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4"/>
    <p:sldMasterId id="2147483707" r:id="rId5"/>
  </p:sldMasterIdLst>
  <p:notesMasterIdLst>
    <p:notesMasterId r:id="rId51"/>
  </p:notesMasterIdLst>
  <p:handoutMasterIdLst>
    <p:handoutMasterId r:id="rId52"/>
  </p:handoutMasterIdLst>
  <p:sldIdLst>
    <p:sldId id="256" r:id="rId6"/>
    <p:sldId id="458" r:id="rId7"/>
    <p:sldId id="257" r:id="rId8"/>
    <p:sldId id="853" r:id="rId9"/>
    <p:sldId id="872" r:id="rId10"/>
    <p:sldId id="884" r:id="rId11"/>
    <p:sldId id="749" r:id="rId12"/>
    <p:sldId id="752" r:id="rId13"/>
    <p:sldId id="836" r:id="rId14"/>
    <p:sldId id="680" r:id="rId15"/>
    <p:sldId id="878" r:id="rId16"/>
    <p:sldId id="854" r:id="rId17"/>
    <p:sldId id="839" r:id="rId18"/>
    <p:sldId id="877" r:id="rId19"/>
    <p:sldId id="855" r:id="rId20"/>
    <p:sldId id="266" r:id="rId21"/>
    <p:sldId id="851" r:id="rId22"/>
    <p:sldId id="888" r:id="rId23"/>
    <p:sldId id="553" r:id="rId24"/>
    <p:sldId id="589" r:id="rId25"/>
    <p:sldId id="793" r:id="rId26"/>
    <p:sldId id="847" r:id="rId27"/>
    <p:sldId id="798" r:id="rId28"/>
    <p:sldId id="745" r:id="rId29"/>
    <p:sldId id="893" r:id="rId30"/>
    <p:sldId id="895" r:id="rId31"/>
    <p:sldId id="824" r:id="rId32"/>
    <p:sldId id="894" r:id="rId33"/>
    <p:sldId id="875" r:id="rId34"/>
    <p:sldId id="593" r:id="rId35"/>
    <p:sldId id="594" r:id="rId36"/>
    <p:sldId id="595" r:id="rId37"/>
    <p:sldId id="596" r:id="rId38"/>
    <p:sldId id="599" r:id="rId39"/>
    <p:sldId id="600" r:id="rId40"/>
    <p:sldId id="570" r:id="rId41"/>
    <p:sldId id="856" r:id="rId42"/>
    <p:sldId id="605" r:id="rId43"/>
    <p:sldId id="601" r:id="rId44"/>
    <p:sldId id="604" r:id="rId45"/>
    <p:sldId id="883" r:id="rId46"/>
    <p:sldId id="740" r:id="rId47"/>
    <p:sldId id="897" r:id="rId48"/>
    <p:sldId id="896" r:id="rId49"/>
    <p:sldId id="898" r:id="rId50"/>
  </p:sldIdLst>
  <p:sldSz cx="17348200" cy="9753600"/>
  <p:notesSz cx="6735763" cy="9866313"/>
  <p:embeddedFontLst>
    <p:embeddedFont>
      <p:font typeface="ChaletBook" panose="020B0604020202020204" charset="0"/>
      <p:regular r:id="rId53"/>
      <p:bold r:id="rId54"/>
      <p:italic r:id="rId55"/>
      <p:boldItalic r:id="rId56"/>
    </p:embeddedFont>
    <p:embeddedFont>
      <p:font typeface="Fivo Sans Modern Med" charset="0"/>
      <p:regular r:id="rId57"/>
      <p:italic r:id="rId58"/>
    </p:embeddedFont>
    <p:embeddedFont>
      <p:font typeface="Trebuchet MS" panose="020B060302020202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1"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FAE5A-D945-A9BD-BE27-5748C87E83C0}" name="Jeremie  Ifrah" initials="JI" userId="S::ji@groupecolombus.com::35b58290-6e7f-4338-b44e-9e8b85c3d1bc" providerId="AD"/>
  <p188:author id="{43D3C7E9-86F3-E2D5-ACB5-692D1E0811C7}" name="Raphaël Pichon" initials="RP" userId="S::rp@groupecolombus.com::dc722746-1db7-447f-95a9-bb929339ee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634A"/>
    <a:srgbClr val="1C284A"/>
    <a:srgbClr val="FFFFFF"/>
    <a:srgbClr val="00B050"/>
    <a:srgbClr val="1A2646"/>
    <a:srgbClr val="663300"/>
    <a:srgbClr val="667FC6"/>
    <a:srgbClr val="667EC5"/>
    <a:srgbClr val="1C284B"/>
    <a:srgbClr val="3A5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D7DEE-BB76-4693-A8D8-2B35598FCECB}" v="1" dt="2024-02-07T09:27:20.29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696" y="114"/>
      </p:cViewPr>
      <p:guideLst>
        <p:guide orient="horz" pos="2891"/>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Pr&#233;sentations%20PPT/Donn&#233;es%20pr&#233;sentation%20-%201911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groupecolombus.sharepoint.com/sites/DATA_COLOMBUS/Documents%20partages/1%20-%20GROUPE%20COLOMBUS/1%20-%20CORPORATE/1%20-%20SLP%20Colombus%20REIM/4%20-%20Pr&#233;sentation/ESG/Evolution%20Valeur%20SLP.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89495701854991E-2"/>
          <c:y val="0.10450341318912121"/>
          <c:w val="0.90247052613008016"/>
          <c:h val="0.63675621243586567"/>
        </c:manualLayout>
      </c:layout>
      <c:lineChart>
        <c:grouping val="standard"/>
        <c:varyColors val="0"/>
        <c:ser>
          <c:idx val="0"/>
          <c:order val="0"/>
          <c:tx>
            <c:strRef>
              <c:f>'Evolution PIB'!$I$22</c:f>
              <c:strCache>
                <c:ptCount val="1"/>
                <c:pt idx="0">
                  <c:v>France</c:v>
                </c:pt>
              </c:strCache>
            </c:strRef>
          </c:tx>
          <c:spPr>
            <a:ln w="57150" cap="rnd">
              <a:solidFill>
                <a:schemeClr val="accent5">
                  <a:lumMod val="75000"/>
                </a:schemeClr>
              </a:solidFill>
              <a:round/>
            </a:ln>
            <a:effectLst/>
          </c:spPr>
          <c:marker>
            <c:symbol val="none"/>
          </c:marker>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7A-4144-965B-B5F93359EA2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 PIB'!$J$21:$X$21</c:f>
              <c:strCache>
                <c:ptCount val="15"/>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strCache>
            </c:strRef>
          </c:cat>
          <c:val>
            <c:numRef>
              <c:f>'Evolution PIB'!$J$22:$X$22</c:f>
              <c:numCache>
                <c:formatCode>0.0%</c:formatCode>
                <c:ptCount val="15"/>
                <c:pt idx="0">
                  <c:v>1</c:v>
                </c:pt>
                <c:pt idx="1">
                  <c:v>0.86799999999999999</c:v>
                </c:pt>
                <c:pt idx="2">
                  <c:v>1.0199</c:v>
                </c:pt>
                <c:pt idx="3">
                  <c:v>1.0127606999999998</c:v>
                </c:pt>
                <c:pt idx="4">
                  <c:v>1.0127606999999998</c:v>
                </c:pt>
                <c:pt idx="5">
                  <c:v>1.0218755462999998</c:v>
                </c:pt>
                <c:pt idx="6">
                  <c:v>1.0535536882352998</c:v>
                </c:pt>
                <c:pt idx="7">
                  <c:v>1.058821456676476</c:v>
                </c:pt>
                <c:pt idx="8">
                  <c:v>1.0577626352197995</c:v>
                </c:pt>
                <c:pt idx="9">
                  <c:v>1.0619936857606789</c:v>
                </c:pt>
                <c:pt idx="10">
                  <c:v>1.067303654189482</c:v>
                </c:pt>
                <c:pt idx="11">
                  <c:v>1.067303654189482</c:v>
                </c:pt>
                <c:pt idx="12">
                  <c:v>1.0683709578436715</c:v>
                </c:pt>
                <c:pt idx="13">
                  <c:v>1.0747811835907335</c:v>
                </c:pt>
                <c:pt idx="14">
                  <c:v>1.075855964774324</c:v>
                </c:pt>
              </c:numCache>
            </c:numRef>
          </c:val>
          <c:smooth val="0"/>
          <c:extLst>
            <c:ext xmlns:c16="http://schemas.microsoft.com/office/drawing/2014/chart" uri="{C3380CC4-5D6E-409C-BE32-E72D297353CC}">
              <c16:uniqueId val="{00000001-237A-4144-965B-B5F93359EA26}"/>
            </c:ext>
          </c:extLst>
        </c:ser>
        <c:ser>
          <c:idx val="1"/>
          <c:order val="1"/>
          <c:tx>
            <c:strRef>
              <c:f>'Evolution PIB'!$I$23</c:f>
              <c:strCache>
                <c:ptCount val="1"/>
                <c:pt idx="0">
                  <c:v>Allemagne</c:v>
                </c:pt>
              </c:strCache>
            </c:strRef>
          </c:tx>
          <c:spPr>
            <a:ln w="28575" cap="rnd">
              <a:solidFill>
                <a:schemeClr val="accent4">
                  <a:lumMod val="60000"/>
                  <a:lumOff val="40000"/>
                </a:schemeClr>
              </a:solidFill>
              <a:round/>
            </a:ln>
            <a:effectLst/>
          </c:spPr>
          <c:marker>
            <c:symbol val="none"/>
          </c:marker>
          <c:dLbls>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7A-4144-965B-B5F93359EA2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 PIB'!$J$21:$X$21</c:f>
              <c:strCache>
                <c:ptCount val="15"/>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strCache>
            </c:strRef>
          </c:cat>
          <c:val>
            <c:numRef>
              <c:f>'Evolution PIB'!$J$23:$X$23</c:f>
              <c:numCache>
                <c:formatCode>0.0%</c:formatCode>
                <c:ptCount val="15"/>
                <c:pt idx="0">
                  <c:v>1</c:v>
                </c:pt>
                <c:pt idx="1">
                  <c:v>0.90799999999999992</c:v>
                </c:pt>
                <c:pt idx="2">
                  <c:v>0.98881199999999991</c:v>
                </c:pt>
                <c:pt idx="3">
                  <c:v>0.99672249599999985</c:v>
                </c:pt>
                <c:pt idx="4">
                  <c:v>0.98376510355199986</c:v>
                </c:pt>
                <c:pt idx="5">
                  <c:v>1.005407935830144</c:v>
                </c:pt>
                <c:pt idx="6">
                  <c:v>1.0124457913809548</c:v>
                </c:pt>
                <c:pt idx="7">
                  <c:v>1.0124457913809548</c:v>
                </c:pt>
                <c:pt idx="8">
                  <c:v>1.0225702492947644</c:v>
                </c:pt>
                <c:pt idx="9">
                  <c:v>1.0215476790454696</c:v>
                </c:pt>
                <c:pt idx="10">
                  <c:v>1.0256338697616514</c:v>
                </c:pt>
                <c:pt idx="11">
                  <c:v>1.0215313342826049</c:v>
                </c:pt>
                <c:pt idx="12">
                  <c:v>1.0215313342826049</c:v>
                </c:pt>
                <c:pt idx="13">
                  <c:v>1.0225528656168874</c:v>
                </c:pt>
                <c:pt idx="14">
                  <c:v>1.0215303127512705</c:v>
                </c:pt>
              </c:numCache>
            </c:numRef>
          </c:val>
          <c:smooth val="0"/>
          <c:extLst>
            <c:ext xmlns:c16="http://schemas.microsoft.com/office/drawing/2014/chart" uri="{C3380CC4-5D6E-409C-BE32-E72D297353CC}">
              <c16:uniqueId val="{00000002-237A-4144-965B-B5F93359EA26}"/>
            </c:ext>
          </c:extLst>
        </c:ser>
        <c:ser>
          <c:idx val="2"/>
          <c:order val="2"/>
          <c:tx>
            <c:strRef>
              <c:f>'Evolution PIB'!$I$24</c:f>
              <c:strCache>
                <c:ptCount val="1"/>
                <c:pt idx="0">
                  <c:v>Royaume-Uni</c:v>
                </c:pt>
              </c:strCache>
            </c:strRef>
          </c:tx>
          <c:spPr>
            <a:ln w="28575" cap="rnd">
              <a:solidFill>
                <a:srgbClr val="FF0000"/>
              </a:solidFill>
              <a:round/>
            </a:ln>
            <a:effectLst/>
          </c:spPr>
          <c:marker>
            <c:symbol val="none"/>
          </c:marker>
          <c:dLbls>
            <c:dLbl>
              <c:idx val="14"/>
              <c:layout>
                <c:manualLayout>
                  <c:x val="-1.7384015778710356E-2"/>
                  <c:y val="2.49586714428606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7A-4144-965B-B5F93359EA2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 PIB'!$J$21:$X$21</c:f>
              <c:strCache>
                <c:ptCount val="15"/>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strCache>
            </c:strRef>
          </c:cat>
          <c:val>
            <c:numRef>
              <c:f>'Evolution PIB'!$J$24:$X$24</c:f>
              <c:numCache>
                <c:formatCode>0.0%</c:formatCode>
                <c:ptCount val="15"/>
                <c:pt idx="0">
                  <c:v>1</c:v>
                </c:pt>
                <c:pt idx="1">
                  <c:v>0.81200000000000006</c:v>
                </c:pt>
                <c:pt idx="2">
                  <c:v>0.94191999999999998</c:v>
                </c:pt>
                <c:pt idx="3">
                  <c:v>0.95510687999999988</c:v>
                </c:pt>
                <c:pt idx="4">
                  <c:v>0.94555581119999987</c:v>
                </c:pt>
                <c:pt idx="5">
                  <c:v>1.0145813854175998</c:v>
                </c:pt>
                <c:pt idx="6">
                  <c:v>1.0318292689696988</c:v>
                </c:pt>
                <c:pt idx="7">
                  <c:v>1.0473067080042442</c:v>
                </c:pt>
                <c:pt idx="8">
                  <c:v>1.0525432415442653</c:v>
                </c:pt>
                <c:pt idx="9">
                  <c:v>1.0535957847858095</c:v>
                </c:pt>
                <c:pt idx="10">
                  <c:v>1.0525421890010236</c:v>
                </c:pt>
                <c:pt idx="11">
                  <c:v>1.0535947311900244</c:v>
                </c:pt>
                <c:pt idx="12">
                  <c:v>1.0567555153835944</c:v>
                </c:pt>
                <c:pt idx="13">
                  <c:v>1.0588690264143616</c:v>
                </c:pt>
                <c:pt idx="14">
                  <c:v>1.0588690264143616</c:v>
                </c:pt>
              </c:numCache>
            </c:numRef>
          </c:val>
          <c:smooth val="0"/>
          <c:extLst>
            <c:ext xmlns:c16="http://schemas.microsoft.com/office/drawing/2014/chart" uri="{C3380CC4-5D6E-409C-BE32-E72D297353CC}">
              <c16:uniqueId val="{00000003-237A-4144-965B-B5F93359EA26}"/>
            </c:ext>
          </c:extLst>
        </c:ser>
        <c:dLbls>
          <c:showLegendKey val="0"/>
          <c:showVal val="0"/>
          <c:showCatName val="0"/>
          <c:showSerName val="0"/>
          <c:showPercent val="0"/>
          <c:showBubbleSize val="0"/>
        </c:dLbls>
        <c:smooth val="0"/>
        <c:axId val="1726890575"/>
        <c:axId val="1249746111"/>
      </c:lineChart>
      <c:catAx>
        <c:axId val="172689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49746111"/>
        <c:crosses val="autoZero"/>
        <c:auto val="1"/>
        <c:lblAlgn val="ctr"/>
        <c:lblOffset val="100"/>
        <c:noMultiLvlLbl val="0"/>
      </c:catAx>
      <c:valAx>
        <c:axId val="1249746111"/>
        <c:scaling>
          <c:orientation val="minMax"/>
          <c:min val="0.8"/>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6890575"/>
        <c:crosses val="autoZero"/>
        <c:crossBetween val="between"/>
        <c:majorUnit val="0.1"/>
      </c:valAx>
      <c:spPr>
        <a:noFill/>
        <a:ln>
          <a:noFill/>
        </a:ln>
        <a:effectLst/>
      </c:spPr>
    </c:plotArea>
    <c:legend>
      <c:legendPos val="b"/>
      <c:layout>
        <c:manualLayout>
          <c:xMode val="edge"/>
          <c:yMode val="edge"/>
          <c:x val="0.23571741498980225"/>
          <c:y val="0.89631811994643973"/>
          <c:w val="0.45860147532207685"/>
          <c:h val="5.275857376060479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Répartition</c:v>
                </c:pt>
              </c:strCache>
            </c:strRef>
          </c:tx>
          <c:spPr>
            <a:pattFill prst="dotDmnd">
              <a:fgClr>
                <a:srgbClr val="667FC6"/>
              </a:fgClr>
              <a:bgClr>
                <a:schemeClr val="bg1"/>
              </a:bgClr>
            </a:pattFill>
            <a:ln>
              <a:solidFill>
                <a:srgbClr val="FFFFFF"/>
              </a:solidFill>
            </a:ln>
          </c:spPr>
          <c:dPt>
            <c:idx val="0"/>
            <c:bubble3D val="0"/>
            <c:spPr>
              <a:pattFill prst="dotDmnd">
                <a:fgClr>
                  <a:srgbClr val="667FC6"/>
                </a:fgClr>
                <a:bgClr>
                  <a:schemeClr val="bg1"/>
                </a:bgClr>
              </a:pattFill>
              <a:ln w="19050">
                <a:solidFill>
                  <a:srgbClr val="FFFFFF"/>
                </a:solidFill>
              </a:ln>
              <a:effectLst/>
            </c:spPr>
            <c:extLst>
              <c:ext xmlns:c16="http://schemas.microsoft.com/office/drawing/2014/chart" uri="{C3380CC4-5D6E-409C-BE32-E72D297353CC}">
                <c16:uniqueId val="{00000001-4AAC-4784-906B-46B11840CCC1}"/>
              </c:ext>
            </c:extLst>
          </c:dPt>
          <c:dPt>
            <c:idx val="1"/>
            <c:bubble3D val="0"/>
            <c:spPr>
              <a:pattFill prst="dotDmnd">
                <a:fgClr>
                  <a:srgbClr val="667FC6"/>
                </a:fgClr>
                <a:bgClr>
                  <a:schemeClr val="bg1"/>
                </a:bgClr>
              </a:pattFill>
              <a:ln w="19050">
                <a:solidFill>
                  <a:srgbClr val="FFFFFF"/>
                </a:solidFill>
              </a:ln>
              <a:effectLst/>
            </c:spPr>
            <c:extLst>
              <c:ext xmlns:c16="http://schemas.microsoft.com/office/drawing/2014/chart" uri="{C3380CC4-5D6E-409C-BE32-E72D297353CC}">
                <c16:uniqueId val="{00000003-4AAC-4784-906B-46B11840CCC1}"/>
              </c:ext>
            </c:extLst>
          </c:dPt>
          <c:dPt>
            <c:idx val="2"/>
            <c:bubble3D val="0"/>
            <c:spPr>
              <a:pattFill prst="dotDmnd">
                <a:fgClr>
                  <a:srgbClr val="667FC6"/>
                </a:fgClr>
                <a:bgClr>
                  <a:schemeClr val="bg1"/>
                </a:bgClr>
              </a:pattFill>
              <a:ln w="19050">
                <a:solidFill>
                  <a:srgbClr val="FFFFFF"/>
                </a:solidFill>
              </a:ln>
              <a:effectLst/>
            </c:spPr>
            <c:extLst>
              <c:ext xmlns:c16="http://schemas.microsoft.com/office/drawing/2014/chart" uri="{C3380CC4-5D6E-409C-BE32-E72D297353CC}">
                <c16:uniqueId val="{00000005-4AAC-4784-906B-46B11840CCC1}"/>
              </c:ext>
            </c:extLst>
          </c:dPt>
          <c:dLbls>
            <c:dLbl>
              <c:idx val="0"/>
              <c:layout>
                <c:manualLayout>
                  <c:x val="-0.10409727471217743"/>
                  <c:y val="4.7996554512848892E-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67FC6"/>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AC-4784-906B-46B11840CCC1}"/>
                </c:ext>
              </c:extLst>
            </c:dLbl>
            <c:dLbl>
              <c:idx val="1"/>
              <c:delete val="1"/>
              <c:extLst>
                <c:ext xmlns:c15="http://schemas.microsoft.com/office/drawing/2012/chart" uri="{CE6537A1-D6FC-4f65-9D91-7224C49458BB}"/>
                <c:ext xmlns:c16="http://schemas.microsoft.com/office/drawing/2014/chart" uri="{C3380CC4-5D6E-409C-BE32-E72D297353CC}">
                  <c16:uniqueId val="{00000003-4AAC-4784-906B-46B11840CCC1}"/>
                </c:ext>
              </c:extLst>
            </c:dLbl>
            <c:dLbl>
              <c:idx val="2"/>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67FC6"/>
                      </a:solidFill>
                      <a:latin typeface="+mn-lt"/>
                      <a:ea typeface="+mn-ea"/>
                      <a:cs typeface="+mn-cs"/>
                    </a:defRPr>
                  </a:pPr>
                  <a:endParaRPr lang="fr-FR"/>
                </a:p>
              </c:txPr>
              <c:dLblPos val="bestFit"/>
              <c:showLegendKey val="0"/>
              <c:showVal val="1"/>
              <c:showCatName val="0"/>
              <c:showSerName val="0"/>
              <c:showPercent val="0"/>
              <c:showBubbleSize val="0"/>
              <c:extLst>
                <c:ext xmlns:c16="http://schemas.microsoft.com/office/drawing/2014/chart" uri="{C3380CC4-5D6E-409C-BE32-E72D297353CC}">
                  <c16:uniqueId val="{00000005-4AAC-4784-906B-46B11840CC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Bureaux</c:v>
                </c:pt>
                <c:pt idx="1">
                  <c:v>Commerces</c:v>
                </c:pt>
                <c:pt idx="2">
                  <c:v>Habitation</c:v>
                </c:pt>
              </c:strCache>
            </c:strRef>
          </c:cat>
          <c:val>
            <c:numRef>
              <c:f>Feuil1!$B$2:$B$4</c:f>
              <c:numCache>
                <c:formatCode>0%</c:formatCode>
                <c:ptCount val="3"/>
                <c:pt idx="1">
                  <c:v>1</c:v>
                </c:pt>
              </c:numCache>
            </c:numRef>
          </c:val>
          <c:extLst>
            <c:ext xmlns:c16="http://schemas.microsoft.com/office/drawing/2014/chart" uri="{C3380CC4-5D6E-409C-BE32-E72D297353CC}">
              <c16:uniqueId val="{00000006-4AAC-4784-906B-46B11840CC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'[Données présentation - 19112021.xlsx]Parc de bureaux francilien'!$C$7</c:f>
              <c:strCache>
                <c:ptCount val="1"/>
                <c:pt idx="0">
                  <c:v>Parc de bureaux francilien 
(en million de m²)</c:v>
                </c:pt>
              </c:strCache>
            </c:strRef>
          </c:tx>
          <c:spPr>
            <a:ln w="28575" cap="rnd">
              <a:solidFill>
                <a:srgbClr val="1C284B"/>
              </a:solidFill>
              <a:round/>
            </a:ln>
            <a:effectLst/>
          </c:spPr>
          <c:marker>
            <c:symbol val="none"/>
          </c:marker>
          <c:dLbls>
            <c:dLbl>
              <c:idx val="6"/>
              <c:layout>
                <c:manualLayout>
                  <c:x val="-5.6776556776556774E-3"/>
                  <c:y val="-2.7191536798414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0D-4CAB-B7E9-E3FFD18B04D1}"/>
                </c:ext>
              </c:extLst>
            </c:dLbl>
            <c:spPr>
              <a:solidFill>
                <a:srgbClr val="1C284B"/>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ChaletBook" panose="02000000000000000000" pitchFamily="2"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'[Données présentation - 19112021.xlsx]Parc de bureaux francilien'!$B$8:$B$16</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'[Données présentation - 19112021.xlsx]Parc de bureaux francilien'!$C$8:$C$16</c:f>
              <c:numCache>
                <c:formatCode>0.00</c:formatCode>
                <c:ptCount val="9"/>
                <c:pt idx="0">
                  <c:v>52.6</c:v>
                </c:pt>
                <c:pt idx="1">
                  <c:v>52.8</c:v>
                </c:pt>
                <c:pt idx="2">
                  <c:v>53.1</c:v>
                </c:pt>
                <c:pt idx="3">
                  <c:v>54.2</c:v>
                </c:pt>
                <c:pt idx="4">
                  <c:v>54.25</c:v>
                </c:pt>
                <c:pt idx="5">
                  <c:v>54.46</c:v>
                </c:pt>
                <c:pt idx="6">
                  <c:v>54.93</c:v>
                </c:pt>
                <c:pt idx="7">
                  <c:v>55.03</c:v>
                </c:pt>
                <c:pt idx="8">
                  <c:v>56.08</c:v>
                </c:pt>
              </c:numCache>
            </c:numRef>
          </c:val>
          <c:smooth val="0"/>
          <c:extLst>
            <c:ext xmlns:c16="http://schemas.microsoft.com/office/drawing/2014/chart" uri="{C3380CC4-5D6E-409C-BE32-E72D297353CC}">
              <c16:uniqueId val="{00000001-3C0D-4CAB-B7E9-E3FFD18B04D1}"/>
            </c:ext>
          </c:extLst>
        </c:ser>
        <c:dLbls>
          <c:showLegendKey val="0"/>
          <c:showVal val="0"/>
          <c:showCatName val="0"/>
          <c:showSerName val="0"/>
          <c:showPercent val="0"/>
          <c:showBubbleSize val="0"/>
        </c:dLbls>
        <c:smooth val="0"/>
        <c:axId val="2009814432"/>
        <c:axId val="2009818592"/>
      </c:lineChart>
      <c:catAx>
        <c:axId val="200981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009818592"/>
        <c:crosses val="autoZero"/>
        <c:auto val="1"/>
        <c:lblAlgn val="ctr"/>
        <c:lblOffset val="100"/>
        <c:noMultiLvlLbl val="0"/>
      </c:catAx>
      <c:valAx>
        <c:axId val="2009818592"/>
        <c:scaling>
          <c:orientation val="minMax"/>
          <c:max val="58"/>
          <c:min val="5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00981443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'Investissements en France'!$B$7</c:f>
              <c:strCache>
                <c:ptCount val="1"/>
                <c:pt idx="0">
                  <c:v>Montant investis en France</c:v>
                </c:pt>
              </c:strCache>
            </c:strRef>
          </c:tx>
          <c:spPr>
            <a:solidFill>
              <a:srgbClr val="1C28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52B-4C5A-BEEF-6C894FAB4B80}"/>
                </c:ext>
              </c:extLst>
            </c:dLbl>
            <c:dLbl>
              <c:idx val="1"/>
              <c:delete val="1"/>
              <c:extLst>
                <c:ext xmlns:c15="http://schemas.microsoft.com/office/drawing/2012/chart" uri="{CE6537A1-D6FC-4f65-9D91-7224C49458BB}"/>
                <c:ext xmlns:c16="http://schemas.microsoft.com/office/drawing/2014/chart" uri="{C3380CC4-5D6E-409C-BE32-E72D297353CC}">
                  <c16:uniqueId val="{00000001-D52B-4C5A-BEEF-6C894FAB4B80}"/>
                </c:ext>
              </c:extLst>
            </c:dLbl>
            <c:dLbl>
              <c:idx val="2"/>
              <c:delete val="1"/>
              <c:extLst>
                <c:ext xmlns:c15="http://schemas.microsoft.com/office/drawing/2012/chart" uri="{CE6537A1-D6FC-4f65-9D91-7224C49458BB}"/>
                <c:ext xmlns:c16="http://schemas.microsoft.com/office/drawing/2014/chart" uri="{C3380CC4-5D6E-409C-BE32-E72D297353CC}">
                  <c16:uniqueId val="{00000002-D52B-4C5A-BEEF-6C894FAB4B80}"/>
                </c:ext>
              </c:extLst>
            </c:dLbl>
            <c:dLbl>
              <c:idx val="3"/>
              <c:delete val="1"/>
              <c:extLst>
                <c:ext xmlns:c15="http://schemas.microsoft.com/office/drawing/2012/chart" uri="{CE6537A1-D6FC-4f65-9D91-7224C49458BB}"/>
                <c:ext xmlns:c16="http://schemas.microsoft.com/office/drawing/2014/chart" uri="{C3380CC4-5D6E-409C-BE32-E72D297353CC}">
                  <c16:uniqueId val="{00000003-D52B-4C5A-BEEF-6C894FAB4B80}"/>
                </c:ext>
              </c:extLst>
            </c:dLbl>
            <c:dLbl>
              <c:idx val="4"/>
              <c:delete val="1"/>
              <c:extLst>
                <c:ext xmlns:c15="http://schemas.microsoft.com/office/drawing/2012/chart" uri="{CE6537A1-D6FC-4f65-9D91-7224C49458BB}"/>
                <c:ext xmlns:c16="http://schemas.microsoft.com/office/drawing/2014/chart" uri="{C3380CC4-5D6E-409C-BE32-E72D297353CC}">
                  <c16:uniqueId val="{00000004-D52B-4C5A-BEEF-6C894FAB4B80}"/>
                </c:ext>
              </c:extLst>
            </c:dLbl>
            <c:dLbl>
              <c:idx val="5"/>
              <c:delete val="1"/>
              <c:extLst>
                <c:ext xmlns:c15="http://schemas.microsoft.com/office/drawing/2012/chart" uri="{CE6537A1-D6FC-4f65-9D91-7224C49458BB}"/>
                <c:ext xmlns:c16="http://schemas.microsoft.com/office/drawing/2014/chart" uri="{C3380CC4-5D6E-409C-BE32-E72D297353CC}">
                  <c16:uniqueId val="{00000005-D52B-4C5A-BEEF-6C894FAB4B80}"/>
                </c:ext>
              </c:extLst>
            </c:dLbl>
            <c:dLbl>
              <c:idx val="6"/>
              <c:delete val="1"/>
              <c:extLst>
                <c:ext xmlns:c15="http://schemas.microsoft.com/office/drawing/2012/chart" uri="{CE6537A1-D6FC-4f65-9D91-7224C49458BB}"/>
                <c:ext xmlns:c16="http://schemas.microsoft.com/office/drawing/2014/chart" uri="{C3380CC4-5D6E-409C-BE32-E72D297353CC}">
                  <c16:uniqueId val="{00000006-D52B-4C5A-BEEF-6C894FAB4B80}"/>
                </c:ext>
              </c:extLst>
            </c:dLbl>
            <c:dLbl>
              <c:idx val="7"/>
              <c:delete val="1"/>
              <c:extLst>
                <c:ext xmlns:c15="http://schemas.microsoft.com/office/drawing/2012/chart" uri="{CE6537A1-D6FC-4f65-9D91-7224C49458BB}"/>
                <c:ext xmlns:c16="http://schemas.microsoft.com/office/drawing/2014/chart" uri="{C3380CC4-5D6E-409C-BE32-E72D297353CC}">
                  <c16:uniqueId val="{00000007-D52B-4C5A-BEEF-6C894FAB4B80}"/>
                </c:ext>
              </c:extLst>
            </c:dLbl>
            <c:dLbl>
              <c:idx val="8"/>
              <c:delete val="1"/>
              <c:extLst>
                <c:ext xmlns:c15="http://schemas.microsoft.com/office/drawing/2012/chart" uri="{CE6537A1-D6FC-4f65-9D91-7224C49458BB}"/>
                <c:ext xmlns:c16="http://schemas.microsoft.com/office/drawing/2014/chart" uri="{C3380CC4-5D6E-409C-BE32-E72D297353CC}">
                  <c16:uniqueId val="{00000008-D52B-4C5A-BEEF-6C894FAB4B80}"/>
                </c:ext>
              </c:extLst>
            </c:dLbl>
            <c:dLbl>
              <c:idx val="9"/>
              <c:delete val="1"/>
              <c:extLst>
                <c:ext xmlns:c15="http://schemas.microsoft.com/office/drawing/2012/chart" uri="{CE6537A1-D6FC-4f65-9D91-7224C49458BB}"/>
                <c:ext xmlns:c16="http://schemas.microsoft.com/office/drawing/2014/chart" uri="{C3380CC4-5D6E-409C-BE32-E72D297353CC}">
                  <c16:uniqueId val="{00000009-D52B-4C5A-BEEF-6C894FAB4B80}"/>
                </c:ext>
              </c:extLst>
            </c:dLbl>
            <c:dLbl>
              <c:idx val="10"/>
              <c:delete val="1"/>
              <c:extLst>
                <c:ext xmlns:c15="http://schemas.microsoft.com/office/drawing/2012/chart" uri="{CE6537A1-D6FC-4f65-9D91-7224C49458BB}"/>
                <c:ext xmlns:c16="http://schemas.microsoft.com/office/drawing/2014/chart" uri="{C3380CC4-5D6E-409C-BE32-E72D297353CC}">
                  <c16:uniqueId val="{0000000A-D52B-4C5A-BEEF-6C894FAB4B80}"/>
                </c:ext>
              </c:extLst>
            </c:dLbl>
            <c:dLbl>
              <c:idx val="12"/>
              <c:delete val="1"/>
              <c:extLst>
                <c:ext xmlns:c15="http://schemas.microsoft.com/office/drawing/2012/chart" uri="{CE6537A1-D6FC-4f65-9D91-7224C49458BB}"/>
                <c:ext xmlns:c16="http://schemas.microsoft.com/office/drawing/2014/chart" uri="{C3380CC4-5D6E-409C-BE32-E72D297353CC}">
                  <c16:uniqueId val="{0000000B-D52B-4C5A-BEEF-6C894FAB4B80}"/>
                </c:ext>
              </c:extLst>
            </c:dLbl>
            <c:dLbl>
              <c:idx val="13"/>
              <c:delete val="1"/>
              <c:extLst>
                <c:ext xmlns:c15="http://schemas.microsoft.com/office/drawing/2012/chart" uri="{CE6537A1-D6FC-4f65-9D91-7224C49458BB}"/>
                <c:ext xmlns:c16="http://schemas.microsoft.com/office/drawing/2014/chart" uri="{C3380CC4-5D6E-409C-BE32-E72D297353CC}">
                  <c16:uniqueId val="{0000000C-D52B-4C5A-BEEF-6C894FAB4B80}"/>
                </c:ext>
              </c:extLst>
            </c:dLbl>
            <c:numFmt formatCode="#,##0.0" sourceLinked="0"/>
            <c:spPr>
              <a:solidFill>
                <a:srgbClr val="1C284B"/>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ChaletBook" panose="02000000000000000000"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'Investissements en France'!$C$6:$R$6</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'Investissements en France'!$C$7:$R$7</c:f>
              <c:numCache>
                <c:formatCode>_-* #\ ##0.0\ "€"_-;\-* #\ ##0.0\ "€"_-;_-* "-"??\ "€"_-;_-@_-</c:formatCode>
                <c:ptCount val="16"/>
                <c:pt idx="0">
                  <c:v>11.486486486486486</c:v>
                </c:pt>
                <c:pt idx="1">
                  <c:v>7.3239436619718319</c:v>
                </c:pt>
                <c:pt idx="2">
                  <c:v>11.44736842105263</c:v>
                </c:pt>
                <c:pt idx="3">
                  <c:v>15.454545454545455</c:v>
                </c:pt>
                <c:pt idx="4">
                  <c:v>15.124999999999998</c:v>
                </c:pt>
                <c:pt idx="5">
                  <c:v>15.194805194805193</c:v>
                </c:pt>
                <c:pt idx="6">
                  <c:v>23.52112676056338</c:v>
                </c:pt>
                <c:pt idx="7">
                  <c:v>23.456790123456788</c:v>
                </c:pt>
                <c:pt idx="8">
                  <c:v>25</c:v>
                </c:pt>
                <c:pt idx="9">
                  <c:v>27.3</c:v>
                </c:pt>
                <c:pt idx="10">
                  <c:v>30.4</c:v>
                </c:pt>
                <c:pt idx="11">
                  <c:v>37.6</c:v>
                </c:pt>
                <c:pt idx="12">
                  <c:v>26.9</c:v>
                </c:pt>
                <c:pt idx="13">
                  <c:v>27.5</c:v>
                </c:pt>
                <c:pt idx="14">
                  <c:v>26.9</c:v>
                </c:pt>
                <c:pt idx="15">
                  <c:v>12.8</c:v>
                </c:pt>
              </c:numCache>
            </c:numRef>
          </c:val>
          <c:extLst>
            <c:ext xmlns:c16="http://schemas.microsoft.com/office/drawing/2014/chart" uri="{C3380CC4-5D6E-409C-BE32-E72D297353CC}">
              <c16:uniqueId val="{0000000D-D52B-4C5A-BEEF-6C894FAB4B80}"/>
            </c:ext>
          </c:extLst>
        </c:ser>
        <c:ser>
          <c:idx val="1"/>
          <c:order val="1"/>
          <c:tx>
            <c:strRef>
              <c:f>'Investissements en France'!$B$8</c:f>
              <c:strCache>
                <c:ptCount val="1"/>
                <c:pt idx="0">
                  <c:v>Montant investis en Ile-de-France</c:v>
                </c:pt>
              </c:strCache>
            </c:strRef>
          </c:tx>
          <c:spPr>
            <a:solidFill>
              <a:srgbClr val="8C634A"/>
            </a:solidFill>
            <a:ln>
              <a:noFill/>
            </a:ln>
            <a:effectLst/>
          </c:spPr>
          <c:invertIfNegative val="0"/>
          <c:dLbls>
            <c:delete val="1"/>
          </c:dLbls>
          <c:cat>
            <c:numRef>
              <c:f>'Investissements en France'!$C$6:$R$6</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'Investissements en France'!$C$8:$R$8</c:f>
              <c:numCache>
                <c:formatCode>0.00</c:formatCode>
                <c:ptCount val="16"/>
                <c:pt idx="0">
                  <c:v>8.5</c:v>
                </c:pt>
                <c:pt idx="1">
                  <c:v>5.2</c:v>
                </c:pt>
                <c:pt idx="2">
                  <c:v>8.6999999999999993</c:v>
                </c:pt>
                <c:pt idx="3">
                  <c:v>11.9</c:v>
                </c:pt>
                <c:pt idx="4">
                  <c:v>12.1</c:v>
                </c:pt>
                <c:pt idx="5">
                  <c:v>11.7</c:v>
                </c:pt>
                <c:pt idx="6">
                  <c:v>16.7</c:v>
                </c:pt>
                <c:pt idx="7">
                  <c:v>19</c:v>
                </c:pt>
                <c:pt idx="8">
                  <c:v>19.5</c:v>
                </c:pt>
                <c:pt idx="9">
                  <c:v>19.7925</c:v>
                </c:pt>
                <c:pt idx="10">
                  <c:v>22.192</c:v>
                </c:pt>
                <c:pt idx="11">
                  <c:v>28.200000000000003</c:v>
                </c:pt>
                <c:pt idx="12">
                  <c:v>19.098999999999997</c:v>
                </c:pt>
                <c:pt idx="13">
                  <c:v>16.774999999999999</c:v>
                </c:pt>
                <c:pt idx="14">
                  <c:v>15.601999999999999</c:v>
                </c:pt>
                <c:pt idx="15">
                  <c:v>7.2</c:v>
                </c:pt>
              </c:numCache>
            </c:numRef>
          </c:val>
          <c:extLst>
            <c:ext xmlns:c16="http://schemas.microsoft.com/office/drawing/2014/chart" uri="{C3380CC4-5D6E-409C-BE32-E72D297353CC}">
              <c16:uniqueId val="{0000000E-D52B-4C5A-BEEF-6C894FAB4B80}"/>
            </c:ext>
          </c:extLst>
        </c:ser>
        <c:dLbls>
          <c:showLegendKey val="0"/>
          <c:showVal val="1"/>
          <c:showCatName val="0"/>
          <c:showSerName val="0"/>
          <c:showPercent val="0"/>
          <c:showBubbleSize val="0"/>
        </c:dLbls>
        <c:gapWidth val="150"/>
        <c:overlap val="100"/>
        <c:axId val="286717344"/>
        <c:axId val="286702784"/>
      </c:barChart>
      <c:lineChart>
        <c:grouping val="standard"/>
        <c:varyColors val="0"/>
        <c:ser>
          <c:idx val="2"/>
          <c:order val="2"/>
          <c:tx>
            <c:strRef>
              <c:f>'Investissements en France'!$B$9</c:f>
              <c:strCache>
                <c:ptCount val="1"/>
                <c:pt idx="0">
                  <c:v>Part de l'Ile-de-France</c:v>
                </c:pt>
              </c:strCache>
            </c:strRef>
          </c:tx>
          <c:spPr>
            <a:ln w="38100" cap="rnd">
              <a:solidFill>
                <a:schemeClr val="accent3"/>
              </a:solidFill>
              <a:round/>
            </a:ln>
            <a:effectLst/>
          </c:spPr>
          <c:marker>
            <c:symbol val="circle"/>
            <c:size val="5"/>
            <c:spPr>
              <a:solidFill>
                <a:schemeClr val="accent3"/>
              </a:solidFill>
              <a:ln w="38100">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F-D52B-4C5A-BEEF-6C894FAB4B80}"/>
                </c:ext>
              </c:extLst>
            </c:dLbl>
            <c:dLbl>
              <c:idx val="1"/>
              <c:delete val="1"/>
              <c:extLst>
                <c:ext xmlns:c15="http://schemas.microsoft.com/office/drawing/2012/chart" uri="{CE6537A1-D6FC-4f65-9D91-7224C49458BB}"/>
                <c:ext xmlns:c16="http://schemas.microsoft.com/office/drawing/2014/chart" uri="{C3380CC4-5D6E-409C-BE32-E72D297353CC}">
                  <c16:uniqueId val="{00000010-D52B-4C5A-BEEF-6C894FAB4B80}"/>
                </c:ext>
              </c:extLst>
            </c:dLbl>
            <c:dLbl>
              <c:idx val="2"/>
              <c:delete val="1"/>
              <c:extLst>
                <c:ext xmlns:c15="http://schemas.microsoft.com/office/drawing/2012/chart" uri="{CE6537A1-D6FC-4f65-9D91-7224C49458BB}"/>
                <c:ext xmlns:c16="http://schemas.microsoft.com/office/drawing/2014/chart" uri="{C3380CC4-5D6E-409C-BE32-E72D297353CC}">
                  <c16:uniqueId val="{00000011-D52B-4C5A-BEEF-6C894FAB4B80}"/>
                </c:ext>
              </c:extLst>
            </c:dLbl>
            <c:dLbl>
              <c:idx val="3"/>
              <c:delete val="1"/>
              <c:extLst>
                <c:ext xmlns:c15="http://schemas.microsoft.com/office/drawing/2012/chart" uri="{CE6537A1-D6FC-4f65-9D91-7224C49458BB}"/>
                <c:ext xmlns:c16="http://schemas.microsoft.com/office/drawing/2014/chart" uri="{C3380CC4-5D6E-409C-BE32-E72D297353CC}">
                  <c16:uniqueId val="{00000012-D52B-4C5A-BEEF-6C894FAB4B80}"/>
                </c:ext>
              </c:extLst>
            </c:dLbl>
            <c:dLbl>
              <c:idx val="4"/>
              <c:delete val="1"/>
              <c:extLst>
                <c:ext xmlns:c15="http://schemas.microsoft.com/office/drawing/2012/chart" uri="{CE6537A1-D6FC-4f65-9D91-7224C49458BB}"/>
                <c:ext xmlns:c16="http://schemas.microsoft.com/office/drawing/2014/chart" uri="{C3380CC4-5D6E-409C-BE32-E72D297353CC}">
                  <c16:uniqueId val="{00000013-D52B-4C5A-BEEF-6C894FAB4B80}"/>
                </c:ext>
              </c:extLst>
            </c:dLbl>
            <c:dLbl>
              <c:idx val="5"/>
              <c:delete val="1"/>
              <c:extLst>
                <c:ext xmlns:c15="http://schemas.microsoft.com/office/drawing/2012/chart" uri="{CE6537A1-D6FC-4f65-9D91-7224C49458BB}"/>
                <c:ext xmlns:c16="http://schemas.microsoft.com/office/drawing/2014/chart" uri="{C3380CC4-5D6E-409C-BE32-E72D297353CC}">
                  <c16:uniqueId val="{00000014-D52B-4C5A-BEEF-6C894FAB4B80}"/>
                </c:ext>
              </c:extLst>
            </c:dLbl>
            <c:dLbl>
              <c:idx val="6"/>
              <c:delete val="1"/>
              <c:extLst>
                <c:ext xmlns:c15="http://schemas.microsoft.com/office/drawing/2012/chart" uri="{CE6537A1-D6FC-4f65-9D91-7224C49458BB}"/>
                <c:ext xmlns:c16="http://schemas.microsoft.com/office/drawing/2014/chart" uri="{C3380CC4-5D6E-409C-BE32-E72D297353CC}">
                  <c16:uniqueId val="{00000015-D52B-4C5A-BEEF-6C894FAB4B80}"/>
                </c:ext>
              </c:extLst>
            </c:dLbl>
            <c:dLbl>
              <c:idx val="7"/>
              <c:delete val="1"/>
              <c:extLst>
                <c:ext xmlns:c15="http://schemas.microsoft.com/office/drawing/2012/chart" uri="{CE6537A1-D6FC-4f65-9D91-7224C49458BB}"/>
                <c:ext xmlns:c16="http://schemas.microsoft.com/office/drawing/2014/chart" uri="{C3380CC4-5D6E-409C-BE32-E72D297353CC}">
                  <c16:uniqueId val="{00000016-D52B-4C5A-BEEF-6C894FAB4B80}"/>
                </c:ext>
              </c:extLst>
            </c:dLbl>
            <c:dLbl>
              <c:idx val="8"/>
              <c:delete val="1"/>
              <c:extLst>
                <c:ext xmlns:c15="http://schemas.microsoft.com/office/drawing/2012/chart" uri="{CE6537A1-D6FC-4f65-9D91-7224C49458BB}"/>
                <c:ext xmlns:c16="http://schemas.microsoft.com/office/drawing/2014/chart" uri="{C3380CC4-5D6E-409C-BE32-E72D297353CC}">
                  <c16:uniqueId val="{00000017-D52B-4C5A-BEEF-6C894FAB4B80}"/>
                </c:ext>
              </c:extLst>
            </c:dLbl>
            <c:dLbl>
              <c:idx val="9"/>
              <c:delete val="1"/>
              <c:extLst>
                <c:ext xmlns:c15="http://schemas.microsoft.com/office/drawing/2012/chart" uri="{CE6537A1-D6FC-4f65-9D91-7224C49458BB}"/>
                <c:ext xmlns:c16="http://schemas.microsoft.com/office/drawing/2014/chart" uri="{C3380CC4-5D6E-409C-BE32-E72D297353CC}">
                  <c16:uniqueId val="{00000018-D52B-4C5A-BEEF-6C894FAB4B80}"/>
                </c:ext>
              </c:extLst>
            </c:dLbl>
            <c:dLbl>
              <c:idx val="10"/>
              <c:delete val="1"/>
              <c:extLst>
                <c:ext xmlns:c15="http://schemas.microsoft.com/office/drawing/2012/chart" uri="{CE6537A1-D6FC-4f65-9D91-7224C49458BB}"/>
                <c:ext xmlns:c16="http://schemas.microsoft.com/office/drawing/2014/chart" uri="{C3380CC4-5D6E-409C-BE32-E72D297353CC}">
                  <c16:uniqueId val="{00000019-D52B-4C5A-BEEF-6C894FAB4B80}"/>
                </c:ext>
              </c:extLst>
            </c:dLbl>
            <c:dLbl>
              <c:idx val="11"/>
              <c:layout>
                <c:manualLayout>
                  <c:x val="-2.8503988520597875E-2"/>
                  <c:y val="3.5328467567176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52B-4C5A-BEEF-6C894FAB4B80}"/>
                </c:ext>
              </c:extLst>
            </c:dLbl>
            <c:dLbl>
              <c:idx val="12"/>
              <c:delete val="1"/>
              <c:extLst>
                <c:ext xmlns:c15="http://schemas.microsoft.com/office/drawing/2012/chart" uri="{CE6537A1-D6FC-4f65-9D91-7224C49458BB}"/>
                <c:ext xmlns:c16="http://schemas.microsoft.com/office/drawing/2014/chart" uri="{C3380CC4-5D6E-409C-BE32-E72D297353CC}">
                  <c16:uniqueId val="{0000001B-D52B-4C5A-BEEF-6C894FAB4B80}"/>
                </c:ext>
              </c:extLst>
            </c:dLbl>
            <c:dLbl>
              <c:idx val="13"/>
              <c:delete val="1"/>
              <c:extLst>
                <c:ext xmlns:c15="http://schemas.microsoft.com/office/drawing/2012/chart" uri="{CE6537A1-D6FC-4f65-9D91-7224C49458BB}"/>
                <c:ext xmlns:c16="http://schemas.microsoft.com/office/drawing/2014/chart" uri="{C3380CC4-5D6E-409C-BE32-E72D297353CC}">
                  <c16:uniqueId val="{0000001C-D52B-4C5A-BEEF-6C894FAB4B80}"/>
                </c:ext>
              </c:extLst>
            </c:dLbl>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52B-4C5A-BEEF-6C894FAB4B80}"/>
                </c:ext>
              </c:extLst>
            </c:dLbl>
            <c:dLbl>
              <c:idx val="1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52B-4C5A-BEEF-6C894FAB4B80}"/>
                </c:ext>
              </c:extLst>
            </c:dLbl>
            <c:spPr>
              <a:solidFill>
                <a:srgbClr val="8C634A"/>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ChaletBook" panose="02000000000000000000"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'Investissements en France'!$C$6:$R$6</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'Investissements en France'!$C$9:$R$9</c:f>
              <c:numCache>
                <c:formatCode>0%</c:formatCode>
                <c:ptCount val="16"/>
                <c:pt idx="0">
                  <c:v>0.74</c:v>
                </c:pt>
                <c:pt idx="1">
                  <c:v>0.71</c:v>
                </c:pt>
                <c:pt idx="2">
                  <c:v>0.76</c:v>
                </c:pt>
                <c:pt idx="3">
                  <c:v>0.77</c:v>
                </c:pt>
                <c:pt idx="4">
                  <c:v>0.8</c:v>
                </c:pt>
                <c:pt idx="5">
                  <c:v>0.77</c:v>
                </c:pt>
                <c:pt idx="6">
                  <c:v>0.71</c:v>
                </c:pt>
                <c:pt idx="7">
                  <c:v>0.81</c:v>
                </c:pt>
                <c:pt idx="8">
                  <c:v>0.78</c:v>
                </c:pt>
                <c:pt idx="9">
                  <c:v>0.72499999999999998</c:v>
                </c:pt>
                <c:pt idx="10">
                  <c:v>0.73</c:v>
                </c:pt>
                <c:pt idx="11">
                  <c:v>0.75</c:v>
                </c:pt>
                <c:pt idx="12">
                  <c:v>0.71</c:v>
                </c:pt>
                <c:pt idx="13">
                  <c:v>0.61</c:v>
                </c:pt>
                <c:pt idx="14">
                  <c:v>0.57999999999999996</c:v>
                </c:pt>
                <c:pt idx="15">
                  <c:v>0.5625</c:v>
                </c:pt>
              </c:numCache>
            </c:numRef>
          </c:val>
          <c:smooth val="0"/>
          <c:extLst>
            <c:ext xmlns:c16="http://schemas.microsoft.com/office/drawing/2014/chart" uri="{C3380CC4-5D6E-409C-BE32-E72D297353CC}">
              <c16:uniqueId val="{0000001E-D52B-4C5A-BEEF-6C894FAB4B80}"/>
            </c:ext>
          </c:extLst>
        </c:ser>
        <c:dLbls>
          <c:showLegendKey val="0"/>
          <c:showVal val="1"/>
          <c:showCatName val="0"/>
          <c:showSerName val="0"/>
          <c:showPercent val="0"/>
          <c:showBubbleSize val="0"/>
        </c:dLbls>
        <c:marker val="1"/>
        <c:smooth val="0"/>
        <c:axId val="283172736"/>
        <c:axId val="283192704"/>
      </c:lineChart>
      <c:catAx>
        <c:axId val="28671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86702784"/>
        <c:crosses val="autoZero"/>
        <c:auto val="1"/>
        <c:lblAlgn val="ctr"/>
        <c:lblOffset val="100"/>
        <c:noMultiLvlLbl val="0"/>
      </c:catAx>
      <c:valAx>
        <c:axId val="28670278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86717344"/>
        <c:crosses val="autoZero"/>
        <c:crossBetween val="between"/>
      </c:valAx>
      <c:valAx>
        <c:axId val="2831927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3172736"/>
        <c:crosses val="max"/>
        <c:crossBetween val="between"/>
      </c:valAx>
      <c:catAx>
        <c:axId val="283172736"/>
        <c:scaling>
          <c:orientation val="minMax"/>
        </c:scaling>
        <c:delete val="1"/>
        <c:axPos val="b"/>
        <c:numFmt formatCode="General" sourceLinked="1"/>
        <c:majorTickMark val="out"/>
        <c:minorTickMark val="none"/>
        <c:tickLblPos val="nextTo"/>
        <c:crossAx val="2831927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'[Données présentation - 19112021.xlsx]Evolution taux de rendement'!$B$7</c:f>
              <c:strCache>
                <c:ptCount val="1"/>
                <c:pt idx="0">
                  <c:v>Bureaux (QCA)</c:v>
                </c:pt>
              </c:strCache>
            </c:strRef>
          </c:tx>
          <c:spPr>
            <a:ln w="38100" cap="rnd">
              <a:solidFill>
                <a:srgbClr val="1C284B"/>
              </a:solidFill>
              <a:round/>
            </a:ln>
            <a:effectLst/>
          </c:spPr>
          <c:marker>
            <c:symbol val="circle"/>
            <c:size val="5"/>
            <c:spPr>
              <a:solidFill>
                <a:srgbClr val="1C284B"/>
              </a:solidFill>
              <a:ln w="38100">
                <a:solidFill>
                  <a:srgbClr val="1C284B"/>
                </a:solidFill>
              </a:ln>
              <a:effectLst/>
            </c:spPr>
          </c:marker>
          <c:dLbls>
            <c:dLbl>
              <c:idx val="2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9C-4C45-9639-0DA8A3FE4360}"/>
                </c:ext>
              </c:extLst>
            </c:dLbl>
            <c:spPr>
              <a:solidFill>
                <a:srgbClr val="1C284A"/>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'[1]Evolution taux de rendement'!$C$6:$Y$6</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'[1]Evolution taux de rendement'!$C$7:$Y$7</c:f>
              <c:numCache>
                <c:formatCode>0.00%</c:formatCode>
                <c:ptCount val="23"/>
                <c:pt idx="0">
                  <c:v>6.5000000000000002E-2</c:v>
                </c:pt>
                <c:pt idx="1">
                  <c:v>6.2E-2</c:v>
                </c:pt>
                <c:pt idx="2">
                  <c:v>6.2E-2</c:v>
                </c:pt>
                <c:pt idx="3">
                  <c:v>5.6500000000000002E-2</c:v>
                </c:pt>
                <c:pt idx="4">
                  <c:v>4.4999999999999998E-2</c:v>
                </c:pt>
                <c:pt idx="5">
                  <c:v>0.04</c:v>
                </c:pt>
                <c:pt idx="6">
                  <c:v>3.6999999999999998E-2</c:v>
                </c:pt>
                <c:pt idx="7">
                  <c:v>5.5E-2</c:v>
                </c:pt>
                <c:pt idx="8">
                  <c:v>5.5E-2</c:v>
                </c:pt>
                <c:pt idx="9">
                  <c:v>4.7E-2</c:v>
                </c:pt>
                <c:pt idx="10">
                  <c:v>4.4999999999999998E-2</c:v>
                </c:pt>
                <c:pt idx="11">
                  <c:v>4.4999999999999998E-2</c:v>
                </c:pt>
                <c:pt idx="12">
                  <c:v>4.1000000000000002E-2</c:v>
                </c:pt>
                <c:pt idx="13">
                  <c:v>4.1500000000000002E-2</c:v>
                </c:pt>
                <c:pt idx="14">
                  <c:v>3.5999999999999997E-2</c:v>
                </c:pt>
                <c:pt idx="15">
                  <c:v>2.9499999999999998E-2</c:v>
                </c:pt>
                <c:pt idx="16">
                  <c:v>2.9499999999999998E-2</c:v>
                </c:pt>
                <c:pt idx="17">
                  <c:v>2.9499999999999998E-2</c:v>
                </c:pt>
                <c:pt idx="18">
                  <c:v>2.75E-2</c:v>
                </c:pt>
                <c:pt idx="19">
                  <c:v>2.75E-2</c:v>
                </c:pt>
                <c:pt idx="20">
                  <c:v>2.75E-2</c:v>
                </c:pt>
                <c:pt idx="21">
                  <c:v>3.4000000000000002E-2</c:v>
                </c:pt>
                <c:pt idx="22">
                  <c:v>4.4999999999999998E-2</c:v>
                </c:pt>
              </c:numCache>
            </c:numRef>
          </c:val>
          <c:smooth val="0"/>
          <c:extLst>
            <c:ext xmlns:c16="http://schemas.microsoft.com/office/drawing/2014/chart" uri="{C3380CC4-5D6E-409C-BE32-E72D297353CC}">
              <c16:uniqueId val="{00000000-2E9C-4C45-9639-0DA8A3FE4360}"/>
            </c:ext>
          </c:extLst>
        </c:ser>
        <c:ser>
          <c:idx val="1"/>
          <c:order val="1"/>
          <c:tx>
            <c:strRef>
              <c:f>'[Données présentation - 19112021.xlsx]Evolution taux de rendement'!$B$8</c:f>
              <c:strCache>
                <c:ptCount val="1"/>
                <c:pt idx="0">
                  <c:v>Commerces</c:v>
                </c:pt>
              </c:strCache>
            </c:strRef>
          </c:tx>
          <c:spPr>
            <a:ln w="38100" cap="rnd">
              <a:solidFill>
                <a:srgbClr val="8C634A"/>
              </a:solidFill>
              <a:round/>
            </a:ln>
            <a:effectLst/>
          </c:spPr>
          <c:marker>
            <c:symbol val="circle"/>
            <c:size val="5"/>
            <c:spPr>
              <a:solidFill>
                <a:srgbClr val="8C634A"/>
              </a:solidFill>
              <a:ln w="38100">
                <a:solidFill>
                  <a:srgbClr val="8C634A"/>
                </a:solidFill>
              </a:ln>
              <a:effectLst/>
            </c:spPr>
          </c:marker>
          <c:cat>
            <c:numRef>
              <c:f>'[1]Evolution taux de rendement'!$C$6:$Y$6</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'[1]Evolution taux de rendement'!$C$8:$Y$8</c:f>
              <c:numCache>
                <c:formatCode>0.00%</c:formatCode>
                <c:ptCount val="23"/>
                <c:pt idx="0">
                  <c:v>5.8999999999999997E-2</c:v>
                </c:pt>
                <c:pt idx="1">
                  <c:v>6.2E-2</c:v>
                </c:pt>
                <c:pt idx="2">
                  <c:v>0.06</c:v>
                </c:pt>
                <c:pt idx="3">
                  <c:v>5.2999999999999999E-2</c:v>
                </c:pt>
                <c:pt idx="4">
                  <c:v>4.9500000000000002E-2</c:v>
                </c:pt>
                <c:pt idx="5">
                  <c:v>4.2999999999999997E-2</c:v>
                </c:pt>
                <c:pt idx="6">
                  <c:v>4.1000000000000002E-2</c:v>
                </c:pt>
                <c:pt idx="7">
                  <c:v>4.7E-2</c:v>
                </c:pt>
                <c:pt idx="8">
                  <c:v>4.7E-2</c:v>
                </c:pt>
                <c:pt idx="9">
                  <c:v>4.7E-2</c:v>
                </c:pt>
                <c:pt idx="10">
                  <c:v>4.4999999999999998E-2</c:v>
                </c:pt>
                <c:pt idx="11">
                  <c:v>4.1000000000000002E-2</c:v>
                </c:pt>
                <c:pt idx="12">
                  <c:v>3.6999999999999998E-2</c:v>
                </c:pt>
                <c:pt idx="13">
                  <c:v>3.5999999999999997E-2</c:v>
                </c:pt>
                <c:pt idx="14">
                  <c:v>3.2000000000000001E-2</c:v>
                </c:pt>
                <c:pt idx="15">
                  <c:v>2.7E-2</c:v>
                </c:pt>
                <c:pt idx="16">
                  <c:v>2.7E-2</c:v>
                </c:pt>
                <c:pt idx="17">
                  <c:v>2.7E-2</c:v>
                </c:pt>
                <c:pt idx="18">
                  <c:v>2.75E-2</c:v>
                </c:pt>
                <c:pt idx="19">
                  <c:v>0.03</c:v>
                </c:pt>
                <c:pt idx="20">
                  <c:v>0.03</c:v>
                </c:pt>
                <c:pt idx="21">
                  <c:v>3.4000000000000002E-2</c:v>
                </c:pt>
                <c:pt idx="22">
                  <c:v>4.4999999999999998E-2</c:v>
                </c:pt>
              </c:numCache>
            </c:numRef>
          </c:val>
          <c:smooth val="0"/>
          <c:extLst>
            <c:ext xmlns:c16="http://schemas.microsoft.com/office/drawing/2014/chart" uri="{C3380CC4-5D6E-409C-BE32-E72D297353CC}">
              <c16:uniqueId val="{00000001-2E9C-4C45-9639-0DA8A3FE4360}"/>
            </c:ext>
          </c:extLst>
        </c:ser>
        <c:ser>
          <c:idx val="2"/>
          <c:order val="2"/>
          <c:tx>
            <c:strRef>
              <c:f>'[Données présentation - 19112021.xlsx]Evolution taux de rendement'!$B$9</c:f>
              <c:strCache>
                <c:ptCount val="1"/>
                <c:pt idx="0">
                  <c:v>Habitation</c:v>
                </c:pt>
              </c:strCache>
            </c:strRef>
          </c:tx>
          <c:spPr>
            <a:ln w="38100" cap="rnd">
              <a:solidFill>
                <a:schemeClr val="accent3"/>
              </a:solidFill>
              <a:round/>
            </a:ln>
            <a:effectLst/>
          </c:spPr>
          <c:marker>
            <c:symbol val="circle"/>
            <c:size val="5"/>
            <c:spPr>
              <a:solidFill>
                <a:schemeClr val="accent3"/>
              </a:solidFill>
              <a:ln w="38100">
                <a:solidFill>
                  <a:schemeClr val="accent3"/>
                </a:solidFill>
              </a:ln>
              <a:effectLst/>
            </c:spPr>
          </c:marker>
          <c:dLbls>
            <c:dLbl>
              <c:idx val="2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9C-4C45-9639-0DA8A3FE4360}"/>
                </c:ext>
              </c:extLst>
            </c:dLbl>
            <c:spPr>
              <a:solidFill>
                <a:schemeClr val="bg1">
                  <a:lumMod val="65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'[1]Evolution taux de rendement'!$C$6:$Y$6</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'[1]Evolution taux de rendement'!$C$9:$Y$9</c:f>
              <c:numCache>
                <c:formatCode>0.00%</c:formatCode>
                <c:ptCount val="23"/>
                <c:pt idx="0">
                  <c:v>4.7E-2</c:v>
                </c:pt>
                <c:pt idx="1">
                  <c:v>4.4000000000000004E-2</c:v>
                </c:pt>
                <c:pt idx="2">
                  <c:v>4.4000000000000004E-2</c:v>
                </c:pt>
                <c:pt idx="3">
                  <c:v>3.9E-2</c:v>
                </c:pt>
                <c:pt idx="4">
                  <c:v>3.5000000000000003E-2</c:v>
                </c:pt>
                <c:pt idx="5">
                  <c:v>3.2000000000000001E-2</c:v>
                </c:pt>
                <c:pt idx="6">
                  <c:v>0.03</c:v>
                </c:pt>
                <c:pt idx="7">
                  <c:v>2.8000000000000001E-2</c:v>
                </c:pt>
                <c:pt idx="8">
                  <c:v>2.7999999999999997E-2</c:v>
                </c:pt>
                <c:pt idx="9">
                  <c:v>0.03</c:v>
                </c:pt>
                <c:pt idx="10">
                  <c:v>2.6499999999999999E-2</c:v>
                </c:pt>
                <c:pt idx="11">
                  <c:v>2.35E-2</c:v>
                </c:pt>
                <c:pt idx="12">
                  <c:v>2.4E-2</c:v>
                </c:pt>
                <c:pt idx="13">
                  <c:v>2.5499999999999998E-2</c:v>
                </c:pt>
                <c:pt idx="14">
                  <c:v>2.5499999999999998E-2</c:v>
                </c:pt>
                <c:pt idx="15">
                  <c:v>2.4500000000000001E-2</c:v>
                </c:pt>
                <c:pt idx="16">
                  <c:v>2.2000000000000002E-2</c:v>
                </c:pt>
                <c:pt idx="17">
                  <c:v>2.2000000000000002E-2</c:v>
                </c:pt>
                <c:pt idx="18">
                  <c:v>2.1499999999999998E-2</c:v>
                </c:pt>
                <c:pt idx="19">
                  <c:v>2.1499999999999998E-2</c:v>
                </c:pt>
                <c:pt idx="20">
                  <c:v>0.02</c:v>
                </c:pt>
                <c:pt idx="21">
                  <c:v>0.03</c:v>
                </c:pt>
                <c:pt idx="22">
                  <c:v>3.7499999999999999E-2</c:v>
                </c:pt>
              </c:numCache>
            </c:numRef>
          </c:val>
          <c:smooth val="0"/>
          <c:extLst>
            <c:ext xmlns:c16="http://schemas.microsoft.com/office/drawing/2014/chart" uri="{C3380CC4-5D6E-409C-BE32-E72D297353CC}">
              <c16:uniqueId val="{00000002-2E9C-4C45-9639-0DA8A3FE4360}"/>
            </c:ext>
          </c:extLst>
        </c:ser>
        <c:dLbls>
          <c:showLegendKey val="0"/>
          <c:showVal val="0"/>
          <c:showCatName val="0"/>
          <c:showSerName val="0"/>
          <c:showPercent val="0"/>
          <c:showBubbleSize val="0"/>
        </c:dLbls>
        <c:marker val="1"/>
        <c:smooth val="0"/>
        <c:axId val="291911647"/>
        <c:axId val="291912063"/>
      </c:lineChart>
      <c:catAx>
        <c:axId val="291911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91912063"/>
        <c:crosses val="autoZero"/>
        <c:auto val="1"/>
        <c:lblAlgn val="ctr"/>
        <c:lblOffset val="100"/>
        <c:noMultiLvlLbl val="0"/>
      </c:catAx>
      <c:valAx>
        <c:axId val="291912063"/>
        <c:scaling>
          <c:orientation val="minMax"/>
          <c:max val="7.0000000000000007E-2"/>
          <c:min val="2.0000000000000004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291911647"/>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'[Données présentation - 19112021.xlsx]Loyers T2 2022'!$B$8</c:f>
              <c:strCache>
                <c:ptCount val="1"/>
                <c:pt idx="0">
                  <c:v>Paris</c:v>
                </c:pt>
              </c:strCache>
            </c:strRef>
          </c:tx>
          <c:spPr>
            <a:ln w="38100" cap="rnd">
              <a:solidFill>
                <a:srgbClr val="1C284B"/>
              </a:solidFill>
              <a:round/>
            </a:ln>
            <a:effectLst/>
          </c:spPr>
          <c:marker>
            <c:symbol val="circle"/>
            <c:size val="5"/>
            <c:spPr>
              <a:solidFill>
                <a:srgbClr val="1C284B"/>
              </a:solidFill>
              <a:ln w="38100">
                <a:solidFill>
                  <a:srgbClr val="1C284B"/>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EB77-4138-A4DE-27C004C9E1ED}"/>
                </c:ext>
              </c:extLst>
            </c:dLbl>
            <c:dLbl>
              <c:idx val="1"/>
              <c:delete val="1"/>
              <c:extLst>
                <c:ext xmlns:c15="http://schemas.microsoft.com/office/drawing/2012/chart" uri="{CE6537A1-D6FC-4f65-9D91-7224C49458BB}"/>
                <c:ext xmlns:c16="http://schemas.microsoft.com/office/drawing/2014/chart" uri="{C3380CC4-5D6E-409C-BE32-E72D297353CC}">
                  <c16:uniqueId val="{00000001-EB77-4138-A4DE-27C004C9E1ED}"/>
                </c:ext>
              </c:extLst>
            </c:dLbl>
            <c:dLbl>
              <c:idx val="2"/>
              <c:delete val="1"/>
              <c:extLst>
                <c:ext xmlns:c15="http://schemas.microsoft.com/office/drawing/2012/chart" uri="{CE6537A1-D6FC-4f65-9D91-7224C49458BB}"/>
                <c:ext xmlns:c16="http://schemas.microsoft.com/office/drawing/2014/chart" uri="{C3380CC4-5D6E-409C-BE32-E72D297353CC}">
                  <c16:uniqueId val="{00000002-EB77-4138-A4DE-27C004C9E1ED}"/>
                </c:ext>
              </c:extLst>
            </c:dLbl>
            <c:dLbl>
              <c:idx val="3"/>
              <c:delete val="1"/>
              <c:extLst>
                <c:ext xmlns:c15="http://schemas.microsoft.com/office/drawing/2012/chart" uri="{CE6537A1-D6FC-4f65-9D91-7224C49458BB}"/>
                <c:ext xmlns:c16="http://schemas.microsoft.com/office/drawing/2014/chart" uri="{C3380CC4-5D6E-409C-BE32-E72D297353CC}">
                  <c16:uniqueId val="{00000003-EB77-4138-A4DE-27C004C9E1ED}"/>
                </c:ext>
              </c:extLst>
            </c:dLbl>
            <c:dLbl>
              <c:idx val="4"/>
              <c:delete val="1"/>
              <c:extLst>
                <c:ext xmlns:c15="http://schemas.microsoft.com/office/drawing/2012/chart" uri="{CE6537A1-D6FC-4f65-9D91-7224C49458BB}"/>
                <c:ext xmlns:c16="http://schemas.microsoft.com/office/drawing/2014/chart" uri="{C3380CC4-5D6E-409C-BE32-E72D297353CC}">
                  <c16:uniqueId val="{00000004-EB77-4138-A4DE-27C004C9E1ED}"/>
                </c:ext>
              </c:extLst>
            </c:dLbl>
            <c:dLbl>
              <c:idx val="5"/>
              <c:delete val="1"/>
              <c:extLst>
                <c:ext xmlns:c15="http://schemas.microsoft.com/office/drawing/2012/chart" uri="{CE6537A1-D6FC-4f65-9D91-7224C49458BB}"/>
                <c:ext xmlns:c16="http://schemas.microsoft.com/office/drawing/2014/chart" uri="{C3380CC4-5D6E-409C-BE32-E72D297353CC}">
                  <c16:uniqueId val="{00000005-EB77-4138-A4DE-27C004C9E1ED}"/>
                </c:ext>
              </c:extLst>
            </c:dLbl>
            <c:dLbl>
              <c:idx val="7"/>
              <c:delete val="1"/>
              <c:extLst>
                <c:ext xmlns:c15="http://schemas.microsoft.com/office/drawing/2012/chart" uri="{CE6537A1-D6FC-4f65-9D91-7224C49458BB}"/>
                <c:ext xmlns:c16="http://schemas.microsoft.com/office/drawing/2014/chart" uri="{C3380CC4-5D6E-409C-BE32-E72D297353CC}">
                  <c16:uniqueId val="{00000006-EB77-4138-A4DE-27C004C9E1E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206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'[1]Loyers T2 2022'!$C$7:$K$7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'[1]Loyers T2 2022'!$C$8:$K$8</c:f>
              <c:numCache>
                <c:formatCode>0</c:formatCode>
                <c:ptCount val="9"/>
                <c:pt idx="0">
                  <c:v>700</c:v>
                </c:pt>
                <c:pt idx="1">
                  <c:v>700</c:v>
                </c:pt>
                <c:pt idx="2">
                  <c:v>790</c:v>
                </c:pt>
                <c:pt idx="3">
                  <c:v>750</c:v>
                </c:pt>
                <c:pt idx="4">
                  <c:v>790</c:v>
                </c:pt>
                <c:pt idx="5">
                  <c:v>825</c:v>
                </c:pt>
                <c:pt idx="6">
                  <c:v>890</c:v>
                </c:pt>
                <c:pt idx="7">
                  <c:v>947</c:v>
                </c:pt>
                <c:pt idx="8">
                  <c:v>960</c:v>
                </c:pt>
              </c:numCache>
            </c:numRef>
          </c:val>
          <c:smooth val="0"/>
          <c:extLst>
            <c:ext xmlns:c16="http://schemas.microsoft.com/office/drawing/2014/chart" uri="{C3380CC4-5D6E-409C-BE32-E72D297353CC}">
              <c16:uniqueId val="{00000007-EB77-4138-A4DE-27C004C9E1ED}"/>
            </c:ext>
          </c:extLst>
        </c:ser>
        <c:ser>
          <c:idx val="1"/>
          <c:order val="1"/>
          <c:tx>
            <c:strRef>
              <c:f>'[Données présentation - 19112021.xlsx]Loyers T2 2022'!$B$9</c:f>
              <c:strCache>
                <c:ptCount val="1"/>
                <c:pt idx="0">
                  <c:v>La Défense</c:v>
                </c:pt>
              </c:strCache>
            </c:strRef>
          </c:tx>
          <c:spPr>
            <a:ln w="38100" cap="rnd">
              <a:solidFill>
                <a:srgbClr val="8C634A"/>
              </a:solidFill>
              <a:round/>
            </a:ln>
            <a:effectLst/>
          </c:spPr>
          <c:marker>
            <c:symbol val="circle"/>
            <c:size val="5"/>
            <c:spPr>
              <a:solidFill>
                <a:srgbClr val="8C634A"/>
              </a:solidFill>
              <a:ln w="38100">
                <a:solidFill>
                  <a:srgbClr val="8C634A"/>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8-EB77-4138-A4DE-27C004C9E1ED}"/>
                </c:ext>
              </c:extLst>
            </c:dLbl>
            <c:dLbl>
              <c:idx val="1"/>
              <c:delete val="1"/>
              <c:extLst>
                <c:ext xmlns:c15="http://schemas.microsoft.com/office/drawing/2012/chart" uri="{CE6537A1-D6FC-4f65-9D91-7224C49458BB}"/>
                <c:ext xmlns:c16="http://schemas.microsoft.com/office/drawing/2014/chart" uri="{C3380CC4-5D6E-409C-BE32-E72D297353CC}">
                  <c16:uniqueId val="{00000009-EB77-4138-A4DE-27C004C9E1ED}"/>
                </c:ext>
              </c:extLst>
            </c:dLbl>
            <c:dLbl>
              <c:idx val="2"/>
              <c:delete val="1"/>
              <c:extLst>
                <c:ext xmlns:c15="http://schemas.microsoft.com/office/drawing/2012/chart" uri="{CE6537A1-D6FC-4f65-9D91-7224C49458BB}"/>
                <c:ext xmlns:c16="http://schemas.microsoft.com/office/drawing/2014/chart" uri="{C3380CC4-5D6E-409C-BE32-E72D297353CC}">
                  <c16:uniqueId val="{0000000A-EB77-4138-A4DE-27C004C9E1ED}"/>
                </c:ext>
              </c:extLst>
            </c:dLbl>
            <c:dLbl>
              <c:idx val="3"/>
              <c:delete val="1"/>
              <c:extLst>
                <c:ext xmlns:c15="http://schemas.microsoft.com/office/drawing/2012/chart" uri="{CE6537A1-D6FC-4f65-9D91-7224C49458BB}"/>
                <c:ext xmlns:c16="http://schemas.microsoft.com/office/drawing/2014/chart" uri="{C3380CC4-5D6E-409C-BE32-E72D297353CC}">
                  <c16:uniqueId val="{0000000B-EB77-4138-A4DE-27C004C9E1ED}"/>
                </c:ext>
              </c:extLst>
            </c:dLbl>
            <c:dLbl>
              <c:idx val="4"/>
              <c:delete val="1"/>
              <c:extLst>
                <c:ext xmlns:c15="http://schemas.microsoft.com/office/drawing/2012/chart" uri="{CE6537A1-D6FC-4f65-9D91-7224C49458BB}"/>
                <c:ext xmlns:c16="http://schemas.microsoft.com/office/drawing/2014/chart" uri="{C3380CC4-5D6E-409C-BE32-E72D297353CC}">
                  <c16:uniqueId val="{0000000C-EB77-4138-A4DE-27C004C9E1ED}"/>
                </c:ext>
              </c:extLst>
            </c:dLbl>
            <c:dLbl>
              <c:idx val="5"/>
              <c:delete val="1"/>
              <c:extLst>
                <c:ext xmlns:c15="http://schemas.microsoft.com/office/drawing/2012/chart" uri="{CE6537A1-D6FC-4f65-9D91-7224C49458BB}"/>
                <c:ext xmlns:c16="http://schemas.microsoft.com/office/drawing/2014/chart" uri="{C3380CC4-5D6E-409C-BE32-E72D297353CC}">
                  <c16:uniqueId val="{0000000D-EB77-4138-A4DE-27C004C9E1ED}"/>
                </c:ext>
              </c:extLst>
            </c:dLbl>
            <c:dLbl>
              <c:idx val="6"/>
              <c:layout>
                <c:manualLayout>
                  <c:x val="-2.2167954514053234E-2"/>
                  <c:y val="3.01361458392127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B77-4138-A4DE-27C004C9E1ED}"/>
                </c:ext>
              </c:extLst>
            </c:dLbl>
            <c:dLbl>
              <c:idx val="7"/>
              <c:delete val="1"/>
              <c:extLst>
                <c:ext xmlns:c15="http://schemas.microsoft.com/office/drawing/2012/chart" uri="{CE6537A1-D6FC-4f65-9D91-7224C49458BB}"/>
                <c:ext xmlns:c16="http://schemas.microsoft.com/office/drawing/2014/chart" uri="{C3380CC4-5D6E-409C-BE32-E72D297353CC}">
                  <c16:uniqueId val="{0000000F-EB77-4138-A4DE-27C004C9E1E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8C634A"/>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'[1]Loyers T2 2022'!$C$7:$K$7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'[1]Loyers T2 2022'!$C$9:$K$9</c:f>
              <c:numCache>
                <c:formatCode>0</c:formatCode>
                <c:ptCount val="9"/>
                <c:pt idx="0">
                  <c:v>500</c:v>
                </c:pt>
                <c:pt idx="1">
                  <c:v>500</c:v>
                </c:pt>
                <c:pt idx="2">
                  <c:v>500</c:v>
                </c:pt>
                <c:pt idx="3">
                  <c:v>480</c:v>
                </c:pt>
                <c:pt idx="4">
                  <c:v>450</c:v>
                </c:pt>
                <c:pt idx="5">
                  <c:v>500</c:v>
                </c:pt>
                <c:pt idx="6">
                  <c:v>480</c:v>
                </c:pt>
                <c:pt idx="7">
                  <c:v>500</c:v>
                </c:pt>
                <c:pt idx="8">
                  <c:v>550</c:v>
                </c:pt>
              </c:numCache>
            </c:numRef>
          </c:val>
          <c:smooth val="0"/>
          <c:extLst>
            <c:ext xmlns:c16="http://schemas.microsoft.com/office/drawing/2014/chart" uri="{C3380CC4-5D6E-409C-BE32-E72D297353CC}">
              <c16:uniqueId val="{00000010-EB77-4138-A4DE-27C004C9E1ED}"/>
            </c:ext>
          </c:extLst>
        </c:ser>
        <c:ser>
          <c:idx val="2"/>
          <c:order val="2"/>
          <c:tx>
            <c:strRef>
              <c:f>'[Données présentation - 19112021.xlsx]Loyers T2 2022'!$B$10</c:f>
              <c:strCache>
                <c:ptCount val="1"/>
                <c:pt idx="0">
                  <c:v>Croissant Ouest</c:v>
                </c:pt>
              </c:strCache>
            </c:strRef>
          </c:tx>
          <c:spPr>
            <a:ln w="38100" cap="rnd">
              <a:solidFill>
                <a:schemeClr val="accent3"/>
              </a:solidFill>
              <a:round/>
            </a:ln>
            <a:effectLst/>
          </c:spPr>
          <c:marker>
            <c:symbol val="circle"/>
            <c:size val="5"/>
            <c:spPr>
              <a:solidFill>
                <a:schemeClr val="accent3"/>
              </a:solidFill>
              <a:ln w="38100">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1-EB77-4138-A4DE-27C004C9E1ED}"/>
                </c:ext>
              </c:extLst>
            </c:dLbl>
            <c:dLbl>
              <c:idx val="1"/>
              <c:delete val="1"/>
              <c:extLst>
                <c:ext xmlns:c15="http://schemas.microsoft.com/office/drawing/2012/chart" uri="{CE6537A1-D6FC-4f65-9D91-7224C49458BB}"/>
                <c:ext xmlns:c16="http://schemas.microsoft.com/office/drawing/2014/chart" uri="{C3380CC4-5D6E-409C-BE32-E72D297353CC}">
                  <c16:uniqueId val="{00000012-EB77-4138-A4DE-27C004C9E1ED}"/>
                </c:ext>
              </c:extLst>
            </c:dLbl>
            <c:dLbl>
              <c:idx val="2"/>
              <c:delete val="1"/>
              <c:extLst>
                <c:ext xmlns:c15="http://schemas.microsoft.com/office/drawing/2012/chart" uri="{CE6537A1-D6FC-4f65-9D91-7224C49458BB}"/>
                <c:ext xmlns:c16="http://schemas.microsoft.com/office/drawing/2014/chart" uri="{C3380CC4-5D6E-409C-BE32-E72D297353CC}">
                  <c16:uniqueId val="{00000013-EB77-4138-A4DE-27C004C9E1ED}"/>
                </c:ext>
              </c:extLst>
            </c:dLbl>
            <c:dLbl>
              <c:idx val="3"/>
              <c:delete val="1"/>
              <c:extLst>
                <c:ext xmlns:c15="http://schemas.microsoft.com/office/drawing/2012/chart" uri="{CE6537A1-D6FC-4f65-9D91-7224C49458BB}"/>
                <c:ext xmlns:c16="http://schemas.microsoft.com/office/drawing/2014/chart" uri="{C3380CC4-5D6E-409C-BE32-E72D297353CC}">
                  <c16:uniqueId val="{00000014-EB77-4138-A4DE-27C004C9E1ED}"/>
                </c:ext>
              </c:extLst>
            </c:dLbl>
            <c:dLbl>
              <c:idx val="4"/>
              <c:delete val="1"/>
              <c:extLst>
                <c:ext xmlns:c15="http://schemas.microsoft.com/office/drawing/2012/chart" uri="{CE6537A1-D6FC-4f65-9D91-7224C49458BB}"/>
                <c:ext xmlns:c16="http://schemas.microsoft.com/office/drawing/2014/chart" uri="{C3380CC4-5D6E-409C-BE32-E72D297353CC}">
                  <c16:uniqueId val="{00000015-EB77-4138-A4DE-27C004C9E1ED}"/>
                </c:ext>
              </c:extLst>
            </c:dLbl>
            <c:dLbl>
              <c:idx val="5"/>
              <c:delete val="1"/>
              <c:extLst>
                <c:ext xmlns:c15="http://schemas.microsoft.com/office/drawing/2012/chart" uri="{CE6537A1-D6FC-4f65-9D91-7224C49458BB}"/>
                <c:ext xmlns:c16="http://schemas.microsoft.com/office/drawing/2014/chart" uri="{C3380CC4-5D6E-409C-BE32-E72D297353CC}">
                  <c16:uniqueId val="{00000016-EB77-4138-A4DE-27C004C9E1ED}"/>
                </c:ext>
              </c:extLst>
            </c:dLbl>
            <c:dLbl>
              <c:idx val="6"/>
              <c:layout>
                <c:manualLayout>
                  <c:x val="-3.7268740967767895E-2"/>
                  <c:y val="-6.2885426634674252E-2"/>
                </c:manualLayout>
              </c:layout>
              <c:tx>
                <c:rich>
                  <a:bodyPr/>
                  <a:lstStyle/>
                  <a:p>
                    <a:fld id="{7D768CF5-2498-4506-A1E3-07BAB7EBCB39}" type="VALUE">
                      <a:rPr lang="en-US" b="1">
                        <a:solidFill>
                          <a:schemeClr val="bg1">
                            <a:lumMod val="65000"/>
                          </a:schemeClr>
                        </a:solidFill>
                      </a:rPr>
                      <a:pPr/>
                      <a:t>[VALEUR]</a:t>
                    </a:fld>
                    <a:endParaRPr lang="fr-F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EB77-4138-A4DE-27C004C9E1ED}"/>
                </c:ext>
              </c:extLst>
            </c:dLbl>
            <c:dLbl>
              <c:idx val="7"/>
              <c:delete val="1"/>
              <c:extLst>
                <c:ext xmlns:c15="http://schemas.microsoft.com/office/drawing/2012/chart" uri="{CE6537A1-D6FC-4f65-9D91-7224C49458BB}"/>
                <c:ext xmlns:c16="http://schemas.microsoft.com/office/drawing/2014/chart" uri="{C3380CC4-5D6E-409C-BE32-E72D297353CC}">
                  <c16:uniqueId val="{00000018-EB77-4138-A4DE-27C004C9E1ED}"/>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BFBFBF"/>
                      </a:solidFill>
                      <a:latin typeface="+mn-lt"/>
                      <a:ea typeface="+mn-ea"/>
                      <a:cs typeface="+mn-cs"/>
                    </a:defRPr>
                  </a:pPr>
                  <a:endParaRPr lang="fr-FR"/>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B77-4138-A4DE-27C004C9E1E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'[1]Loyers T2 2022'!$C$7:$K$7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'[1]Loyers T2 2022'!$C$10:$K$10</c:f>
              <c:numCache>
                <c:formatCode>0</c:formatCode>
                <c:ptCount val="9"/>
                <c:pt idx="0">
                  <c:v>460</c:v>
                </c:pt>
                <c:pt idx="1">
                  <c:v>460</c:v>
                </c:pt>
                <c:pt idx="2">
                  <c:v>470</c:v>
                </c:pt>
                <c:pt idx="3">
                  <c:v>510</c:v>
                </c:pt>
                <c:pt idx="4">
                  <c:v>500</c:v>
                </c:pt>
                <c:pt idx="5">
                  <c:v>490</c:v>
                </c:pt>
                <c:pt idx="6">
                  <c:v>500</c:v>
                </c:pt>
                <c:pt idx="7">
                  <c:v>540</c:v>
                </c:pt>
                <c:pt idx="8">
                  <c:v>500</c:v>
                </c:pt>
              </c:numCache>
            </c:numRef>
          </c:val>
          <c:smooth val="0"/>
          <c:extLst>
            <c:ext xmlns:c16="http://schemas.microsoft.com/office/drawing/2014/chart" uri="{C3380CC4-5D6E-409C-BE32-E72D297353CC}">
              <c16:uniqueId val="{0000001A-EB77-4138-A4DE-27C004C9E1ED}"/>
            </c:ext>
          </c:extLst>
        </c:ser>
        <c:ser>
          <c:idx val="3"/>
          <c:order val="3"/>
          <c:tx>
            <c:strRef>
              <c:f>'[Données présentation - 19112021.xlsx]Loyers T2 2022'!$B$11</c:f>
              <c:strCache>
                <c:ptCount val="1"/>
                <c:pt idx="0">
                  <c:v>Loyer moyen pondéré en Île-de-France</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B-EB77-4138-A4DE-27C004C9E1ED}"/>
                </c:ext>
              </c:extLst>
            </c:dLbl>
            <c:dLbl>
              <c:idx val="1"/>
              <c:delete val="1"/>
              <c:extLst>
                <c:ext xmlns:c15="http://schemas.microsoft.com/office/drawing/2012/chart" uri="{CE6537A1-D6FC-4f65-9D91-7224C49458BB}"/>
                <c:ext xmlns:c16="http://schemas.microsoft.com/office/drawing/2014/chart" uri="{C3380CC4-5D6E-409C-BE32-E72D297353CC}">
                  <c16:uniqueId val="{0000001C-EB77-4138-A4DE-27C004C9E1ED}"/>
                </c:ext>
              </c:extLst>
            </c:dLbl>
            <c:dLbl>
              <c:idx val="2"/>
              <c:delete val="1"/>
              <c:extLst>
                <c:ext xmlns:c15="http://schemas.microsoft.com/office/drawing/2012/chart" uri="{CE6537A1-D6FC-4f65-9D91-7224C49458BB}"/>
                <c:ext xmlns:c16="http://schemas.microsoft.com/office/drawing/2014/chart" uri="{C3380CC4-5D6E-409C-BE32-E72D297353CC}">
                  <c16:uniqueId val="{0000001D-EB77-4138-A4DE-27C004C9E1ED}"/>
                </c:ext>
              </c:extLst>
            </c:dLbl>
            <c:dLbl>
              <c:idx val="3"/>
              <c:delete val="1"/>
              <c:extLst>
                <c:ext xmlns:c15="http://schemas.microsoft.com/office/drawing/2012/chart" uri="{CE6537A1-D6FC-4f65-9D91-7224C49458BB}"/>
                <c:ext xmlns:c16="http://schemas.microsoft.com/office/drawing/2014/chart" uri="{C3380CC4-5D6E-409C-BE32-E72D297353CC}">
                  <c16:uniqueId val="{0000001E-EB77-4138-A4DE-27C004C9E1ED}"/>
                </c:ext>
              </c:extLst>
            </c:dLbl>
            <c:dLbl>
              <c:idx val="4"/>
              <c:delete val="1"/>
              <c:extLst>
                <c:ext xmlns:c15="http://schemas.microsoft.com/office/drawing/2012/chart" uri="{CE6537A1-D6FC-4f65-9D91-7224C49458BB}"/>
                <c:ext xmlns:c16="http://schemas.microsoft.com/office/drawing/2014/chart" uri="{C3380CC4-5D6E-409C-BE32-E72D297353CC}">
                  <c16:uniqueId val="{0000001F-EB77-4138-A4DE-27C004C9E1ED}"/>
                </c:ext>
              </c:extLst>
            </c:dLbl>
            <c:dLbl>
              <c:idx val="5"/>
              <c:delete val="1"/>
              <c:extLst>
                <c:ext xmlns:c15="http://schemas.microsoft.com/office/drawing/2012/chart" uri="{CE6537A1-D6FC-4f65-9D91-7224C49458BB}"/>
                <c:ext xmlns:c16="http://schemas.microsoft.com/office/drawing/2014/chart" uri="{C3380CC4-5D6E-409C-BE32-E72D297353CC}">
                  <c16:uniqueId val="{00000020-EB77-4138-A4DE-27C004C9E1ED}"/>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fr-FR"/>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B77-4138-A4DE-27C004C9E1ED}"/>
                </c:ext>
              </c:extLst>
            </c:dLbl>
            <c:dLbl>
              <c:idx val="7"/>
              <c:delete val="1"/>
              <c:extLst>
                <c:ext xmlns:c15="http://schemas.microsoft.com/office/drawing/2012/chart" uri="{CE6537A1-D6FC-4f65-9D91-7224C49458BB}"/>
                <c:ext xmlns:c16="http://schemas.microsoft.com/office/drawing/2014/chart" uri="{C3380CC4-5D6E-409C-BE32-E72D297353CC}">
                  <c16:uniqueId val="{00000022-EB77-4138-A4DE-27C004C9E1ED}"/>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C000"/>
                      </a:solidFill>
                      <a:latin typeface="+mn-lt"/>
                      <a:ea typeface="+mn-ea"/>
                      <a:cs typeface="+mn-cs"/>
                    </a:defRPr>
                  </a:pPr>
                  <a:endParaRPr lang="fr-FR"/>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B77-4138-A4DE-27C004C9E1E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'[1]Loyers T2 2022'!$C$7:$K$7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'[1]Loyers T2 2022'!$C$11:$K$11</c:f>
              <c:numCache>
                <c:formatCode>0</c:formatCode>
                <c:ptCount val="9"/>
                <c:pt idx="0">
                  <c:v>300</c:v>
                </c:pt>
                <c:pt idx="1">
                  <c:v>300</c:v>
                </c:pt>
                <c:pt idx="2">
                  <c:v>300</c:v>
                </c:pt>
                <c:pt idx="3">
                  <c:v>310</c:v>
                </c:pt>
                <c:pt idx="4">
                  <c:v>315</c:v>
                </c:pt>
                <c:pt idx="5">
                  <c:v>320</c:v>
                </c:pt>
                <c:pt idx="6">
                  <c:v>320</c:v>
                </c:pt>
                <c:pt idx="7">
                  <c:v>340</c:v>
                </c:pt>
                <c:pt idx="8">
                  <c:v>350</c:v>
                </c:pt>
              </c:numCache>
            </c:numRef>
          </c:val>
          <c:smooth val="0"/>
          <c:extLst>
            <c:ext xmlns:c16="http://schemas.microsoft.com/office/drawing/2014/chart" uri="{C3380CC4-5D6E-409C-BE32-E72D297353CC}">
              <c16:uniqueId val="{00000024-EB77-4138-A4DE-27C004C9E1ED}"/>
            </c:ext>
          </c:extLst>
        </c:ser>
        <c:dLbls>
          <c:dLblPos val="t"/>
          <c:showLegendKey val="0"/>
          <c:showVal val="1"/>
          <c:showCatName val="0"/>
          <c:showSerName val="0"/>
          <c:showPercent val="0"/>
          <c:showBubbleSize val="0"/>
        </c:dLbls>
        <c:marker val="1"/>
        <c:smooth val="0"/>
        <c:axId val="578120495"/>
        <c:axId val="578105519"/>
      </c:lineChart>
      <c:catAx>
        <c:axId val="57812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78105519"/>
        <c:crosses val="autoZero"/>
        <c:auto val="1"/>
        <c:lblAlgn val="ctr"/>
        <c:lblOffset val="100"/>
        <c:noMultiLvlLbl val="0"/>
      </c:catAx>
      <c:valAx>
        <c:axId val="578105519"/>
        <c:scaling>
          <c:orientation val="minMax"/>
          <c:max val="100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78120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'[Données présentation - 19112021.xlsx]Demande placée en IDF'!$B$5</c:f>
              <c:strCache>
                <c:ptCount val="1"/>
                <c:pt idx="0">
                  <c:v>T1</c:v>
                </c:pt>
              </c:strCache>
            </c:strRef>
          </c:tx>
          <c:spPr>
            <a:solidFill>
              <a:srgbClr val="8C634A"/>
            </a:solidFill>
            <a:ln>
              <a:solidFill>
                <a:srgbClr val="8C634A"/>
              </a:solidFill>
            </a:ln>
            <a:effectLst/>
          </c:spPr>
          <c:invertIfNegative val="0"/>
          <c:cat>
            <c:numRef>
              <c:f>'[1]Demande placée en IDF'!$C$4:$M$4</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'[1]Demande placée en IDF'!$C$5:$M$5</c:f>
              <c:numCache>
                <c:formatCode>0</c:formatCode>
                <c:ptCount val="11"/>
                <c:pt idx="0">
                  <c:v>400</c:v>
                </c:pt>
                <c:pt idx="1">
                  <c:v>500</c:v>
                </c:pt>
                <c:pt idx="2">
                  <c:v>400</c:v>
                </c:pt>
                <c:pt idx="3">
                  <c:v>500</c:v>
                </c:pt>
                <c:pt idx="4">
                  <c:v>700</c:v>
                </c:pt>
                <c:pt idx="5">
                  <c:v>700</c:v>
                </c:pt>
                <c:pt idx="6">
                  <c:v>500</c:v>
                </c:pt>
                <c:pt idx="7">
                  <c:v>500</c:v>
                </c:pt>
                <c:pt idx="8">
                  <c:v>400</c:v>
                </c:pt>
                <c:pt idx="9">
                  <c:v>700</c:v>
                </c:pt>
                <c:pt idx="10">
                  <c:v>400</c:v>
                </c:pt>
              </c:numCache>
            </c:numRef>
          </c:val>
          <c:extLst>
            <c:ext xmlns:c16="http://schemas.microsoft.com/office/drawing/2014/chart" uri="{C3380CC4-5D6E-409C-BE32-E72D297353CC}">
              <c16:uniqueId val="{00000000-C8C4-4A30-9A5A-E3C49D80FAD2}"/>
            </c:ext>
          </c:extLst>
        </c:ser>
        <c:ser>
          <c:idx val="1"/>
          <c:order val="1"/>
          <c:tx>
            <c:strRef>
              <c:f>'[Données présentation - 19112021.xlsx]Demande placée en IDF'!$B$6</c:f>
              <c:strCache>
                <c:ptCount val="1"/>
                <c:pt idx="0">
                  <c:v>T2</c:v>
                </c:pt>
              </c:strCache>
            </c:strRef>
          </c:tx>
          <c:spPr>
            <a:solidFill>
              <a:srgbClr val="1C284B"/>
            </a:solidFill>
            <a:ln>
              <a:solidFill>
                <a:srgbClr val="1C284B"/>
              </a:solidFill>
            </a:ln>
            <a:effectLst/>
          </c:spPr>
          <c:invertIfNegative val="0"/>
          <c:cat>
            <c:numRef>
              <c:f>'[1]Demande placée en IDF'!$C$4:$M$4</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'[1]Demande placée en IDF'!$C$6:$M$6</c:f>
              <c:numCache>
                <c:formatCode>0</c:formatCode>
                <c:ptCount val="11"/>
                <c:pt idx="0">
                  <c:v>400</c:v>
                </c:pt>
                <c:pt idx="1">
                  <c:v>600</c:v>
                </c:pt>
                <c:pt idx="2">
                  <c:v>500</c:v>
                </c:pt>
                <c:pt idx="3">
                  <c:v>600</c:v>
                </c:pt>
                <c:pt idx="4">
                  <c:v>500</c:v>
                </c:pt>
                <c:pt idx="5">
                  <c:v>600</c:v>
                </c:pt>
                <c:pt idx="6">
                  <c:v>600</c:v>
                </c:pt>
                <c:pt idx="7">
                  <c:v>200</c:v>
                </c:pt>
                <c:pt idx="8">
                  <c:v>400</c:v>
                </c:pt>
                <c:pt idx="9">
                  <c:v>500</c:v>
                </c:pt>
                <c:pt idx="10">
                  <c:v>450</c:v>
                </c:pt>
              </c:numCache>
            </c:numRef>
          </c:val>
          <c:extLst>
            <c:ext xmlns:c16="http://schemas.microsoft.com/office/drawing/2014/chart" uri="{C3380CC4-5D6E-409C-BE32-E72D297353CC}">
              <c16:uniqueId val="{00000001-C8C4-4A30-9A5A-E3C49D80FAD2}"/>
            </c:ext>
          </c:extLst>
        </c:ser>
        <c:ser>
          <c:idx val="2"/>
          <c:order val="2"/>
          <c:tx>
            <c:strRef>
              <c:f>'[Données présentation - 19112021.xlsx]Demande placée en IDF'!$B$7</c:f>
              <c:strCache>
                <c:ptCount val="1"/>
                <c:pt idx="0">
                  <c:v>T3</c:v>
                </c:pt>
              </c:strCache>
            </c:strRef>
          </c:tx>
          <c:spPr>
            <a:solidFill>
              <a:schemeClr val="accent3"/>
            </a:solidFill>
            <a:ln>
              <a:solidFill>
                <a:schemeClr val="accent3"/>
              </a:solidFill>
            </a:ln>
            <a:effectLst/>
          </c:spPr>
          <c:invertIfNegative val="0"/>
          <c:cat>
            <c:numRef>
              <c:f>'[1]Demande placée en IDF'!$C$4:$M$4</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'[1]Demande placée en IDF'!$C$7:$M$7</c:f>
              <c:numCache>
                <c:formatCode>0</c:formatCode>
                <c:ptCount val="11"/>
                <c:pt idx="0">
                  <c:v>500</c:v>
                </c:pt>
                <c:pt idx="1">
                  <c:v>400</c:v>
                </c:pt>
                <c:pt idx="2">
                  <c:v>600</c:v>
                </c:pt>
                <c:pt idx="3">
                  <c:v>550</c:v>
                </c:pt>
                <c:pt idx="4">
                  <c:v>600</c:v>
                </c:pt>
                <c:pt idx="5">
                  <c:v>500</c:v>
                </c:pt>
                <c:pt idx="6">
                  <c:v>550</c:v>
                </c:pt>
                <c:pt idx="7">
                  <c:v>250</c:v>
                </c:pt>
                <c:pt idx="8">
                  <c:v>450</c:v>
                </c:pt>
                <c:pt idx="9">
                  <c:v>500</c:v>
                </c:pt>
                <c:pt idx="10">
                  <c:v>532</c:v>
                </c:pt>
              </c:numCache>
            </c:numRef>
          </c:val>
          <c:extLst>
            <c:ext xmlns:c16="http://schemas.microsoft.com/office/drawing/2014/chart" uri="{C3380CC4-5D6E-409C-BE32-E72D297353CC}">
              <c16:uniqueId val="{00000002-C8C4-4A30-9A5A-E3C49D80FAD2}"/>
            </c:ext>
          </c:extLst>
        </c:ser>
        <c:ser>
          <c:idx val="3"/>
          <c:order val="3"/>
          <c:tx>
            <c:strRef>
              <c:f>'[Données présentation - 19112021.xlsx]Demande placée en IDF'!$B$8</c:f>
              <c:strCache>
                <c:ptCount val="1"/>
                <c:pt idx="0">
                  <c:v>T4</c:v>
                </c:pt>
              </c:strCache>
            </c:strRef>
          </c:tx>
          <c:spPr>
            <a:solidFill>
              <a:srgbClr val="667FC6"/>
            </a:solidFill>
            <a:ln>
              <a:solidFill>
                <a:srgbClr val="667FC6"/>
              </a:solidFill>
            </a:ln>
            <a:effectLst/>
          </c:spPr>
          <c:invertIfNegative val="0"/>
          <c:cat>
            <c:numRef>
              <c:f>'[1]Demande placée en IDF'!$C$4:$M$4</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'[1]Demande placée en IDF'!$C$8:$M$8</c:f>
              <c:numCache>
                <c:formatCode>0</c:formatCode>
                <c:ptCount val="11"/>
                <c:pt idx="0">
                  <c:v>500</c:v>
                </c:pt>
                <c:pt idx="1">
                  <c:v>650</c:v>
                </c:pt>
                <c:pt idx="2">
                  <c:v>700</c:v>
                </c:pt>
                <c:pt idx="3">
                  <c:v>650</c:v>
                </c:pt>
                <c:pt idx="4">
                  <c:v>750</c:v>
                </c:pt>
                <c:pt idx="5">
                  <c:v>700</c:v>
                </c:pt>
                <c:pt idx="6">
                  <c:v>600</c:v>
                </c:pt>
                <c:pt idx="7">
                  <c:v>500</c:v>
                </c:pt>
                <c:pt idx="8">
                  <c:v>700</c:v>
                </c:pt>
                <c:pt idx="9">
                  <c:v>650</c:v>
                </c:pt>
                <c:pt idx="10">
                  <c:v>550</c:v>
                </c:pt>
              </c:numCache>
            </c:numRef>
          </c:val>
          <c:extLst>
            <c:ext xmlns:c16="http://schemas.microsoft.com/office/drawing/2014/chart" uri="{C3380CC4-5D6E-409C-BE32-E72D297353CC}">
              <c16:uniqueId val="{00000003-C8C4-4A30-9A5A-E3C49D80FAD2}"/>
            </c:ext>
          </c:extLst>
        </c:ser>
        <c:dLbls>
          <c:showLegendKey val="0"/>
          <c:showVal val="0"/>
          <c:showCatName val="0"/>
          <c:showSerName val="0"/>
          <c:showPercent val="0"/>
          <c:showBubbleSize val="0"/>
        </c:dLbls>
        <c:gapWidth val="150"/>
        <c:overlap val="100"/>
        <c:axId val="1103176528"/>
        <c:axId val="347569520"/>
      </c:barChart>
      <c:catAx>
        <c:axId val="11031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347569520"/>
        <c:crosses val="autoZero"/>
        <c:auto val="1"/>
        <c:lblAlgn val="ctr"/>
        <c:lblOffset val="100"/>
        <c:noMultiLvlLbl val="0"/>
      </c:catAx>
      <c:valAx>
        <c:axId val="347569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103176528"/>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Inflation!$A$31</c:f>
              <c:strCache>
                <c:ptCount val="1"/>
                <c:pt idx="0">
                  <c:v>Inflation</c:v>
                </c:pt>
              </c:strCache>
            </c:strRef>
          </c:tx>
          <c:spPr>
            <a:ln w="38100" cap="rnd">
              <a:solidFill>
                <a:srgbClr val="1C284B"/>
              </a:solidFill>
              <a:round/>
            </a:ln>
            <a:effectLst/>
          </c:spPr>
          <c:marker>
            <c:symbol val="none"/>
          </c:marker>
          <c:dLbls>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C5-49E4-9478-A7AC836204F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rgbClr val="1C284B"/>
                </a:solidFill>
                <a:prstDash val="sysDot"/>
              </a:ln>
              <a:effectLst/>
            </c:spPr>
            <c:trendlineType val="poly"/>
            <c:order val="2"/>
            <c:forward val="2"/>
            <c:dispRSqr val="0"/>
            <c:dispEq val="0"/>
          </c:trendline>
          <c:cat>
            <c:numRef>
              <c:f>Inflation!$B$30:$Y$30</c:f>
              <c:numCache>
                <c:formatCode>mmm\-yy</c:formatCode>
                <c:ptCount val="2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numCache>
            </c:numRef>
          </c:cat>
          <c:val>
            <c:numRef>
              <c:f>Inflation!$B$31:$Y$31</c:f>
              <c:numCache>
                <c:formatCode>0.0%</c:formatCode>
                <c:ptCount val="24"/>
                <c:pt idx="0">
                  <c:v>2.9000000000000001E-2</c:v>
                </c:pt>
                <c:pt idx="1">
                  <c:v>3.5999999999999997E-2</c:v>
                </c:pt>
                <c:pt idx="2">
                  <c:v>4.4999999999999998E-2</c:v>
                </c:pt>
                <c:pt idx="3">
                  <c:v>4.8000000000000001E-2</c:v>
                </c:pt>
                <c:pt idx="4">
                  <c:v>5.1999999999999998E-2</c:v>
                </c:pt>
                <c:pt idx="5">
                  <c:v>5.8000000000000003E-2</c:v>
                </c:pt>
                <c:pt idx="6">
                  <c:v>6.08E-2</c:v>
                </c:pt>
                <c:pt idx="7">
                  <c:v>5.8999999999999997E-2</c:v>
                </c:pt>
                <c:pt idx="8">
                  <c:v>5.6000000000000001E-2</c:v>
                </c:pt>
                <c:pt idx="9">
                  <c:v>6.2E-2</c:v>
                </c:pt>
                <c:pt idx="10">
                  <c:v>6.2E-2</c:v>
                </c:pt>
                <c:pt idx="11">
                  <c:v>5.8999999999999997E-2</c:v>
                </c:pt>
                <c:pt idx="12">
                  <c:v>0.06</c:v>
                </c:pt>
                <c:pt idx="13">
                  <c:v>6.3E-2</c:v>
                </c:pt>
                <c:pt idx="14">
                  <c:v>5.7000000000000002E-2</c:v>
                </c:pt>
                <c:pt idx="15">
                  <c:v>5.8999999999999997E-2</c:v>
                </c:pt>
                <c:pt idx="16">
                  <c:v>5.0999999999999997E-2</c:v>
                </c:pt>
                <c:pt idx="17">
                  <c:v>4.4999999999999998E-2</c:v>
                </c:pt>
                <c:pt idx="18">
                  <c:v>4.2999999999999997E-2</c:v>
                </c:pt>
                <c:pt idx="19">
                  <c:v>4.9000000000000002E-2</c:v>
                </c:pt>
                <c:pt idx="20">
                  <c:v>4.9000000000000002E-2</c:v>
                </c:pt>
                <c:pt idx="21">
                  <c:v>0.04</c:v>
                </c:pt>
                <c:pt idx="22">
                  <c:v>3.5000000000000003E-2</c:v>
                </c:pt>
                <c:pt idx="23">
                  <c:v>3.7000000000000005E-2</c:v>
                </c:pt>
              </c:numCache>
            </c:numRef>
          </c:val>
          <c:smooth val="0"/>
          <c:extLst>
            <c:ext xmlns:c16="http://schemas.microsoft.com/office/drawing/2014/chart" uri="{C3380CC4-5D6E-409C-BE32-E72D297353CC}">
              <c16:uniqueId val="{00000002-0D1B-4523-9D16-88B88EC5745F}"/>
            </c:ext>
          </c:extLst>
        </c:ser>
        <c:dLbls>
          <c:showLegendKey val="0"/>
          <c:showVal val="0"/>
          <c:showCatName val="0"/>
          <c:showSerName val="0"/>
          <c:showPercent val="0"/>
          <c:showBubbleSize val="0"/>
        </c:dLbls>
        <c:smooth val="0"/>
        <c:axId val="1257738879"/>
        <c:axId val="1326456159"/>
      </c:lineChart>
      <c:dateAx>
        <c:axId val="1257738879"/>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326456159"/>
        <c:crosses val="autoZero"/>
        <c:auto val="1"/>
        <c:lblOffset val="100"/>
        <c:baseTimeUnit val="months"/>
        <c:majorUnit val="3"/>
        <c:majorTimeUnit val="months"/>
      </c:dateAx>
      <c:valAx>
        <c:axId val="1326456159"/>
        <c:scaling>
          <c:orientation val="minMax"/>
          <c:min val="1.0000000000000002E-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257738879"/>
        <c:crosses val="autoZero"/>
        <c:crossBetween val="between"/>
        <c:majorUnit val="2.0000000000000004E-2"/>
      </c:valAx>
      <c:spPr>
        <a:noFill/>
        <a:ln>
          <a:noFill/>
        </a:ln>
        <a:effectLst/>
      </c:spPr>
    </c:plotArea>
    <c:legend>
      <c:legendPos val="r"/>
      <c:legendEntry>
        <c:idx val="1"/>
        <c:delete val="1"/>
      </c:legendEntry>
      <c:layout>
        <c:manualLayout>
          <c:xMode val="edge"/>
          <c:yMode val="edge"/>
          <c:x val="0.67546575020211341"/>
          <c:y val="0.67113614425366563"/>
          <c:w val="0.21794714411944571"/>
          <c:h val="0.15025645168747218"/>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1C284A"/>
              </a:solidFill>
              <a:round/>
            </a:ln>
            <a:effectLst/>
          </c:spPr>
          <c:marker>
            <c:symbol val="none"/>
          </c:marker>
          <c:trendline>
            <c:spPr>
              <a:ln w="38100" cap="rnd">
                <a:solidFill>
                  <a:srgbClr val="1C284A"/>
                </a:solidFill>
                <a:prstDash val="sysDot"/>
              </a:ln>
              <a:effectLst/>
            </c:spPr>
            <c:trendlineType val="poly"/>
            <c:order val="4"/>
            <c:forward val="90"/>
            <c:dispRSqr val="0"/>
            <c:dispEq val="0"/>
          </c:trendline>
          <c:cat>
            <c:numRef>
              <c:f>'[Données présentation - 19112021.xlsx]Taux directeur'!$O$209:$O$719</c:f>
              <c:numCache>
                <c:formatCode>m/d/yyyy</c:formatCode>
                <c:ptCount val="511"/>
                <c:pt idx="0">
                  <c:v>44769</c:v>
                </c:pt>
                <c:pt idx="1">
                  <c:v>44770</c:v>
                </c:pt>
                <c:pt idx="2">
                  <c:v>44771</c:v>
                </c:pt>
                <c:pt idx="3">
                  <c:v>44772</c:v>
                </c:pt>
                <c:pt idx="4">
                  <c:v>44773</c:v>
                </c:pt>
                <c:pt idx="5">
                  <c:v>44774</c:v>
                </c:pt>
                <c:pt idx="6">
                  <c:v>44775</c:v>
                </c:pt>
                <c:pt idx="7">
                  <c:v>44776</c:v>
                </c:pt>
                <c:pt idx="8">
                  <c:v>44777</c:v>
                </c:pt>
                <c:pt idx="9">
                  <c:v>44778</c:v>
                </c:pt>
                <c:pt idx="10">
                  <c:v>44779</c:v>
                </c:pt>
                <c:pt idx="11">
                  <c:v>44780</c:v>
                </c:pt>
                <c:pt idx="12">
                  <c:v>44781</c:v>
                </c:pt>
                <c:pt idx="13">
                  <c:v>44782</c:v>
                </c:pt>
                <c:pt idx="14">
                  <c:v>44783</c:v>
                </c:pt>
                <c:pt idx="15">
                  <c:v>44784</c:v>
                </c:pt>
                <c:pt idx="16">
                  <c:v>44785</c:v>
                </c:pt>
                <c:pt idx="17">
                  <c:v>44786</c:v>
                </c:pt>
                <c:pt idx="18">
                  <c:v>44787</c:v>
                </c:pt>
                <c:pt idx="19">
                  <c:v>44788</c:v>
                </c:pt>
                <c:pt idx="20">
                  <c:v>44789</c:v>
                </c:pt>
                <c:pt idx="21">
                  <c:v>44790</c:v>
                </c:pt>
                <c:pt idx="22">
                  <c:v>44791</c:v>
                </c:pt>
                <c:pt idx="23">
                  <c:v>44792</c:v>
                </c:pt>
                <c:pt idx="24">
                  <c:v>44793</c:v>
                </c:pt>
                <c:pt idx="25">
                  <c:v>44794</c:v>
                </c:pt>
                <c:pt idx="26">
                  <c:v>44795</c:v>
                </c:pt>
                <c:pt idx="27">
                  <c:v>44796</c:v>
                </c:pt>
                <c:pt idx="28">
                  <c:v>44797</c:v>
                </c:pt>
                <c:pt idx="29">
                  <c:v>44798</c:v>
                </c:pt>
                <c:pt idx="30">
                  <c:v>44799</c:v>
                </c:pt>
                <c:pt idx="31">
                  <c:v>44800</c:v>
                </c:pt>
                <c:pt idx="32">
                  <c:v>44801</c:v>
                </c:pt>
                <c:pt idx="33">
                  <c:v>44802</c:v>
                </c:pt>
                <c:pt idx="34">
                  <c:v>44803</c:v>
                </c:pt>
                <c:pt idx="35">
                  <c:v>44804</c:v>
                </c:pt>
                <c:pt idx="36">
                  <c:v>44805</c:v>
                </c:pt>
                <c:pt idx="37">
                  <c:v>44806</c:v>
                </c:pt>
                <c:pt idx="38">
                  <c:v>44807</c:v>
                </c:pt>
                <c:pt idx="39">
                  <c:v>44808</c:v>
                </c:pt>
                <c:pt idx="40">
                  <c:v>44809</c:v>
                </c:pt>
                <c:pt idx="41">
                  <c:v>44810</c:v>
                </c:pt>
                <c:pt idx="42">
                  <c:v>44811</c:v>
                </c:pt>
                <c:pt idx="43">
                  <c:v>44812</c:v>
                </c:pt>
                <c:pt idx="44">
                  <c:v>44813</c:v>
                </c:pt>
                <c:pt idx="45">
                  <c:v>44814</c:v>
                </c:pt>
                <c:pt idx="46">
                  <c:v>44815</c:v>
                </c:pt>
                <c:pt idx="47">
                  <c:v>44816</c:v>
                </c:pt>
                <c:pt idx="48">
                  <c:v>44817</c:v>
                </c:pt>
                <c:pt idx="49">
                  <c:v>44818</c:v>
                </c:pt>
                <c:pt idx="50">
                  <c:v>44819</c:v>
                </c:pt>
                <c:pt idx="51">
                  <c:v>44820</c:v>
                </c:pt>
                <c:pt idx="52">
                  <c:v>44821</c:v>
                </c:pt>
                <c:pt idx="53">
                  <c:v>44822</c:v>
                </c:pt>
                <c:pt idx="54">
                  <c:v>44823</c:v>
                </c:pt>
                <c:pt idx="55">
                  <c:v>44824</c:v>
                </c:pt>
                <c:pt idx="56">
                  <c:v>44825</c:v>
                </c:pt>
                <c:pt idx="57">
                  <c:v>44826</c:v>
                </c:pt>
                <c:pt idx="58">
                  <c:v>44827</c:v>
                </c:pt>
                <c:pt idx="59">
                  <c:v>44828</c:v>
                </c:pt>
                <c:pt idx="60">
                  <c:v>44829</c:v>
                </c:pt>
                <c:pt idx="61">
                  <c:v>44830</c:v>
                </c:pt>
                <c:pt idx="62">
                  <c:v>44831</c:v>
                </c:pt>
                <c:pt idx="63">
                  <c:v>44832</c:v>
                </c:pt>
                <c:pt idx="64">
                  <c:v>44833</c:v>
                </c:pt>
                <c:pt idx="65">
                  <c:v>44834</c:v>
                </c:pt>
                <c:pt idx="66">
                  <c:v>44835</c:v>
                </c:pt>
                <c:pt idx="67">
                  <c:v>44836</c:v>
                </c:pt>
                <c:pt idx="68">
                  <c:v>44837</c:v>
                </c:pt>
                <c:pt idx="69">
                  <c:v>44838</c:v>
                </c:pt>
                <c:pt idx="70">
                  <c:v>44839</c:v>
                </c:pt>
                <c:pt idx="71">
                  <c:v>44840</c:v>
                </c:pt>
                <c:pt idx="72">
                  <c:v>44841</c:v>
                </c:pt>
                <c:pt idx="73">
                  <c:v>44842</c:v>
                </c:pt>
                <c:pt idx="74">
                  <c:v>44843</c:v>
                </c:pt>
                <c:pt idx="75">
                  <c:v>44844</c:v>
                </c:pt>
                <c:pt idx="76">
                  <c:v>44845</c:v>
                </c:pt>
                <c:pt idx="77">
                  <c:v>44846</c:v>
                </c:pt>
                <c:pt idx="78">
                  <c:v>44847</c:v>
                </c:pt>
                <c:pt idx="79">
                  <c:v>44848</c:v>
                </c:pt>
                <c:pt idx="80">
                  <c:v>44849</c:v>
                </c:pt>
                <c:pt idx="81">
                  <c:v>44850</c:v>
                </c:pt>
                <c:pt idx="82">
                  <c:v>44851</c:v>
                </c:pt>
                <c:pt idx="83">
                  <c:v>44852</c:v>
                </c:pt>
                <c:pt idx="84">
                  <c:v>44853</c:v>
                </c:pt>
                <c:pt idx="85">
                  <c:v>44854</c:v>
                </c:pt>
                <c:pt idx="86">
                  <c:v>44855</c:v>
                </c:pt>
                <c:pt idx="87">
                  <c:v>44856</c:v>
                </c:pt>
                <c:pt idx="88">
                  <c:v>44857</c:v>
                </c:pt>
                <c:pt idx="89">
                  <c:v>44858</c:v>
                </c:pt>
                <c:pt idx="90">
                  <c:v>44859</c:v>
                </c:pt>
                <c:pt idx="91">
                  <c:v>44860</c:v>
                </c:pt>
                <c:pt idx="92">
                  <c:v>44861</c:v>
                </c:pt>
                <c:pt idx="93">
                  <c:v>44862</c:v>
                </c:pt>
                <c:pt idx="94">
                  <c:v>44863</c:v>
                </c:pt>
                <c:pt idx="95">
                  <c:v>44864</c:v>
                </c:pt>
                <c:pt idx="96">
                  <c:v>44865</c:v>
                </c:pt>
                <c:pt idx="97">
                  <c:v>44866</c:v>
                </c:pt>
                <c:pt idx="98">
                  <c:v>44867</c:v>
                </c:pt>
                <c:pt idx="99">
                  <c:v>44868</c:v>
                </c:pt>
                <c:pt idx="100">
                  <c:v>44869</c:v>
                </c:pt>
                <c:pt idx="101">
                  <c:v>44870</c:v>
                </c:pt>
                <c:pt idx="102">
                  <c:v>44871</c:v>
                </c:pt>
                <c:pt idx="103">
                  <c:v>44872</c:v>
                </c:pt>
                <c:pt idx="104">
                  <c:v>44873</c:v>
                </c:pt>
                <c:pt idx="105">
                  <c:v>44874</c:v>
                </c:pt>
                <c:pt idx="106">
                  <c:v>44875</c:v>
                </c:pt>
                <c:pt idx="107">
                  <c:v>44876</c:v>
                </c:pt>
                <c:pt idx="108">
                  <c:v>44877</c:v>
                </c:pt>
                <c:pt idx="109">
                  <c:v>44878</c:v>
                </c:pt>
                <c:pt idx="110">
                  <c:v>44879</c:v>
                </c:pt>
                <c:pt idx="111">
                  <c:v>44880</c:v>
                </c:pt>
                <c:pt idx="112">
                  <c:v>44881</c:v>
                </c:pt>
                <c:pt idx="113">
                  <c:v>44882</c:v>
                </c:pt>
                <c:pt idx="114">
                  <c:v>44883</c:v>
                </c:pt>
                <c:pt idx="115">
                  <c:v>44884</c:v>
                </c:pt>
                <c:pt idx="116">
                  <c:v>44885</c:v>
                </c:pt>
                <c:pt idx="117">
                  <c:v>44886</c:v>
                </c:pt>
                <c:pt idx="118">
                  <c:v>44887</c:v>
                </c:pt>
                <c:pt idx="119">
                  <c:v>44888</c:v>
                </c:pt>
                <c:pt idx="120">
                  <c:v>44889</c:v>
                </c:pt>
                <c:pt idx="121">
                  <c:v>44890</c:v>
                </c:pt>
                <c:pt idx="122">
                  <c:v>44891</c:v>
                </c:pt>
                <c:pt idx="123">
                  <c:v>44892</c:v>
                </c:pt>
                <c:pt idx="124">
                  <c:v>44893</c:v>
                </c:pt>
                <c:pt idx="125">
                  <c:v>44894</c:v>
                </c:pt>
                <c:pt idx="126">
                  <c:v>44895</c:v>
                </c:pt>
                <c:pt idx="127">
                  <c:v>44896</c:v>
                </c:pt>
                <c:pt idx="128">
                  <c:v>44897</c:v>
                </c:pt>
                <c:pt idx="129">
                  <c:v>44898</c:v>
                </c:pt>
                <c:pt idx="130">
                  <c:v>44899</c:v>
                </c:pt>
                <c:pt idx="131">
                  <c:v>44900</c:v>
                </c:pt>
                <c:pt idx="132">
                  <c:v>44901</c:v>
                </c:pt>
                <c:pt idx="133">
                  <c:v>44902</c:v>
                </c:pt>
                <c:pt idx="134">
                  <c:v>44903</c:v>
                </c:pt>
                <c:pt idx="135">
                  <c:v>44904</c:v>
                </c:pt>
                <c:pt idx="136">
                  <c:v>44905</c:v>
                </c:pt>
                <c:pt idx="137">
                  <c:v>44906</c:v>
                </c:pt>
                <c:pt idx="138">
                  <c:v>44907</c:v>
                </c:pt>
                <c:pt idx="139">
                  <c:v>44908</c:v>
                </c:pt>
                <c:pt idx="140">
                  <c:v>44909</c:v>
                </c:pt>
                <c:pt idx="141">
                  <c:v>44910</c:v>
                </c:pt>
                <c:pt idx="142">
                  <c:v>44911</c:v>
                </c:pt>
                <c:pt idx="143">
                  <c:v>44912</c:v>
                </c:pt>
                <c:pt idx="144">
                  <c:v>44913</c:v>
                </c:pt>
                <c:pt idx="145">
                  <c:v>44914</c:v>
                </c:pt>
                <c:pt idx="146">
                  <c:v>44915</c:v>
                </c:pt>
                <c:pt idx="147">
                  <c:v>44916</c:v>
                </c:pt>
                <c:pt idx="148">
                  <c:v>44917</c:v>
                </c:pt>
                <c:pt idx="149">
                  <c:v>44918</c:v>
                </c:pt>
                <c:pt idx="150">
                  <c:v>44919</c:v>
                </c:pt>
                <c:pt idx="151">
                  <c:v>44920</c:v>
                </c:pt>
                <c:pt idx="152">
                  <c:v>44921</c:v>
                </c:pt>
                <c:pt idx="153">
                  <c:v>44922</c:v>
                </c:pt>
                <c:pt idx="154">
                  <c:v>44923</c:v>
                </c:pt>
                <c:pt idx="155">
                  <c:v>44924</c:v>
                </c:pt>
                <c:pt idx="156">
                  <c:v>44925</c:v>
                </c:pt>
                <c:pt idx="157">
                  <c:v>44926</c:v>
                </c:pt>
                <c:pt idx="158">
                  <c:v>44927</c:v>
                </c:pt>
                <c:pt idx="159">
                  <c:v>44928</c:v>
                </c:pt>
                <c:pt idx="160">
                  <c:v>44929</c:v>
                </c:pt>
                <c:pt idx="161">
                  <c:v>44930</c:v>
                </c:pt>
                <c:pt idx="162">
                  <c:v>44931</c:v>
                </c:pt>
                <c:pt idx="163">
                  <c:v>44932</c:v>
                </c:pt>
                <c:pt idx="164">
                  <c:v>44933</c:v>
                </c:pt>
                <c:pt idx="165">
                  <c:v>44934</c:v>
                </c:pt>
                <c:pt idx="166">
                  <c:v>44935</c:v>
                </c:pt>
                <c:pt idx="167">
                  <c:v>44936</c:v>
                </c:pt>
                <c:pt idx="168">
                  <c:v>44937</c:v>
                </c:pt>
                <c:pt idx="169">
                  <c:v>44938</c:v>
                </c:pt>
                <c:pt idx="170">
                  <c:v>44939</c:v>
                </c:pt>
                <c:pt idx="171">
                  <c:v>44940</c:v>
                </c:pt>
                <c:pt idx="172">
                  <c:v>44941</c:v>
                </c:pt>
                <c:pt idx="173">
                  <c:v>44942</c:v>
                </c:pt>
                <c:pt idx="174">
                  <c:v>44943</c:v>
                </c:pt>
                <c:pt idx="175">
                  <c:v>44944</c:v>
                </c:pt>
                <c:pt idx="176">
                  <c:v>44945</c:v>
                </c:pt>
                <c:pt idx="177">
                  <c:v>44946</c:v>
                </c:pt>
                <c:pt idx="178">
                  <c:v>44947</c:v>
                </c:pt>
                <c:pt idx="179">
                  <c:v>44948</c:v>
                </c:pt>
                <c:pt idx="180">
                  <c:v>44949</c:v>
                </c:pt>
                <c:pt idx="181">
                  <c:v>44950</c:v>
                </c:pt>
                <c:pt idx="182">
                  <c:v>44951</c:v>
                </c:pt>
                <c:pt idx="183">
                  <c:v>44952</c:v>
                </c:pt>
                <c:pt idx="184">
                  <c:v>44953</c:v>
                </c:pt>
                <c:pt idx="185">
                  <c:v>44954</c:v>
                </c:pt>
                <c:pt idx="186">
                  <c:v>44955</c:v>
                </c:pt>
                <c:pt idx="187">
                  <c:v>44956</c:v>
                </c:pt>
                <c:pt idx="188">
                  <c:v>44957</c:v>
                </c:pt>
                <c:pt idx="189">
                  <c:v>44958</c:v>
                </c:pt>
                <c:pt idx="190">
                  <c:v>44959</c:v>
                </c:pt>
                <c:pt idx="191">
                  <c:v>44960</c:v>
                </c:pt>
                <c:pt idx="192">
                  <c:v>44961</c:v>
                </c:pt>
                <c:pt idx="193">
                  <c:v>44962</c:v>
                </c:pt>
                <c:pt idx="194">
                  <c:v>44963</c:v>
                </c:pt>
                <c:pt idx="195">
                  <c:v>44964</c:v>
                </c:pt>
                <c:pt idx="196">
                  <c:v>44965</c:v>
                </c:pt>
                <c:pt idx="197">
                  <c:v>44966</c:v>
                </c:pt>
                <c:pt idx="198">
                  <c:v>44967</c:v>
                </c:pt>
                <c:pt idx="199">
                  <c:v>44968</c:v>
                </c:pt>
                <c:pt idx="200">
                  <c:v>44969</c:v>
                </c:pt>
                <c:pt idx="201">
                  <c:v>44970</c:v>
                </c:pt>
                <c:pt idx="202">
                  <c:v>44971</c:v>
                </c:pt>
                <c:pt idx="203">
                  <c:v>44972</c:v>
                </c:pt>
                <c:pt idx="204">
                  <c:v>44973</c:v>
                </c:pt>
                <c:pt idx="205">
                  <c:v>44974</c:v>
                </c:pt>
                <c:pt idx="206">
                  <c:v>44975</c:v>
                </c:pt>
                <c:pt idx="207">
                  <c:v>44976</c:v>
                </c:pt>
                <c:pt idx="208">
                  <c:v>44977</c:v>
                </c:pt>
                <c:pt idx="209">
                  <c:v>44978</c:v>
                </c:pt>
                <c:pt idx="210">
                  <c:v>44979</c:v>
                </c:pt>
                <c:pt idx="211">
                  <c:v>44980</c:v>
                </c:pt>
                <c:pt idx="212">
                  <c:v>44981</c:v>
                </c:pt>
                <c:pt idx="213">
                  <c:v>44982</c:v>
                </c:pt>
                <c:pt idx="214">
                  <c:v>44983</c:v>
                </c:pt>
                <c:pt idx="215">
                  <c:v>44984</c:v>
                </c:pt>
                <c:pt idx="216">
                  <c:v>44985</c:v>
                </c:pt>
                <c:pt idx="217">
                  <c:v>44986</c:v>
                </c:pt>
                <c:pt idx="218">
                  <c:v>44987</c:v>
                </c:pt>
                <c:pt idx="219">
                  <c:v>44988</c:v>
                </c:pt>
                <c:pt idx="220">
                  <c:v>44989</c:v>
                </c:pt>
                <c:pt idx="221">
                  <c:v>44990</c:v>
                </c:pt>
                <c:pt idx="222">
                  <c:v>44991</c:v>
                </c:pt>
                <c:pt idx="223">
                  <c:v>44992</c:v>
                </c:pt>
                <c:pt idx="224">
                  <c:v>44993</c:v>
                </c:pt>
                <c:pt idx="225">
                  <c:v>44994</c:v>
                </c:pt>
                <c:pt idx="226">
                  <c:v>44995</c:v>
                </c:pt>
                <c:pt idx="227">
                  <c:v>44996</c:v>
                </c:pt>
                <c:pt idx="228">
                  <c:v>44997</c:v>
                </c:pt>
                <c:pt idx="229">
                  <c:v>44998</c:v>
                </c:pt>
                <c:pt idx="230">
                  <c:v>44999</c:v>
                </c:pt>
                <c:pt idx="231">
                  <c:v>45000</c:v>
                </c:pt>
                <c:pt idx="232">
                  <c:v>45001</c:v>
                </c:pt>
                <c:pt idx="233">
                  <c:v>45002</c:v>
                </c:pt>
                <c:pt idx="234">
                  <c:v>45003</c:v>
                </c:pt>
                <c:pt idx="235">
                  <c:v>45004</c:v>
                </c:pt>
                <c:pt idx="236">
                  <c:v>45005</c:v>
                </c:pt>
                <c:pt idx="237">
                  <c:v>45006</c:v>
                </c:pt>
                <c:pt idx="238">
                  <c:v>45007</c:v>
                </c:pt>
                <c:pt idx="239">
                  <c:v>45008</c:v>
                </c:pt>
                <c:pt idx="240">
                  <c:v>45009</c:v>
                </c:pt>
                <c:pt idx="241">
                  <c:v>45010</c:v>
                </c:pt>
                <c:pt idx="242">
                  <c:v>45011</c:v>
                </c:pt>
                <c:pt idx="243">
                  <c:v>45012</c:v>
                </c:pt>
                <c:pt idx="244">
                  <c:v>45013</c:v>
                </c:pt>
                <c:pt idx="245">
                  <c:v>45014</c:v>
                </c:pt>
                <c:pt idx="246">
                  <c:v>45015</c:v>
                </c:pt>
                <c:pt idx="247">
                  <c:v>45016</c:v>
                </c:pt>
                <c:pt idx="248">
                  <c:v>45017</c:v>
                </c:pt>
                <c:pt idx="249">
                  <c:v>45018</c:v>
                </c:pt>
                <c:pt idx="250">
                  <c:v>45019</c:v>
                </c:pt>
                <c:pt idx="251">
                  <c:v>45020</c:v>
                </c:pt>
                <c:pt idx="252">
                  <c:v>45021</c:v>
                </c:pt>
                <c:pt idx="253">
                  <c:v>45022</c:v>
                </c:pt>
                <c:pt idx="254">
                  <c:v>45023</c:v>
                </c:pt>
                <c:pt idx="255">
                  <c:v>45024</c:v>
                </c:pt>
                <c:pt idx="256">
                  <c:v>45025</c:v>
                </c:pt>
                <c:pt idx="257">
                  <c:v>45026</c:v>
                </c:pt>
                <c:pt idx="258">
                  <c:v>45027</c:v>
                </c:pt>
                <c:pt idx="259">
                  <c:v>45028</c:v>
                </c:pt>
                <c:pt idx="260">
                  <c:v>45029</c:v>
                </c:pt>
                <c:pt idx="261">
                  <c:v>45030</c:v>
                </c:pt>
                <c:pt idx="262">
                  <c:v>45031</c:v>
                </c:pt>
                <c:pt idx="263">
                  <c:v>45032</c:v>
                </c:pt>
                <c:pt idx="264">
                  <c:v>45033</c:v>
                </c:pt>
                <c:pt idx="265">
                  <c:v>45034</c:v>
                </c:pt>
                <c:pt idx="266">
                  <c:v>45035</c:v>
                </c:pt>
                <c:pt idx="267">
                  <c:v>45036</c:v>
                </c:pt>
                <c:pt idx="268">
                  <c:v>45037</c:v>
                </c:pt>
                <c:pt idx="269">
                  <c:v>45038</c:v>
                </c:pt>
                <c:pt idx="270">
                  <c:v>45039</c:v>
                </c:pt>
                <c:pt idx="271">
                  <c:v>45040</c:v>
                </c:pt>
                <c:pt idx="272">
                  <c:v>45041</c:v>
                </c:pt>
                <c:pt idx="273">
                  <c:v>45042</c:v>
                </c:pt>
                <c:pt idx="274">
                  <c:v>45043</c:v>
                </c:pt>
                <c:pt idx="275">
                  <c:v>45044</c:v>
                </c:pt>
                <c:pt idx="276">
                  <c:v>45045</c:v>
                </c:pt>
                <c:pt idx="277">
                  <c:v>45046</c:v>
                </c:pt>
                <c:pt idx="278">
                  <c:v>45047</c:v>
                </c:pt>
                <c:pt idx="279">
                  <c:v>45048</c:v>
                </c:pt>
                <c:pt idx="280">
                  <c:v>45049</c:v>
                </c:pt>
                <c:pt idx="281">
                  <c:v>45050</c:v>
                </c:pt>
                <c:pt idx="282">
                  <c:v>45051</c:v>
                </c:pt>
                <c:pt idx="283">
                  <c:v>45052</c:v>
                </c:pt>
                <c:pt idx="284">
                  <c:v>45053</c:v>
                </c:pt>
                <c:pt idx="285">
                  <c:v>45054</c:v>
                </c:pt>
                <c:pt idx="286">
                  <c:v>45055</c:v>
                </c:pt>
                <c:pt idx="287">
                  <c:v>45056</c:v>
                </c:pt>
                <c:pt idx="288">
                  <c:v>45057</c:v>
                </c:pt>
                <c:pt idx="289">
                  <c:v>45058</c:v>
                </c:pt>
                <c:pt idx="290">
                  <c:v>45059</c:v>
                </c:pt>
                <c:pt idx="291">
                  <c:v>45060</c:v>
                </c:pt>
                <c:pt idx="292">
                  <c:v>45061</c:v>
                </c:pt>
                <c:pt idx="293">
                  <c:v>45062</c:v>
                </c:pt>
                <c:pt idx="294">
                  <c:v>45063</c:v>
                </c:pt>
                <c:pt idx="295">
                  <c:v>45064</c:v>
                </c:pt>
                <c:pt idx="296">
                  <c:v>45065</c:v>
                </c:pt>
                <c:pt idx="297">
                  <c:v>45066</c:v>
                </c:pt>
                <c:pt idx="298">
                  <c:v>45067</c:v>
                </c:pt>
                <c:pt idx="299">
                  <c:v>45068</c:v>
                </c:pt>
                <c:pt idx="300">
                  <c:v>45069</c:v>
                </c:pt>
                <c:pt idx="301">
                  <c:v>45070</c:v>
                </c:pt>
                <c:pt idx="302">
                  <c:v>45071</c:v>
                </c:pt>
                <c:pt idx="303">
                  <c:v>45072</c:v>
                </c:pt>
                <c:pt idx="304">
                  <c:v>45073</c:v>
                </c:pt>
                <c:pt idx="305">
                  <c:v>45074</c:v>
                </c:pt>
                <c:pt idx="306">
                  <c:v>45075</c:v>
                </c:pt>
                <c:pt idx="307">
                  <c:v>45076</c:v>
                </c:pt>
                <c:pt idx="308">
                  <c:v>45077</c:v>
                </c:pt>
                <c:pt idx="309">
                  <c:v>45078</c:v>
                </c:pt>
                <c:pt idx="310">
                  <c:v>45079</c:v>
                </c:pt>
                <c:pt idx="311">
                  <c:v>45080</c:v>
                </c:pt>
                <c:pt idx="312">
                  <c:v>45081</c:v>
                </c:pt>
                <c:pt idx="313">
                  <c:v>45082</c:v>
                </c:pt>
                <c:pt idx="314">
                  <c:v>45083</c:v>
                </c:pt>
                <c:pt idx="315">
                  <c:v>45084</c:v>
                </c:pt>
                <c:pt idx="316">
                  <c:v>45085</c:v>
                </c:pt>
                <c:pt idx="317">
                  <c:v>45086</c:v>
                </c:pt>
                <c:pt idx="318">
                  <c:v>45087</c:v>
                </c:pt>
                <c:pt idx="319">
                  <c:v>45088</c:v>
                </c:pt>
                <c:pt idx="320">
                  <c:v>45089</c:v>
                </c:pt>
                <c:pt idx="321">
                  <c:v>45090</c:v>
                </c:pt>
                <c:pt idx="322">
                  <c:v>45091</c:v>
                </c:pt>
                <c:pt idx="323">
                  <c:v>45092</c:v>
                </c:pt>
                <c:pt idx="324">
                  <c:v>45093</c:v>
                </c:pt>
                <c:pt idx="325">
                  <c:v>45094</c:v>
                </c:pt>
                <c:pt idx="326">
                  <c:v>45095</c:v>
                </c:pt>
                <c:pt idx="327">
                  <c:v>45096</c:v>
                </c:pt>
                <c:pt idx="328">
                  <c:v>45097</c:v>
                </c:pt>
                <c:pt idx="329">
                  <c:v>45098</c:v>
                </c:pt>
                <c:pt idx="330">
                  <c:v>45099</c:v>
                </c:pt>
                <c:pt idx="331">
                  <c:v>45100</c:v>
                </c:pt>
                <c:pt idx="332">
                  <c:v>45101</c:v>
                </c:pt>
                <c:pt idx="333">
                  <c:v>45102</c:v>
                </c:pt>
                <c:pt idx="334">
                  <c:v>45103</c:v>
                </c:pt>
                <c:pt idx="335">
                  <c:v>45104</c:v>
                </c:pt>
                <c:pt idx="336">
                  <c:v>45105</c:v>
                </c:pt>
                <c:pt idx="337">
                  <c:v>45106</c:v>
                </c:pt>
                <c:pt idx="338">
                  <c:v>45107</c:v>
                </c:pt>
                <c:pt idx="339">
                  <c:v>45108</c:v>
                </c:pt>
                <c:pt idx="340">
                  <c:v>45109</c:v>
                </c:pt>
                <c:pt idx="341">
                  <c:v>45110</c:v>
                </c:pt>
                <c:pt idx="342">
                  <c:v>45111</c:v>
                </c:pt>
                <c:pt idx="343">
                  <c:v>45112</c:v>
                </c:pt>
                <c:pt idx="344">
                  <c:v>45113</c:v>
                </c:pt>
                <c:pt idx="345">
                  <c:v>45114</c:v>
                </c:pt>
                <c:pt idx="346">
                  <c:v>45115</c:v>
                </c:pt>
                <c:pt idx="347">
                  <c:v>45116</c:v>
                </c:pt>
                <c:pt idx="348">
                  <c:v>45117</c:v>
                </c:pt>
                <c:pt idx="349">
                  <c:v>45118</c:v>
                </c:pt>
                <c:pt idx="350">
                  <c:v>45119</c:v>
                </c:pt>
                <c:pt idx="351">
                  <c:v>45120</c:v>
                </c:pt>
                <c:pt idx="352">
                  <c:v>45121</c:v>
                </c:pt>
                <c:pt idx="353">
                  <c:v>45122</c:v>
                </c:pt>
                <c:pt idx="354">
                  <c:v>45123</c:v>
                </c:pt>
                <c:pt idx="355">
                  <c:v>45124</c:v>
                </c:pt>
                <c:pt idx="356">
                  <c:v>45125</c:v>
                </c:pt>
                <c:pt idx="357">
                  <c:v>45126</c:v>
                </c:pt>
                <c:pt idx="358">
                  <c:v>45127</c:v>
                </c:pt>
                <c:pt idx="359">
                  <c:v>45128</c:v>
                </c:pt>
                <c:pt idx="360">
                  <c:v>45129</c:v>
                </c:pt>
                <c:pt idx="361">
                  <c:v>45130</c:v>
                </c:pt>
                <c:pt idx="362">
                  <c:v>45131</c:v>
                </c:pt>
                <c:pt idx="363">
                  <c:v>45132</c:v>
                </c:pt>
                <c:pt idx="364">
                  <c:v>45133</c:v>
                </c:pt>
                <c:pt idx="365">
                  <c:v>45134</c:v>
                </c:pt>
                <c:pt idx="366">
                  <c:v>45135</c:v>
                </c:pt>
                <c:pt idx="367">
                  <c:v>45136</c:v>
                </c:pt>
                <c:pt idx="368">
                  <c:v>45137</c:v>
                </c:pt>
                <c:pt idx="369">
                  <c:v>45138</c:v>
                </c:pt>
                <c:pt idx="370">
                  <c:v>45139</c:v>
                </c:pt>
                <c:pt idx="371">
                  <c:v>45140</c:v>
                </c:pt>
                <c:pt idx="372">
                  <c:v>45141</c:v>
                </c:pt>
                <c:pt idx="373">
                  <c:v>45142</c:v>
                </c:pt>
                <c:pt idx="374">
                  <c:v>45143</c:v>
                </c:pt>
                <c:pt idx="375">
                  <c:v>45144</c:v>
                </c:pt>
                <c:pt idx="376">
                  <c:v>45145</c:v>
                </c:pt>
                <c:pt idx="377">
                  <c:v>45146</c:v>
                </c:pt>
                <c:pt idx="378">
                  <c:v>45147</c:v>
                </c:pt>
                <c:pt idx="379">
                  <c:v>45148</c:v>
                </c:pt>
                <c:pt idx="380">
                  <c:v>45149</c:v>
                </c:pt>
                <c:pt idx="381">
                  <c:v>45150</c:v>
                </c:pt>
                <c:pt idx="382">
                  <c:v>45151</c:v>
                </c:pt>
                <c:pt idx="383">
                  <c:v>45152</c:v>
                </c:pt>
                <c:pt idx="384">
                  <c:v>45153</c:v>
                </c:pt>
                <c:pt idx="385">
                  <c:v>45154</c:v>
                </c:pt>
                <c:pt idx="386">
                  <c:v>45155</c:v>
                </c:pt>
                <c:pt idx="387">
                  <c:v>45156</c:v>
                </c:pt>
                <c:pt idx="388">
                  <c:v>45157</c:v>
                </c:pt>
                <c:pt idx="389">
                  <c:v>45158</c:v>
                </c:pt>
                <c:pt idx="390">
                  <c:v>45159</c:v>
                </c:pt>
                <c:pt idx="391">
                  <c:v>45160</c:v>
                </c:pt>
                <c:pt idx="392">
                  <c:v>45161</c:v>
                </c:pt>
                <c:pt idx="393">
                  <c:v>45162</c:v>
                </c:pt>
                <c:pt idx="394">
                  <c:v>45163</c:v>
                </c:pt>
                <c:pt idx="395">
                  <c:v>45164</c:v>
                </c:pt>
                <c:pt idx="396">
                  <c:v>45165</c:v>
                </c:pt>
                <c:pt idx="397">
                  <c:v>45166</c:v>
                </c:pt>
                <c:pt idx="398">
                  <c:v>45167</c:v>
                </c:pt>
                <c:pt idx="399">
                  <c:v>45168</c:v>
                </c:pt>
                <c:pt idx="400">
                  <c:v>45169</c:v>
                </c:pt>
                <c:pt idx="401">
                  <c:v>45170</c:v>
                </c:pt>
                <c:pt idx="402">
                  <c:v>45171</c:v>
                </c:pt>
                <c:pt idx="403">
                  <c:v>45172</c:v>
                </c:pt>
                <c:pt idx="404">
                  <c:v>45173</c:v>
                </c:pt>
                <c:pt idx="405">
                  <c:v>45174</c:v>
                </c:pt>
                <c:pt idx="406">
                  <c:v>45175</c:v>
                </c:pt>
                <c:pt idx="407">
                  <c:v>45176</c:v>
                </c:pt>
                <c:pt idx="408">
                  <c:v>45177</c:v>
                </c:pt>
                <c:pt idx="409">
                  <c:v>45178</c:v>
                </c:pt>
                <c:pt idx="410">
                  <c:v>45179</c:v>
                </c:pt>
                <c:pt idx="411">
                  <c:v>45180</c:v>
                </c:pt>
                <c:pt idx="412">
                  <c:v>45181</c:v>
                </c:pt>
                <c:pt idx="413">
                  <c:v>45182</c:v>
                </c:pt>
                <c:pt idx="414">
                  <c:v>45183</c:v>
                </c:pt>
                <c:pt idx="415">
                  <c:v>45184</c:v>
                </c:pt>
                <c:pt idx="416">
                  <c:v>45185</c:v>
                </c:pt>
                <c:pt idx="417">
                  <c:v>45186</c:v>
                </c:pt>
                <c:pt idx="418">
                  <c:v>45187</c:v>
                </c:pt>
                <c:pt idx="419">
                  <c:v>45188</c:v>
                </c:pt>
                <c:pt idx="420">
                  <c:v>45189</c:v>
                </c:pt>
                <c:pt idx="421">
                  <c:v>45190</c:v>
                </c:pt>
                <c:pt idx="422">
                  <c:v>45191</c:v>
                </c:pt>
                <c:pt idx="423">
                  <c:v>45192</c:v>
                </c:pt>
                <c:pt idx="424">
                  <c:v>45193</c:v>
                </c:pt>
                <c:pt idx="425">
                  <c:v>45194</c:v>
                </c:pt>
                <c:pt idx="426">
                  <c:v>45195</c:v>
                </c:pt>
                <c:pt idx="427">
                  <c:v>45196</c:v>
                </c:pt>
                <c:pt idx="428">
                  <c:v>45197</c:v>
                </c:pt>
                <c:pt idx="429">
                  <c:v>45198</c:v>
                </c:pt>
                <c:pt idx="430">
                  <c:v>45199</c:v>
                </c:pt>
                <c:pt idx="431">
                  <c:v>45200</c:v>
                </c:pt>
                <c:pt idx="432">
                  <c:v>45201</c:v>
                </c:pt>
                <c:pt idx="433">
                  <c:v>45202</c:v>
                </c:pt>
                <c:pt idx="434">
                  <c:v>45203</c:v>
                </c:pt>
                <c:pt idx="435">
                  <c:v>45204</c:v>
                </c:pt>
                <c:pt idx="436">
                  <c:v>45205</c:v>
                </c:pt>
                <c:pt idx="437">
                  <c:v>45206</c:v>
                </c:pt>
                <c:pt idx="438">
                  <c:v>45207</c:v>
                </c:pt>
                <c:pt idx="439">
                  <c:v>45208</c:v>
                </c:pt>
                <c:pt idx="440">
                  <c:v>45209</c:v>
                </c:pt>
                <c:pt idx="441">
                  <c:v>45210</c:v>
                </c:pt>
                <c:pt idx="442">
                  <c:v>45211</c:v>
                </c:pt>
                <c:pt idx="443">
                  <c:v>45212</c:v>
                </c:pt>
                <c:pt idx="444">
                  <c:v>45213</c:v>
                </c:pt>
                <c:pt idx="445">
                  <c:v>45214</c:v>
                </c:pt>
                <c:pt idx="446">
                  <c:v>45215</c:v>
                </c:pt>
                <c:pt idx="447">
                  <c:v>45216</c:v>
                </c:pt>
                <c:pt idx="448">
                  <c:v>45217</c:v>
                </c:pt>
                <c:pt idx="449">
                  <c:v>45218</c:v>
                </c:pt>
                <c:pt idx="450">
                  <c:v>45219</c:v>
                </c:pt>
                <c:pt idx="451">
                  <c:v>45220</c:v>
                </c:pt>
                <c:pt idx="452">
                  <c:v>45221</c:v>
                </c:pt>
                <c:pt idx="453">
                  <c:v>45222</c:v>
                </c:pt>
                <c:pt idx="454">
                  <c:v>45223</c:v>
                </c:pt>
                <c:pt idx="455">
                  <c:v>45224</c:v>
                </c:pt>
                <c:pt idx="456">
                  <c:v>45225</c:v>
                </c:pt>
                <c:pt idx="457">
                  <c:v>45226</c:v>
                </c:pt>
                <c:pt idx="458">
                  <c:v>45227</c:v>
                </c:pt>
                <c:pt idx="459">
                  <c:v>45228</c:v>
                </c:pt>
                <c:pt idx="460">
                  <c:v>45229</c:v>
                </c:pt>
                <c:pt idx="461">
                  <c:v>45230</c:v>
                </c:pt>
                <c:pt idx="462">
                  <c:v>45231</c:v>
                </c:pt>
                <c:pt idx="463">
                  <c:v>45232</c:v>
                </c:pt>
                <c:pt idx="464">
                  <c:v>45233</c:v>
                </c:pt>
                <c:pt idx="465">
                  <c:v>45234</c:v>
                </c:pt>
                <c:pt idx="466">
                  <c:v>45235</c:v>
                </c:pt>
                <c:pt idx="467">
                  <c:v>45236</c:v>
                </c:pt>
                <c:pt idx="468">
                  <c:v>45237</c:v>
                </c:pt>
                <c:pt idx="469">
                  <c:v>45238</c:v>
                </c:pt>
                <c:pt idx="470">
                  <c:v>45239</c:v>
                </c:pt>
                <c:pt idx="471">
                  <c:v>45240</c:v>
                </c:pt>
                <c:pt idx="472">
                  <c:v>45241</c:v>
                </c:pt>
                <c:pt idx="473">
                  <c:v>45242</c:v>
                </c:pt>
                <c:pt idx="474">
                  <c:v>45243</c:v>
                </c:pt>
                <c:pt idx="475">
                  <c:v>45244</c:v>
                </c:pt>
                <c:pt idx="476">
                  <c:v>45245</c:v>
                </c:pt>
                <c:pt idx="477">
                  <c:v>45246</c:v>
                </c:pt>
                <c:pt idx="478">
                  <c:v>45247</c:v>
                </c:pt>
                <c:pt idx="479">
                  <c:v>45248</c:v>
                </c:pt>
                <c:pt idx="480">
                  <c:v>45249</c:v>
                </c:pt>
                <c:pt idx="481">
                  <c:v>45250</c:v>
                </c:pt>
                <c:pt idx="482">
                  <c:v>45251</c:v>
                </c:pt>
                <c:pt idx="483">
                  <c:v>45252</c:v>
                </c:pt>
                <c:pt idx="484">
                  <c:v>45253</c:v>
                </c:pt>
                <c:pt idx="485">
                  <c:v>45254</c:v>
                </c:pt>
                <c:pt idx="486">
                  <c:v>45255</c:v>
                </c:pt>
                <c:pt idx="487">
                  <c:v>45256</c:v>
                </c:pt>
                <c:pt idx="488">
                  <c:v>45257</c:v>
                </c:pt>
                <c:pt idx="489">
                  <c:v>45258</c:v>
                </c:pt>
                <c:pt idx="490">
                  <c:v>45259</c:v>
                </c:pt>
                <c:pt idx="491">
                  <c:v>45260</c:v>
                </c:pt>
                <c:pt idx="492">
                  <c:v>45261</c:v>
                </c:pt>
                <c:pt idx="493">
                  <c:v>45262</c:v>
                </c:pt>
                <c:pt idx="494">
                  <c:v>45263</c:v>
                </c:pt>
                <c:pt idx="495">
                  <c:v>45264</c:v>
                </c:pt>
                <c:pt idx="496">
                  <c:v>45265</c:v>
                </c:pt>
                <c:pt idx="497">
                  <c:v>45266</c:v>
                </c:pt>
                <c:pt idx="498">
                  <c:v>45267</c:v>
                </c:pt>
                <c:pt idx="499">
                  <c:v>45268</c:v>
                </c:pt>
                <c:pt idx="500">
                  <c:v>45269</c:v>
                </c:pt>
                <c:pt idx="501">
                  <c:v>45270</c:v>
                </c:pt>
                <c:pt idx="502">
                  <c:v>45271</c:v>
                </c:pt>
                <c:pt idx="503">
                  <c:v>45272</c:v>
                </c:pt>
                <c:pt idx="504">
                  <c:v>45273</c:v>
                </c:pt>
                <c:pt idx="505">
                  <c:v>45274</c:v>
                </c:pt>
                <c:pt idx="506">
                  <c:v>45275</c:v>
                </c:pt>
                <c:pt idx="507">
                  <c:v>45276</c:v>
                </c:pt>
                <c:pt idx="508">
                  <c:v>45277</c:v>
                </c:pt>
                <c:pt idx="509">
                  <c:v>45278</c:v>
                </c:pt>
                <c:pt idx="510">
                  <c:v>45279</c:v>
                </c:pt>
              </c:numCache>
            </c:numRef>
          </c:cat>
          <c:val>
            <c:numRef>
              <c:f>'[Données présentation - 19112021.xlsx]Taux directeur'!$P$209:$P$719</c:f>
              <c:numCache>
                <c:formatCode>0.00%</c:formatCode>
                <c:ptCount val="51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7.4999999999999997E-3</c:v>
                </c:pt>
                <c:pt idx="50">
                  <c:v>7.4999999999999997E-3</c:v>
                </c:pt>
                <c:pt idx="51">
                  <c:v>7.4999999999999997E-3</c:v>
                </c:pt>
                <c:pt idx="52">
                  <c:v>7.4999999999999997E-3</c:v>
                </c:pt>
                <c:pt idx="53">
                  <c:v>7.4999999999999997E-3</c:v>
                </c:pt>
                <c:pt idx="54">
                  <c:v>7.4999999999999997E-3</c:v>
                </c:pt>
                <c:pt idx="55">
                  <c:v>7.4999999999999997E-3</c:v>
                </c:pt>
                <c:pt idx="56">
                  <c:v>7.4999999999999997E-3</c:v>
                </c:pt>
                <c:pt idx="57">
                  <c:v>7.4999999999999997E-3</c:v>
                </c:pt>
                <c:pt idx="58">
                  <c:v>7.4999999999999997E-3</c:v>
                </c:pt>
                <c:pt idx="59">
                  <c:v>7.4999999999999997E-3</c:v>
                </c:pt>
                <c:pt idx="60">
                  <c:v>7.4999999999999997E-3</c:v>
                </c:pt>
                <c:pt idx="61">
                  <c:v>7.4999999999999997E-3</c:v>
                </c:pt>
                <c:pt idx="62">
                  <c:v>7.4999999999999997E-3</c:v>
                </c:pt>
                <c:pt idx="63">
                  <c:v>7.4999999999999997E-3</c:v>
                </c:pt>
                <c:pt idx="64">
                  <c:v>7.4999999999999997E-3</c:v>
                </c:pt>
                <c:pt idx="65">
                  <c:v>7.4999999999999997E-3</c:v>
                </c:pt>
                <c:pt idx="66">
                  <c:v>7.4999999999999997E-3</c:v>
                </c:pt>
                <c:pt idx="67">
                  <c:v>7.4999999999999997E-3</c:v>
                </c:pt>
                <c:pt idx="68">
                  <c:v>7.4999999999999997E-3</c:v>
                </c:pt>
                <c:pt idx="69">
                  <c:v>7.4999999999999997E-3</c:v>
                </c:pt>
                <c:pt idx="70">
                  <c:v>7.4999999999999997E-3</c:v>
                </c:pt>
                <c:pt idx="71">
                  <c:v>7.4999999999999997E-3</c:v>
                </c:pt>
                <c:pt idx="72">
                  <c:v>7.4999999999999997E-3</c:v>
                </c:pt>
                <c:pt idx="73">
                  <c:v>7.4999999999999997E-3</c:v>
                </c:pt>
                <c:pt idx="74">
                  <c:v>7.4999999999999997E-3</c:v>
                </c:pt>
                <c:pt idx="75">
                  <c:v>7.4999999999999997E-3</c:v>
                </c:pt>
                <c:pt idx="76">
                  <c:v>7.4999999999999997E-3</c:v>
                </c:pt>
                <c:pt idx="77">
                  <c:v>7.4999999999999997E-3</c:v>
                </c:pt>
                <c:pt idx="78">
                  <c:v>7.4999999999999997E-3</c:v>
                </c:pt>
                <c:pt idx="79">
                  <c:v>7.4999999999999997E-3</c:v>
                </c:pt>
                <c:pt idx="80">
                  <c:v>7.4999999999999997E-3</c:v>
                </c:pt>
                <c:pt idx="81">
                  <c:v>7.4999999999999997E-3</c:v>
                </c:pt>
                <c:pt idx="82">
                  <c:v>7.4999999999999997E-3</c:v>
                </c:pt>
                <c:pt idx="83">
                  <c:v>7.4999999999999997E-3</c:v>
                </c:pt>
                <c:pt idx="84">
                  <c:v>7.4999999999999997E-3</c:v>
                </c:pt>
                <c:pt idx="85">
                  <c:v>7.4999999999999997E-3</c:v>
                </c:pt>
                <c:pt idx="86">
                  <c:v>7.4999999999999997E-3</c:v>
                </c:pt>
                <c:pt idx="87">
                  <c:v>7.4999999999999997E-3</c:v>
                </c:pt>
                <c:pt idx="88">
                  <c:v>7.4999999999999997E-3</c:v>
                </c:pt>
                <c:pt idx="89">
                  <c:v>7.4999999999999997E-3</c:v>
                </c:pt>
                <c:pt idx="90">
                  <c:v>7.4999999999999997E-3</c:v>
                </c:pt>
                <c:pt idx="91">
                  <c:v>7.4999999999999997E-3</c:v>
                </c:pt>
                <c:pt idx="92">
                  <c:v>7.4999999999999997E-3</c:v>
                </c:pt>
                <c:pt idx="93">
                  <c:v>7.4999999999999997E-3</c:v>
                </c:pt>
                <c:pt idx="94">
                  <c:v>7.4999999999999997E-3</c:v>
                </c:pt>
                <c:pt idx="95">
                  <c:v>7.4999999999999997E-3</c:v>
                </c:pt>
                <c:pt idx="96">
                  <c:v>7.4999999999999997E-3</c:v>
                </c:pt>
                <c:pt idx="97">
                  <c:v>7.4999999999999997E-3</c:v>
                </c:pt>
                <c:pt idx="98">
                  <c:v>1.4999999999999999E-2</c:v>
                </c:pt>
                <c:pt idx="99">
                  <c:v>1.4999999999999999E-2</c:v>
                </c:pt>
                <c:pt idx="100">
                  <c:v>1.4999999999999999E-2</c:v>
                </c:pt>
                <c:pt idx="101">
                  <c:v>1.4999999999999999E-2</c:v>
                </c:pt>
                <c:pt idx="102">
                  <c:v>1.4999999999999999E-2</c:v>
                </c:pt>
                <c:pt idx="103">
                  <c:v>1.4999999999999999E-2</c:v>
                </c:pt>
                <c:pt idx="104">
                  <c:v>1.4999999999999999E-2</c:v>
                </c:pt>
                <c:pt idx="105">
                  <c:v>1.4999999999999999E-2</c:v>
                </c:pt>
                <c:pt idx="106">
                  <c:v>1.4999999999999999E-2</c:v>
                </c:pt>
                <c:pt idx="107">
                  <c:v>1.4999999999999999E-2</c:v>
                </c:pt>
                <c:pt idx="108">
                  <c:v>1.4999999999999999E-2</c:v>
                </c:pt>
                <c:pt idx="109">
                  <c:v>1.4999999999999999E-2</c:v>
                </c:pt>
                <c:pt idx="110">
                  <c:v>1.4999999999999999E-2</c:v>
                </c:pt>
                <c:pt idx="111">
                  <c:v>1.4999999999999999E-2</c:v>
                </c:pt>
                <c:pt idx="112">
                  <c:v>1.4999999999999999E-2</c:v>
                </c:pt>
                <c:pt idx="113">
                  <c:v>1.4999999999999999E-2</c:v>
                </c:pt>
                <c:pt idx="114">
                  <c:v>1.4999999999999999E-2</c:v>
                </c:pt>
                <c:pt idx="115">
                  <c:v>1.4999999999999999E-2</c:v>
                </c:pt>
                <c:pt idx="116">
                  <c:v>1.4999999999999999E-2</c:v>
                </c:pt>
                <c:pt idx="117">
                  <c:v>1.4999999999999999E-2</c:v>
                </c:pt>
                <c:pt idx="118">
                  <c:v>1.4999999999999999E-2</c:v>
                </c:pt>
                <c:pt idx="119">
                  <c:v>1.4999999999999999E-2</c:v>
                </c:pt>
                <c:pt idx="120">
                  <c:v>1.4999999999999999E-2</c:v>
                </c:pt>
                <c:pt idx="121">
                  <c:v>1.4999999999999999E-2</c:v>
                </c:pt>
                <c:pt idx="122">
                  <c:v>1.4999999999999999E-2</c:v>
                </c:pt>
                <c:pt idx="123">
                  <c:v>1.4999999999999999E-2</c:v>
                </c:pt>
                <c:pt idx="124">
                  <c:v>1.4999999999999999E-2</c:v>
                </c:pt>
                <c:pt idx="125">
                  <c:v>1.4999999999999999E-2</c:v>
                </c:pt>
                <c:pt idx="126">
                  <c:v>1.4999999999999999E-2</c:v>
                </c:pt>
                <c:pt idx="127">
                  <c:v>1.4999999999999999E-2</c:v>
                </c:pt>
                <c:pt idx="128">
                  <c:v>1.4999999999999999E-2</c:v>
                </c:pt>
                <c:pt idx="129">
                  <c:v>1.4999999999999999E-2</c:v>
                </c:pt>
                <c:pt idx="130">
                  <c:v>1.4999999999999999E-2</c:v>
                </c:pt>
                <c:pt idx="131">
                  <c:v>1.4999999999999999E-2</c:v>
                </c:pt>
                <c:pt idx="132">
                  <c:v>1.4999999999999999E-2</c:v>
                </c:pt>
                <c:pt idx="133">
                  <c:v>1.4999999999999999E-2</c:v>
                </c:pt>
                <c:pt idx="134">
                  <c:v>1.4999999999999999E-2</c:v>
                </c:pt>
                <c:pt idx="135">
                  <c:v>1.4999999999999999E-2</c:v>
                </c:pt>
                <c:pt idx="136">
                  <c:v>1.4999999999999999E-2</c:v>
                </c:pt>
                <c:pt idx="137">
                  <c:v>1.4999999999999999E-2</c:v>
                </c:pt>
                <c:pt idx="138">
                  <c:v>1.4999999999999999E-2</c:v>
                </c:pt>
                <c:pt idx="139">
                  <c:v>1.4999999999999999E-2</c:v>
                </c:pt>
                <c:pt idx="140">
                  <c:v>1.4999999999999999E-2</c:v>
                </c:pt>
                <c:pt idx="141">
                  <c:v>1.4999999999999999E-2</c:v>
                </c:pt>
                <c:pt idx="142">
                  <c:v>1.4999999999999999E-2</c:v>
                </c:pt>
                <c:pt idx="143">
                  <c:v>1.4999999999999999E-2</c:v>
                </c:pt>
                <c:pt idx="144">
                  <c:v>1.4999999999999999E-2</c:v>
                </c:pt>
                <c:pt idx="145">
                  <c:v>1.4999999999999999E-2</c:v>
                </c:pt>
                <c:pt idx="146">
                  <c:v>1.4999999999999999E-2</c:v>
                </c:pt>
                <c:pt idx="147">
                  <c:v>0.02</c:v>
                </c:pt>
                <c:pt idx="148">
                  <c:v>0.02</c:v>
                </c:pt>
                <c:pt idx="149">
                  <c:v>0.02</c:v>
                </c:pt>
                <c:pt idx="150">
                  <c:v>0.02</c:v>
                </c:pt>
                <c:pt idx="151">
                  <c:v>0.02</c:v>
                </c:pt>
                <c:pt idx="152">
                  <c:v>0.02</c:v>
                </c:pt>
                <c:pt idx="153">
                  <c:v>0.02</c:v>
                </c:pt>
                <c:pt idx="154">
                  <c:v>0.02</c:v>
                </c:pt>
                <c:pt idx="155">
                  <c:v>0.02</c:v>
                </c:pt>
                <c:pt idx="156">
                  <c:v>0.02</c:v>
                </c:pt>
                <c:pt idx="157">
                  <c:v>0.02</c:v>
                </c:pt>
                <c:pt idx="158">
                  <c:v>0.02</c:v>
                </c:pt>
                <c:pt idx="159">
                  <c:v>0.02</c:v>
                </c:pt>
                <c:pt idx="160">
                  <c:v>0.02</c:v>
                </c:pt>
                <c:pt idx="161">
                  <c:v>0.02</c:v>
                </c:pt>
                <c:pt idx="162">
                  <c:v>0.02</c:v>
                </c:pt>
                <c:pt idx="163">
                  <c:v>0.02</c:v>
                </c:pt>
                <c:pt idx="164">
                  <c:v>0.02</c:v>
                </c:pt>
                <c:pt idx="165">
                  <c:v>0.02</c:v>
                </c:pt>
                <c:pt idx="166">
                  <c:v>0.02</c:v>
                </c:pt>
                <c:pt idx="167">
                  <c:v>0.02</c:v>
                </c:pt>
                <c:pt idx="168">
                  <c:v>0.02</c:v>
                </c:pt>
                <c:pt idx="169">
                  <c:v>0.02</c:v>
                </c:pt>
                <c:pt idx="170">
                  <c:v>0.02</c:v>
                </c:pt>
                <c:pt idx="171">
                  <c:v>0.02</c:v>
                </c:pt>
                <c:pt idx="172">
                  <c:v>0.02</c:v>
                </c:pt>
                <c:pt idx="173">
                  <c:v>0.02</c:v>
                </c:pt>
                <c:pt idx="174">
                  <c:v>0.02</c:v>
                </c:pt>
                <c:pt idx="175">
                  <c:v>0.02</c:v>
                </c:pt>
                <c:pt idx="176">
                  <c:v>0.02</c:v>
                </c:pt>
                <c:pt idx="177">
                  <c:v>0.02</c:v>
                </c:pt>
                <c:pt idx="178">
                  <c:v>0.02</c:v>
                </c:pt>
                <c:pt idx="179">
                  <c:v>0.02</c:v>
                </c:pt>
                <c:pt idx="180">
                  <c:v>0.02</c:v>
                </c:pt>
                <c:pt idx="181">
                  <c:v>0.02</c:v>
                </c:pt>
                <c:pt idx="182">
                  <c:v>0.02</c:v>
                </c:pt>
                <c:pt idx="183">
                  <c:v>0.02</c:v>
                </c:pt>
                <c:pt idx="184">
                  <c:v>0.02</c:v>
                </c:pt>
                <c:pt idx="185">
                  <c:v>0.02</c:v>
                </c:pt>
                <c:pt idx="186">
                  <c:v>0.02</c:v>
                </c:pt>
                <c:pt idx="187">
                  <c:v>0.02</c:v>
                </c:pt>
                <c:pt idx="188">
                  <c:v>0.02</c:v>
                </c:pt>
                <c:pt idx="189">
                  <c:v>0.02</c:v>
                </c:pt>
                <c:pt idx="190">
                  <c:v>0.02</c:v>
                </c:pt>
                <c:pt idx="191">
                  <c:v>0.02</c:v>
                </c:pt>
                <c:pt idx="192">
                  <c:v>0.02</c:v>
                </c:pt>
                <c:pt idx="193">
                  <c:v>0.02</c:v>
                </c:pt>
                <c:pt idx="194">
                  <c:v>0.02</c:v>
                </c:pt>
                <c:pt idx="195">
                  <c:v>0.02</c:v>
                </c:pt>
                <c:pt idx="196">
                  <c:v>2.5000000000000001E-2</c:v>
                </c:pt>
                <c:pt idx="197">
                  <c:v>2.5000000000000001E-2</c:v>
                </c:pt>
                <c:pt idx="198">
                  <c:v>2.5000000000000001E-2</c:v>
                </c:pt>
                <c:pt idx="199">
                  <c:v>2.5000000000000001E-2</c:v>
                </c:pt>
                <c:pt idx="200">
                  <c:v>2.5000000000000001E-2</c:v>
                </c:pt>
                <c:pt idx="201">
                  <c:v>2.5000000000000001E-2</c:v>
                </c:pt>
                <c:pt idx="202">
                  <c:v>2.5000000000000001E-2</c:v>
                </c:pt>
                <c:pt idx="203">
                  <c:v>2.5000000000000001E-2</c:v>
                </c:pt>
                <c:pt idx="204">
                  <c:v>2.5000000000000001E-2</c:v>
                </c:pt>
                <c:pt idx="205">
                  <c:v>2.5000000000000001E-2</c:v>
                </c:pt>
                <c:pt idx="206">
                  <c:v>2.5000000000000001E-2</c:v>
                </c:pt>
                <c:pt idx="207">
                  <c:v>2.5000000000000001E-2</c:v>
                </c:pt>
                <c:pt idx="208">
                  <c:v>2.5000000000000001E-2</c:v>
                </c:pt>
                <c:pt idx="209">
                  <c:v>2.5000000000000001E-2</c:v>
                </c:pt>
                <c:pt idx="210">
                  <c:v>2.5000000000000001E-2</c:v>
                </c:pt>
                <c:pt idx="211">
                  <c:v>2.5000000000000001E-2</c:v>
                </c:pt>
                <c:pt idx="212">
                  <c:v>2.5000000000000001E-2</c:v>
                </c:pt>
                <c:pt idx="213">
                  <c:v>2.5000000000000001E-2</c:v>
                </c:pt>
                <c:pt idx="214">
                  <c:v>2.5000000000000001E-2</c:v>
                </c:pt>
                <c:pt idx="215">
                  <c:v>2.5000000000000001E-2</c:v>
                </c:pt>
                <c:pt idx="216">
                  <c:v>2.5000000000000001E-2</c:v>
                </c:pt>
                <c:pt idx="217">
                  <c:v>2.5000000000000001E-2</c:v>
                </c:pt>
                <c:pt idx="218">
                  <c:v>2.5000000000000001E-2</c:v>
                </c:pt>
                <c:pt idx="219">
                  <c:v>2.5000000000000001E-2</c:v>
                </c:pt>
                <c:pt idx="220">
                  <c:v>2.5000000000000001E-2</c:v>
                </c:pt>
                <c:pt idx="221">
                  <c:v>2.5000000000000001E-2</c:v>
                </c:pt>
                <c:pt idx="222">
                  <c:v>2.5000000000000001E-2</c:v>
                </c:pt>
                <c:pt idx="223">
                  <c:v>2.5000000000000001E-2</c:v>
                </c:pt>
                <c:pt idx="224">
                  <c:v>2.5000000000000001E-2</c:v>
                </c:pt>
                <c:pt idx="225">
                  <c:v>2.5000000000000001E-2</c:v>
                </c:pt>
                <c:pt idx="226">
                  <c:v>2.5000000000000001E-2</c:v>
                </c:pt>
                <c:pt idx="227">
                  <c:v>2.5000000000000001E-2</c:v>
                </c:pt>
                <c:pt idx="228">
                  <c:v>2.5000000000000001E-2</c:v>
                </c:pt>
                <c:pt idx="229">
                  <c:v>2.5000000000000001E-2</c:v>
                </c:pt>
                <c:pt idx="230">
                  <c:v>2.5000000000000001E-2</c:v>
                </c:pt>
                <c:pt idx="231">
                  <c:v>2.5000000000000001E-2</c:v>
                </c:pt>
                <c:pt idx="232">
                  <c:v>2.5000000000000001E-2</c:v>
                </c:pt>
                <c:pt idx="233">
                  <c:v>2.5000000000000001E-2</c:v>
                </c:pt>
                <c:pt idx="234">
                  <c:v>2.5000000000000001E-2</c:v>
                </c:pt>
                <c:pt idx="235">
                  <c:v>2.5000000000000001E-2</c:v>
                </c:pt>
                <c:pt idx="236">
                  <c:v>2.5000000000000001E-2</c:v>
                </c:pt>
                <c:pt idx="237">
                  <c:v>2.5000000000000001E-2</c:v>
                </c:pt>
                <c:pt idx="238">
                  <c:v>0.03</c:v>
                </c:pt>
                <c:pt idx="239">
                  <c:v>0.03</c:v>
                </c:pt>
                <c:pt idx="240">
                  <c:v>0.03</c:v>
                </c:pt>
                <c:pt idx="241">
                  <c:v>0.03</c:v>
                </c:pt>
                <c:pt idx="242">
                  <c:v>0.03</c:v>
                </c:pt>
                <c:pt idx="243">
                  <c:v>0.03</c:v>
                </c:pt>
                <c:pt idx="244">
                  <c:v>0.03</c:v>
                </c:pt>
                <c:pt idx="245">
                  <c:v>0.03</c:v>
                </c:pt>
                <c:pt idx="246">
                  <c:v>0.03</c:v>
                </c:pt>
                <c:pt idx="247">
                  <c:v>0.03</c:v>
                </c:pt>
                <c:pt idx="248">
                  <c:v>0.03</c:v>
                </c:pt>
                <c:pt idx="249">
                  <c:v>0.03</c:v>
                </c:pt>
                <c:pt idx="250">
                  <c:v>0.03</c:v>
                </c:pt>
                <c:pt idx="251">
                  <c:v>0.03</c:v>
                </c:pt>
                <c:pt idx="252">
                  <c:v>0.03</c:v>
                </c:pt>
                <c:pt idx="253">
                  <c:v>0.03</c:v>
                </c:pt>
                <c:pt idx="254">
                  <c:v>0.03</c:v>
                </c:pt>
                <c:pt idx="255">
                  <c:v>0.03</c:v>
                </c:pt>
                <c:pt idx="256">
                  <c:v>0.03</c:v>
                </c:pt>
                <c:pt idx="257">
                  <c:v>0.03</c:v>
                </c:pt>
                <c:pt idx="258">
                  <c:v>0.03</c:v>
                </c:pt>
                <c:pt idx="259">
                  <c:v>0.03</c:v>
                </c:pt>
                <c:pt idx="260">
                  <c:v>0.03</c:v>
                </c:pt>
                <c:pt idx="261">
                  <c:v>0.03</c:v>
                </c:pt>
                <c:pt idx="262">
                  <c:v>0.03</c:v>
                </c:pt>
                <c:pt idx="263">
                  <c:v>0.03</c:v>
                </c:pt>
                <c:pt idx="264">
                  <c:v>0.03</c:v>
                </c:pt>
                <c:pt idx="265">
                  <c:v>0.03</c:v>
                </c:pt>
                <c:pt idx="266">
                  <c:v>0.03</c:v>
                </c:pt>
                <c:pt idx="267">
                  <c:v>0.03</c:v>
                </c:pt>
                <c:pt idx="268">
                  <c:v>0.03</c:v>
                </c:pt>
                <c:pt idx="269">
                  <c:v>0.03</c:v>
                </c:pt>
                <c:pt idx="270">
                  <c:v>0.03</c:v>
                </c:pt>
                <c:pt idx="271">
                  <c:v>0.03</c:v>
                </c:pt>
                <c:pt idx="272">
                  <c:v>0.03</c:v>
                </c:pt>
                <c:pt idx="273">
                  <c:v>0.03</c:v>
                </c:pt>
                <c:pt idx="274">
                  <c:v>0.03</c:v>
                </c:pt>
                <c:pt idx="275">
                  <c:v>0.03</c:v>
                </c:pt>
                <c:pt idx="276">
                  <c:v>0.03</c:v>
                </c:pt>
                <c:pt idx="277">
                  <c:v>0.03</c:v>
                </c:pt>
                <c:pt idx="278">
                  <c:v>0.03</c:v>
                </c:pt>
                <c:pt idx="279">
                  <c:v>0.03</c:v>
                </c:pt>
                <c:pt idx="280">
                  <c:v>0.03</c:v>
                </c:pt>
                <c:pt idx="281">
                  <c:v>0.03</c:v>
                </c:pt>
                <c:pt idx="282">
                  <c:v>0.03</c:v>
                </c:pt>
                <c:pt idx="283">
                  <c:v>0.03</c:v>
                </c:pt>
                <c:pt idx="284">
                  <c:v>0.03</c:v>
                </c:pt>
                <c:pt idx="285">
                  <c:v>0.03</c:v>
                </c:pt>
                <c:pt idx="286">
                  <c:v>0.03</c:v>
                </c:pt>
                <c:pt idx="287">
                  <c:v>3.2500000000000001E-2</c:v>
                </c:pt>
                <c:pt idx="288">
                  <c:v>3.2500000000000001E-2</c:v>
                </c:pt>
                <c:pt idx="289">
                  <c:v>3.2500000000000001E-2</c:v>
                </c:pt>
                <c:pt idx="290">
                  <c:v>3.2500000000000001E-2</c:v>
                </c:pt>
                <c:pt idx="291">
                  <c:v>3.2500000000000001E-2</c:v>
                </c:pt>
                <c:pt idx="292">
                  <c:v>3.2500000000000001E-2</c:v>
                </c:pt>
                <c:pt idx="293">
                  <c:v>3.2500000000000001E-2</c:v>
                </c:pt>
                <c:pt idx="294">
                  <c:v>3.2500000000000001E-2</c:v>
                </c:pt>
                <c:pt idx="295">
                  <c:v>3.2500000000000001E-2</c:v>
                </c:pt>
                <c:pt idx="296">
                  <c:v>3.2500000000000001E-2</c:v>
                </c:pt>
                <c:pt idx="297">
                  <c:v>3.2500000000000001E-2</c:v>
                </c:pt>
                <c:pt idx="298">
                  <c:v>3.2500000000000001E-2</c:v>
                </c:pt>
                <c:pt idx="299">
                  <c:v>3.2500000000000001E-2</c:v>
                </c:pt>
                <c:pt idx="300">
                  <c:v>3.2500000000000001E-2</c:v>
                </c:pt>
                <c:pt idx="301">
                  <c:v>3.2500000000000001E-2</c:v>
                </c:pt>
                <c:pt idx="302">
                  <c:v>3.2500000000000001E-2</c:v>
                </c:pt>
                <c:pt idx="303">
                  <c:v>3.2500000000000001E-2</c:v>
                </c:pt>
                <c:pt idx="304">
                  <c:v>3.2500000000000001E-2</c:v>
                </c:pt>
                <c:pt idx="305">
                  <c:v>3.2500000000000001E-2</c:v>
                </c:pt>
                <c:pt idx="306">
                  <c:v>3.2500000000000001E-2</c:v>
                </c:pt>
                <c:pt idx="307">
                  <c:v>3.2500000000000001E-2</c:v>
                </c:pt>
                <c:pt idx="308">
                  <c:v>3.2500000000000001E-2</c:v>
                </c:pt>
                <c:pt idx="309">
                  <c:v>3.2500000000000001E-2</c:v>
                </c:pt>
                <c:pt idx="310">
                  <c:v>3.2500000000000001E-2</c:v>
                </c:pt>
                <c:pt idx="311">
                  <c:v>3.2500000000000001E-2</c:v>
                </c:pt>
                <c:pt idx="312">
                  <c:v>3.2500000000000001E-2</c:v>
                </c:pt>
                <c:pt idx="313">
                  <c:v>3.2500000000000001E-2</c:v>
                </c:pt>
                <c:pt idx="314">
                  <c:v>3.2500000000000001E-2</c:v>
                </c:pt>
                <c:pt idx="315">
                  <c:v>3.2500000000000001E-2</c:v>
                </c:pt>
                <c:pt idx="316">
                  <c:v>3.2500000000000001E-2</c:v>
                </c:pt>
                <c:pt idx="317">
                  <c:v>3.2500000000000001E-2</c:v>
                </c:pt>
                <c:pt idx="318">
                  <c:v>3.2500000000000001E-2</c:v>
                </c:pt>
                <c:pt idx="319">
                  <c:v>3.2500000000000001E-2</c:v>
                </c:pt>
                <c:pt idx="320">
                  <c:v>3.2500000000000001E-2</c:v>
                </c:pt>
                <c:pt idx="321">
                  <c:v>3.2500000000000001E-2</c:v>
                </c:pt>
                <c:pt idx="322">
                  <c:v>3.2500000000000001E-2</c:v>
                </c:pt>
                <c:pt idx="323">
                  <c:v>3.2500000000000001E-2</c:v>
                </c:pt>
                <c:pt idx="324">
                  <c:v>3.2500000000000001E-2</c:v>
                </c:pt>
                <c:pt idx="325">
                  <c:v>3.2500000000000001E-2</c:v>
                </c:pt>
                <c:pt idx="326">
                  <c:v>3.2500000000000001E-2</c:v>
                </c:pt>
                <c:pt idx="327">
                  <c:v>3.2500000000000001E-2</c:v>
                </c:pt>
                <c:pt idx="328">
                  <c:v>3.2500000000000001E-2</c:v>
                </c:pt>
                <c:pt idx="329">
                  <c:v>3.5000000000000003E-2</c:v>
                </c:pt>
                <c:pt idx="330">
                  <c:v>3.5000000000000003E-2</c:v>
                </c:pt>
                <c:pt idx="331">
                  <c:v>3.5000000000000003E-2</c:v>
                </c:pt>
                <c:pt idx="332">
                  <c:v>3.5000000000000003E-2</c:v>
                </c:pt>
                <c:pt idx="333">
                  <c:v>3.5000000000000003E-2</c:v>
                </c:pt>
                <c:pt idx="334">
                  <c:v>3.5000000000000003E-2</c:v>
                </c:pt>
                <c:pt idx="335">
                  <c:v>3.5000000000000003E-2</c:v>
                </c:pt>
                <c:pt idx="336">
                  <c:v>3.5000000000000003E-2</c:v>
                </c:pt>
                <c:pt idx="337">
                  <c:v>3.5000000000000003E-2</c:v>
                </c:pt>
                <c:pt idx="338">
                  <c:v>3.5000000000000003E-2</c:v>
                </c:pt>
                <c:pt idx="339">
                  <c:v>3.5000000000000003E-2</c:v>
                </c:pt>
                <c:pt idx="340">
                  <c:v>3.5000000000000003E-2</c:v>
                </c:pt>
                <c:pt idx="341">
                  <c:v>3.5000000000000003E-2</c:v>
                </c:pt>
                <c:pt idx="342">
                  <c:v>3.5000000000000003E-2</c:v>
                </c:pt>
                <c:pt idx="343">
                  <c:v>3.5000000000000003E-2</c:v>
                </c:pt>
                <c:pt idx="344">
                  <c:v>3.5000000000000003E-2</c:v>
                </c:pt>
                <c:pt idx="345">
                  <c:v>3.5000000000000003E-2</c:v>
                </c:pt>
                <c:pt idx="346">
                  <c:v>3.5000000000000003E-2</c:v>
                </c:pt>
                <c:pt idx="347">
                  <c:v>3.5000000000000003E-2</c:v>
                </c:pt>
                <c:pt idx="348">
                  <c:v>3.5000000000000003E-2</c:v>
                </c:pt>
                <c:pt idx="349">
                  <c:v>3.5000000000000003E-2</c:v>
                </c:pt>
                <c:pt idx="350">
                  <c:v>3.5000000000000003E-2</c:v>
                </c:pt>
                <c:pt idx="351">
                  <c:v>3.5000000000000003E-2</c:v>
                </c:pt>
                <c:pt idx="352">
                  <c:v>3.5000000000000003E-2</c:v>
                </c:pt>
                <c:pt idx="353">
                  <c:v>3.5000000000000003E-2</c:v>
                </c:pt>
                <c:pt idx="354">
                  <c:v>3.5000000000000003E-2</c:v>
                </c:pt>
                <c:pt idx="355">
                  <c:v>3.5000000000000003E-2</c:v>
                </c:pt>
                <c:pt idx="356">
                  <c:v>3.5000000000000003E-2</c:v>
                </c:pt>
                <c:pt idx="357">
                  <c:v>3.5000000000000003E-2</c:v>
                </c:pt>
                <c:pt idx="358">
                  <c:v>3.5000000000000003E-2</c:v>
                </c:pt>
                <c:pt idx="359">
                  <c:v>3.5000000000000003E-2</c:v>
                </c:pt>
                <c:pt idx="360">
                  <c:v>3.5000000000000003E-2</c:v>
                </c:pt>
                <c:pt idx="361">
                  <c:v>3.5000000000000003E-2</c:v>
                </c:pt>
                <c:pt idx="362">
                  <c:v>3.5000000000000003E-2</c:v>
                </c:pt>
                <c:pt idx="363">
                  <c:v>3.5000000000000003E-2</c:v>
                </c:pt>
                <c:pt idx="364">
                  <c:v>3.5000000000000003E-2</c:v>
                </c:pt>
                <c:pt idx="365">
                  <c:v>3.5000000000000003E-2</c:v>
                </c:pt>
                <c:pt idx="366">
                  <c:v>3.5000000000000003E-2</c:v>
                </c:pt>
                <c:pt idx="367">
                  <c:v>3.5000000000000003E-2</c:v>
                </c:pt>
                <c:pt idx="368">
                  <c:v>3.5000000000000003E-2</c:v>
                </c:pt>
                <c:pt idx="369">
                  <c:v>3.5000000000000003E-2</c:v>
                </c:pt>
                <c:pt idx="370">
                  <c:v>3.5000000000000003E-2</c:v>
                </c:pt>
                <c:pt idx="371">
                  <c:v>3.7499999999999999E-2</c:v>
                </c:pt>
                <c:pt idx="372">
                  <c:v>3.7499999999999999E-2</c:v>
                </c:pt>
                <c:pt idx="373">
                  <c:v>3.7499999999999999E-2</c:v>
                </c:pt>
                <c:pt idx="374">
                  <c:v>3.7499999999999999E-2</c:v>
                </c:pt>
                <c:pt idx="375">
                  <c:v>3.7499999999999999E-2</c:v>
                </c:pt>
                <c:pt idx="376">
                  <c:v>3.7499999999999999E-2</c:v>
                </c:pt>
                <c:pt idx="377">
                  <c:v>3.7499999999999999E-2</c:v>
                </c:pt>
                <c:pt idx="378">
                  <c:v>3.7499999999999999E-2</c:v>
                </c:pt>
                <c:pt idx="379">
                  <c:v>3.7499999999999999E-2</c:v>
                </c:pt>
                <c:pt idx="380">
                  <c:v>3.7499999999999999E-2</c:v>
                </c:pt>
                <c:pt idx="381">
                  <c:v>3.7499999999999999E-2</c:v>
                </c:pt>
                <c:pt idx="382">
                  <c:v>3.7499999999999999E-2</c:v>
                </c:pt>
                <c:pt idx="383">
                  <c:v>3.7499999999999999E-2</c:v>
                </c:pt>
                <c:pt idx="384">
                  <c:v>3.7499999999999999E-2</c:v>
                </c:pt>
                <c:pt idx="385">
                  <c:v>3.7499999999999999E-2</c:v>
                </c:pt>
                <c:pt idx="386">
                  <c:v>3.7499999999999999E-2</c:v>
                </c:pt>
                <c:pt idx="387">
                  <c:v>3.7499999999999999E-2</c:v>
                </c:pt>
                <c:pt idx="388">
                  <c:v>3.7499999999999999E-2</c:v>
                </c:pt>
                <c:pt idx="389">
                  <c:v>3.7499999999999999E-2</c:v>
                </c:pt>
                <c:pt idx="390">
                  <c:v>3.7499999999999999E-2</c:v>
                </c:pt>
                <c:pt idx="391">
                  <c:v>3.7499999999999999E-2</c:v>
                </c:pt>
                <c:pt idx="392">
                  <c:v>3.7499999999999999E-2</c:v>
                </c:pt>
                <c:pt idx="393">
                  <c:v>3.7499999999999999E-2</c:v>
                </c:pt>
                <c:pt idx="394">
                  <c:v>3.7499999999999999E-2</c:v>
                </c:pt>
                <c:pt idx="395">
                  <c:v>3.7499999999999999E-2</c:v>
                </c:pt>
                <c:pt idx="396">
                  <c:v>3.7499999999999999E-2</c:v>
                </c:pt>
                <c:pt idx="397">
                  <c:v>3.7499999999999999E-2</c:v>
                </c:pt>
                <c:pt idx="398">
                  <c:v>3.7499999999999999E-2</c:v>
                </c:pt>
                <c:pt idx="399">
                  <c:v>3.7499999999999999E-2</c:v>
                </c:pt>
                <c:pt idx="400">
                  <c:v>3.7499999999999999E-2</c:v>
                </c:pt>
                <c:pt idx="401">
                  <c:v>3.7499999999999999E-2</c:v>
                </c:pt>
                <c:pt idx="402">
                  <c:v>3.7499999999999999E-2</c:v>
                </c:pt>
                <c:pt idx="403">
                  <c:v>3.7499999999999999E-2</c:v>
                </c:pt>
                <c:pt idx="404">
                  <c:v>3.7499999999999999E-2</c:v>
                </c:pt>
                <c:pt idx="405">
                  <c:v>3.7499999999999999E-2</c:v>
                </c:pt>
                <c:pt idx="406">
                  <c:v>3.7499999999999999E-2</c:v>
                </c:pt>
                <c:pt idx="407">
                  <c:v>3.7499999999999999E-2</c:v>
                </c:pt>
                <c:pt idx="408">
                  <c:v>3.7499999999999999E-2</c:v>
                </c:pt>
                <c:pt idx="409">
                  <c:v>3.7499999999999999E-2</c:v>
                </c:pt>
                <c:pt idx="410">
                  <c:v>3.7499999999999999E-2</c:v>
                </c:pt>
                <c:pt idx="411">
                  <c:v>3.7499999999999999E-2</c:v>
                </c:pt>
                <c:pt idx="412">
                  <c:v>3.7499999999999999E-2</c:v>
                </c:pt>
                <c:pt idx="413">
                  <c:v>3.7499999999999999E-2</c:v>
                </c:pt>
                <c:pt idx="414">
                  <c:v>3.7499999999999999E-2</c:v>
                </c:pt>
                <c:pt idx="415">
                  <c:v>3.7499999999999999E-2</c:v>
                </c:pt>
                <c:pt idx="416">
                  <c:v>3.7499999999999999E-2</c:v>
                </c:pt>
                <c:pt idx="417">
                  <c:v>3.7499999999999999E-2</c:v>
                </c:pt>
                <c:pt idx="418">
                  <c:v>3.7499999999999999E-2</c:v>
                </c:pt>
                <c:pt idx="419">
                  <c:v>3.7499999999999999E-2</c:v>
                </c:pt>
                <c:pt idx="420">
                  <c:v>0.04</c:v>
                </c:pt>
                <c:pt idx="421">
                  <c:v>0.04</c:v>
                </c:pt>
                <c:pt idx="422">
                  <c:v>0.04</c:v>
                </c:pt>
                <c:pt idx="423">
                  <c:v>0.04</c:v>
                </c:pt>
                <c:pt idx="424">
                  <c:v>0.04</c:v>
                </c:pt>
                <c:pt idx="425">
                  <c:v>0.04</c:v>
                </c:pt>
                <c:pt idx="426">
                  <c:v>0.04</c:v>
                </c:pt>
                <c:pt idx="427">
                  <c:v>0.04</c:v>
                </c:pt>
                <c:pt idx="428">
                  <c:v>0.04</c:v>
                </c:pt>
                <c:pt idx="429">
                  <c:v>0.04</c:v>
                </c:pt>
                <c:pt idx="430">
                  <c:v>0.04</c:v>
                </c:pt>
                <c:pt idx="431">
                  <c:v>0.04</c:v>
                </c:pt>
                <c:pt idx="432">
                  <c:v>0.04</c:v>
                </c:pt>
                <c:pt idx="433">
                  <c:v>0.04</c:v>
                </c:pt>
                <c:pt idx="434">
                  <c:v>0.04</c:v>
                </c:pt>
                <c:pt idx="435">
                  <c:v>0.04</c:v>
                </c:pt>
                <c:pt idx="436">
                  <c:v>0.04</c:v>
                </c:pt>
                <c:pt idx="437">
                  <c:v>0.04</c:v>
                </c:pt>
                <c:pt idx="438">
                  <c:v>0.04</c:v>
                </c:pt>
                <c:pt idx="439">
                  <c:v>0.04</c:v>
                </c:pt>
                <c:pt idx="440">
                  <c:v>0.04</c:v>
                </c:pt>
                <c:pt idx="441">
                  <c:v>0.04</c:v>
                </c:pt>
                <c:pt idx="442">
                  <c:v>0.04</c:v>
                </c:pt>
                <c:pt idx="443">
                  <c:v>0.04</c:v>
                </c:pt>
                <c:pt idx="444">
                  <c:v>0.04</c:v>
                </c:pt>
                <c:pt idx="445">
                  <c:v>0.04</c:v>
                </c:pt>
                <c:pt idx="446">
                  <c:v>0.04</c:v>
                </c:pt>
                <c:pt idx="447">
                  <c:v>0.04</c:v>
                </c:pt>
                <c:pt idx="448">
                  <c:v>0.04</c:v>
                </c:pt>
                <c:pt idx="449">
                  <c:v>0.04</c:v>
                </c:pt>
                <c:pt idx="450">
                  <c:v>0.04</c:v>
                </c:pt>
                <c:pt idx="451">
                  <c:v>0.04</c:v>
                </c:pt>
                <c:pt idx="452">
                  <c:v>0.04</c:v>
                </c:pt>
                <c:pt idx="453">
                  <c:v>0.04</c:v>
                </c:pt>
                <c:pt idx="454">
                  <c:v>0.04</c:v>
                </c:pt>
                <c:pt idx="455">
                  <c:v>0.04</c:v>
                </c:pt>
                <c:pt idx="456">
                  <c:v>0.04</c:v>
                </c:pt>
                <c:pt idx="457">
                  <c:v>0.04</c:v>
                </c:pt>
                <c:pt idx="458">
                  <c:v>0.04</c:v>
                </c:pt>
                <c:pt idx="459">
                  <c:v>0.04</c:v>
                </c:pt>
                <c:pt idx="460">
                  <c:v>0.04</c:v>
                </c:pt>
                <c:pt idx="461">
                  <c:v>0.04</c:v>
                </c:pt>
                <c:pt idx="462">
                  <c:v>0.04</c:v>
                </c:pt>
                <c:pt idx="463">
                  <c:v>0.04</c:v>
                </c:pt>
                <c:pt idx="464">
                  <c:v>0.04</c:v>
                </c:pt>
                <c:pt idx="465">
                  <c:v>0.04</c:v>
                </c:pt>
                <c:pt idx="466">
                  <c:v>0.04</c:v>
                </c:pt>
                <c:pt idx="467">
                  <c:v>0.04</c:v>
                </c:pt>
                <c:pt idx="468">
                  <c:v>0.04</c:v>
                </c:pt>
                <c:pt idx="469">
                  <c:v>0.04</c:v>
                </c:pt>
                <c:pt idx="470">
                  <c:v>0.04</c:v>
                </c:pt>
                <c:pt idx="471">
                  <c:v>0.04</c:v>
                </c:pt>
                <c:pt idx="472">
                  <c:v>0.04</c:v>
                </c:pt>
                <c:pt idx="473">
                  <c:v>0.04</c:v>
                </c:pt>
                <c:pt idx="474">
                  <c:v>0.04</c:v>
                </c:pt>
                <c:pt idx="475">
                  <c:v>0.04</c:v>
                </c:pt>
                <c:pt idx="476">
                  <c:v>0.04</c:v>
                </c:pt>
                <c:pt idx="477">
                  <c:v>0.04</c:v>
                </c:pt>
                <c:pt idx="478">
                  <c:v>0.04</c:v>
                </c:pt>
                <c:pt idx="479">
                  <c:v>0.04</c:v>
                </c:pt>
                <c:pt idx="480">
                  <c:v>0.04</c:v>
                </c:pt>
                <c:pt idx="481">
                  <c:v>0.04</c:v>
                </c:pt>
                <c:pt idx="482">
                  <c:v>0.04</c:v>
                </c:pt>
                <c:pt idx="483">
                  <c:v>0.04</c:v>
                </c:pt>
                <c:pt idx="484">
                  <c:v>0.04</c:v>
                </c:pt>
                <c:pt idx="485">
                  <c:v>0.04</c:v>
                </c:pt>
                <c:pt idx="486">
                  <c:v>0.04</c:v>
                </c:pt>
                <c:pt idx="487">
                  <c:v>0.04</c:v>
                </c:pt>
                <c:pt idx="488">
                  <c:v>0.04</c:v>
                </c:pt>
                <c:pt idx="489">
                  <c:v>0.04</c:v>
                </c:pt>
                <c:pt idx="490">
                  <c:v>0.04</c:v>
                </c:pt>
                <c:pt idx="491">
                  <c:v>0.04</c:v>
                </c:pt>
                <c:pt idx="492">
                  <c:v>0.04</c:v>
                </c:pt>
                <c:pt idx="493">
                  <c:v>0.04</c:v>
                </c:pt>
                <c:pt idx="494">
                  <c:v>0.04</c:v>
                </c:pt>
                <c:pt idx="495">
                  <c:v>0.04</c:v>
                </c:pt>
                <c:pt idx="496">
                  <c:v>0.04</c:v>
                </c:pt>
                <c:pt idx="497">
                  <c:v>0.04</c:v>
                </c:pt>
                <c:pt idx="498">
                  <c:v>0.04</c:v>
                </c:pt>
                <c:pt idx="499">
                  <c:v>0.04</c:v>
                </c:pt>
                <c:pt idx="500">
                  <c:v>0.04</c:v>
                </c:pt>
                <c:pt idx="501">
                  <c:v>0.04</c:v>
                </c:pt>
                <c:pt idx="502">
                  <c:v>0.04</c:v>
                </c:pt>
                <c:pt idx="503">
                  <c:v>0.04</c:v>
                </c:pt>
                <c:pt idx="504">
                  <c:v>0.04</c:v>
                </c:pt>
                <c:pt idx="505">
                  <c:v>0.04</c:v>
                </c:pt>
                <c:pt idx="506">
                  <c:v>0.04</c:v>
                </c:pt>
                <c:pt idx="507">
                  <c:v>0.04</c:v>
                </c:pt>
                <c:pt idx="508">
                  <c:v>0.04</c:v>
                </c:pt>
                <c:pt idx="509">
                  <c:v>0.04</c:v>
                </c:pt>
                <c:pt idx="510">
                  <c:v>0.04</c:v>
                </c:pt>
              </c:numCache>
            </c:numRef>
          </c:val>
          <c:smooth val="0"/>
          <c:extLst>
            <c:ext xmlns:c16="http://schemas.microsoft.com/office/drawing/2014/chart" uri="{C3380CC4-5D6E-409C-BE32-E72D297353CC}">
              <c16:uniqueId val="{00000001-F3AF-4FC3-BC47-82F1B401D40B}"/>
            </c:ext>
          </c:extLst>
        </c:ser>
        <c:dLbls>
          <c:showLegendKey val="0"/>
          <c:showVal val="0"/>
          <c:showCatName val="0"/>
          <c:showSerName val="0"/>
          <c:showPercent val="0"/>
          <c:showBubbleSize val="0"/>
        </c:dLbls>
        <c:smooth val="0"/>
        <c:axId val="1137385360"/>
        <c:axId val="1199169776"/>
      </c:lineChart>
      <c:dateAx>
        <c:axId val="1137385360"/>
        <c:scaling>
          <c:orientation val="minMax"/>
        </c:scaling>
        <c:delete val="0"/>
        <c:axPos val="b"/>
        <c:numFmt formatCode="[$-40C]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199169776"/>
        <c:crosses val="autoZero"/>
        <c:auto val="1"/>
        <c:lblOffset val="100"/>
        <c:baseTimeUnit val="days"/>
        <c:majorUnit val="3"/>
        <c:majorTimeUnit val="months"/>
      </c:dateAx>
      <c:valAx>
        <c:axId val="11991697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37385360"/>
        <c:crosses val="autoZero"/>
        <c:crossBetween val="between"/>
        <c:majorUnit val="1.5000000000000003E-2"/>
      </c:valAx>
      <c:spPr>
        <a:noFill/>
        <a:ln>
          <a:noFill/>
        </a:ln>
        <a:effectLst/>
      </c:spPr>
    </c:plotArea>
    <c:plotVisOnly val="1"/>
    <c:dispBlanksAs val="gap"/>
    <c:showDLblsOverMax val="0"/>
  </c:chart>
  <c:spPr>
    <a:noFill/>
    <a:ln>
      <a:solidFill>
        <a:srgbClr val="1C284A"/>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01427388562787E-2"/>
          <c:y val="4.2416581540937394E-2"/>
          <c:w val="0.91770173009684652"/>
          <c:h val="0.80076527555055899"/>
        </c:manualLayout>
      </c:layout>
      <c:areaChart>
        <c:grouping val="standard"/>
        <c:varyColors val="0"/>
        <c:ser>
          <c:idx val="2"/>
          <c:order val="2"/>
          <c:tx>
            <c:strRef>
              <c:f>'OAT - TAUX PRIME'!$B$7</c:f>
              <c:strCache>
                <c:ptCount val="1"/>
                <c:pt idx="0">
                  <c:v>Taux directeurs</c:v>
                </c:pt>
              </c:strCache>
            </c:strRef>
          </c:tx>
          <c:spPr>
            <a:solidFill>
              <a:schemeClr val="accent3">
                <a:lumMod val="40000"/>
                <a:lumOff val="60000"/>
              </a:schemeClr>
            </a:solidFill>
            <a:ln>
              <a:noFill/>
            </a:ln>
            <a:effectLst/>
          </c:spPr>
          <c:cat>
            <c:strRef>
              <c:f>'OAT - TAUX PRIME'!$C$4:$V$4</c:f>
              <c:strCach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T3 2023</c:v>
                </c:pt>
                <c:pt idx="19">
                  <c:v>T4 2023</c:v>
                </c:pt>
              </c:strCache>
            </c:strRef>
          </c:cat>
          <c:val>
            <c:numRef>
              <c:f>'OAT - TAUX PRIME'!$C$7:$V$7</c:f>
              <c:numCache>
                <c:formatCode>0.00%</c:formatCode>
                <c:ptCount val="20"/>
                <c:pt idx="0">
                  <c:v>2.2499999999999999E-2</c:v>
                </c:pt>
                <c:pt idx="1">
                  <c:v>3.5000000000000003E-2</c:v>
                </c:pt>
                <c:pt idx="2">
                  <c:v>3.7499999999999999E-2</c:v>
                </c:pt>
                <c:pt idx="3">
                  <c:v>2.5000000000000001E-2</c:v>
                </c:pt>
                <c:pt idx="4">
                  <c:v>0.01</c:v>
                </c:pt>
                <c:pt idx="5">
                  <c:v>0.01</c:v>
                </c:pt>
                <c:pt idx="6">
                  <c:v>0.01</c:v>
                </c:pt>
                <c:pt idx="7">
                  <c:v>7.4999999999999997E-3</c:v>
                </c:pt>
                <c:pt idx="8">
                  <c:v>5.0000000000000001E-3</c:v>
                </c:pt>
                <c:pt idx="9">
                  <c:v>5.0000000000000001E-4</c:v>
                </c:pt>
                <c:pt idx="10">
                  <c:v>5.0000000000000001E-4</c:v>
                </c:pt>
                <c:pt idx="11">
                  <c:v>5.0000000000000001E-4</c:v>
                </c:pt>
                <c:pt idx="12">
                  <c:v>5.0000000000000001E-4</c:v>
                </c:pt>
                <c:pt idx="13">
                  <c:v>5.0000000000000001E-4</c:v>
                </c:pt>
                <c:pt idx="14">
                  <c:v>5.0000000000000001E-4</c:v>
                </c:pt>
                <c:pt idx="15">
                  <c:v>5.0000000000000001E-4</c:v>
                </c:pt>
                <c:pt idx="16">
                  <c:v>5.0000000000000001E-4</c:v>
                </c:pt>
                <c:pt idx="17">
                  <c:v>1.2500000000000001E-2</c:v>
                </c:pt>
                <c:pt idx="18">
                  <c:v>4.4999999999999998E-2</c:v>
                </c:pt>
                <c:pt idx="19">
                  <c:v>4.4999999999999998E-2</c:v>
                </c:pt>
              </c:numCache>
            </c:numRef>
          </c:val>
          <c:extLst>
            <c:ext xmlns:c16="http://schemas.microsoft.com/office/drawing/2014/chart" uri="{C3380CC4-5D6E-409C-BE32-E72D297353CC}">
              <c16:uniqueId val="{00000000-94FA-4E3F-AEA6-CC4921D6FEA3}"/>
            </c:ext>
          </c:extLst>
        </c:ser>
        <c:dLbls>
          <c:showLegendKey val="0"/>
          <c:showVal val="0"/>
          <c:showCatName val="0"/>
          <c:showSerName val="0"/>
          <c:showPercent val="0"/>
          <c:showBubbleSize val="0"/>
        </c:dLbls>
        <c:axId val="1625997039"/>
        <c:axId val="1625985807"/>
      </c:areaChart>
      <c:lineChart>
        <c:grouping val="standard"/>
        <c:varyColors val="0"/>
        <c:ser>
          <c:idx val="0"/>
          <c:order val="0"/>
          <c:tx>
            <c:strRef>
              <c:f>'OAT - TAUX PRIME'!$B$5</c:f>
              <c:strCache>
                <c:ptCount val="1"/>
                <c:pt idx="0">
                  <c:v>Taux prime</c:v>
                </c:pt>
              </c:strCache>
            </c:strRef>
          </c:tx>
          <c:spPr>
            <a:ln w="34925" cap="rnd">
              <a:solidFill>
                <a:srgbClr val="8C634A"/>
              </a:solidFill>
              <a:round/>
            </a:ln>
            <a:effectLst/>
          </c:spPr>
          <c:marker>
            <c:symbol val="none"/>
          </c:marker>
          <c:dPt>
            <c:idx val="19"/>
            <c:marker>
              <c:symbol val="none"/>
            </c:marker>
            <c:bubble3D val="0"/>
            <c:spPr>
              <a:ln w="34925" cap="rnd">
                <a:solidFill>
                  <a:srgbClr val="8C634A"/>
                </a:solidFill>
                <a:prstDash val="solid"/>
                <a:round/>
              </a:ln>
              <a:effectLst/>
            </c:spPr>
            <c:extLst>
              <c:ext xmlns:c16="http://schemas.microsoft.com/office/drawing/2014/chart" uri="{C3380CC4-5D6E-409C-BE32-E72D297353CC}">
                <c16:uniqueId val="{00000002-94FA-4E3F-AEA6-CC4921D6FEA3}"/>
              </c:ext>
            </c:extLst>
          </c:dPt>
          <c:dLbls>
            <c:dLbl>
              <c:idx val="19"/>
              <c:layout>
                <c:manualLayout>
                  <c:x val="-7.1352420364686996E-3"/>
                  <c:y val="-3.3200175767986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FA-4E3F-AEA6-CC4921D6FEA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'OAT - TAUX PRIME'!$C$4:$V$4</c:f>
              <c:strCach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T3 2023</c:v>
                </c:pt>
                <c:pt idx="19">
                  <c:v>T4 2023</c:v>
                </c:pt>
              </c:strCache>
            </c:strRef>
          </c:cat>
          <c:val>
            <c:numRef>
              <c:f>'OAT - TAUX PRIME'!$C$5:$V$5</c:f>
              <c:numCache>
                <c:formatCode>0.00%</c:formatCode>
                <c:ptCount val="20"/>
                <c:pt idx="0">
                  <c:v>4.2500000000000003E-2</c:v>
                </c:pt>
                <c:pt idx="1">
                  <c:v>3.5000000000000003E-2</c:v>
                </c:pt>
                <c:pt idx="2">
                  <c:v>0.04</c:v>
                </c:pt>
                <c:pt idx="3">
                  <c:v>5.2999999999999999E-2</c:v>
                </c:pt>
                <c:pt idx="4">
                  <c:v>5.5E-2</c:v>
                </c:pt>
                <c:pt idx="5">
                  <c:v>4.7500000000000001E-2</c:v>
                </c:pt>
                <c:pt idx="6">
                  <c:v>4.4999999999999998E-2</c:v>
                </c:pt>
                <c:pt idx="7">
                  <c:v>4.5999999999999999E-2</c:v>
                </c:pt>
                <c:pt idx="8">
                  <c:v>4.2500000000000003E-2</c:v>
                </c:pt>
                <c:pt idx="9">
                  <c:v>0.04</c:v>
                </c:pt>
                <c:pt idx="10">
                  <c:v>3.5000000000000003E-2</c:v>
                </c:pt>
                <c:pt idx="11">
                  <c:v>3.5000000000000003E-2</c:v>
                </c:pt>
                <c:pt idx="12">
                  <c:v>3.4000000000000002E-2</c:v>
                </c:pt>
                <c:pt idx="13">
                  <c:v>0.03</c:v>
                </c:pt>
                <c:pt idx="14">
                  <c:v>0.03</c:v>
                </c:pt>
                <c:pt idx="15">
                  <c:v>2.8000000000000001E-2</c:v>
                </c:pt>
                <c:pt idx="16">
                  <c:v>2.75E-2</c:v>
                </c:pt>
                <c:pt idx="17">
                  <c:v>2.75E-2</c:v>
                </c:pt>
                <c:pt idx="18">
                  <c:v>3.9E-2</c:v>
                </c:pt>
                <c:pt idx="19">
                  <c:v>4.4999999999999998E-2</c:v>
                </c:pt>
              </c:numCache>
            </c:numRef>
          </c:val>
          <c:smooth val="0"/>
          <c:extLst>
            <c:ext xmlns:c16="http://schemas.microsoft.com/office/drawing/2014/chart" uri="{C3380CC4-5D6E-409C-BE32-E72D297353CC}">
              <c16:uniqueId val="{00000003-94FA-4E3F-AEA6-CC4921D6FEA3}"/>
            </c:ext>
          </c:extLst>
        </c:ser>
        <c:ser>
          <c:idx val="1"/>
          <c:order val="1"/>
          <c:tx>
            <c:strRef>
              <c:f>'OAT - TAUX PRIME'!$B$6</c:f>
              <c:strCache>
                <c:ptCount val="1"/>
                <c:pt idx="0">
                  <c:v>OAT 10 ans</c:v>
                </c:pt>
              </c:strCache>
            </c:strRef>
          </c:tx>
          <c:spPr>
            <a:ln w="34925" cap="rnd">
              <a:solidFill>
                <a:srgbClr val="1C284B"/>
              </a:solidFill>
              <a:round/>
            </a:ln>
            <a:effectLst/>
          </c:spPr>
          <c:marker>
            <c:symbol val="none"/>
          </c:marker>
          <c:dPt>
            <c:idx val="19"/>
            <c:marker>
              <c:symbol val="none"/>
            </c:marker>
            <c:bubble3D val="0"/>
            <c:spPr>
              <a:ln w="34925" cap="rnd">
                <a:solidFill>
                  <a:srgbClr val="1C284B"/>
                </a:solidFill>
                <a:prstDash val="solid"/>
                <a:round/>
              </a:ln>
              <a:effectLst/>
            </c:spPr>
            <c:extLst>
              <c:ext xmlns:c16="http://schemas.microsoft.com/office/drawing/2014/chart" uri="{C3380CC4-5D6E-409C-BE32-E72D297353CC}">
                <c16:uniqueId val="{00000005-94FA-4E3F-AEA6-CC4921D6FEA3}"/>
              </c:ext>
            </c:extLst>
          </c:dPt>
          <c:dLbls>
            <c:dLbl>
              <c:idx val="19"/>
              <c:layout>
                <c:manualLayout>
                  <c:x val="0"/>
                  <c:y val="2.7391185004208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FA-4E3F-AEA6-CC4921D6FEA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'OAT - TAUX PRIME'!$C$4:$V$4</c:f>
              <c:strCach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T3 2023</c:v>
                </c:pt>
                <c:pt idx="19">
                  <c:v>T4 2023</c:v>
                </c:pt>
              </c:strCache>
            </c:strRef>
          </c:cat>
          <c:val>
            <c:numRef>
              <c:f>'OAT - TAUX PRIME'!$C$6:$V$6</c:f>
              <c:numCache>
                <c:formatCode>0.00%</c:formatCode>
                <c:ptCount val="20"/>
                <c:pt idx="0">
                  <c:v>3.9E-2</c:v>
                </c:pt>
                <c:pt idx="1">
                  <c:v>4.5999999999999999E-2</c:v>
                </c:pt>
                <c:pt idx="2">
                  <c:v>4.3999999999999997E-2</c:v>
                </c:pt>
                <c:pt idx="3">
                  <c:v>3.2500000000000001E-2</c:v>
                </c:pt>
                <c:pt idx="4">
                  <c:v>3.2000000000000001E-2</c:v>
                </c:pt>
                <c:pt idx="5">
                  <c:v>2.7E-2</c:v>
                </c:pt>
                <c:pt idx="6">
                  <c:v>3.2000000000000001E-2</c:v>
                </c:pt>
                <c:pt idx="7">
                  <c:v>0.02</c:v>
                </c:pt>
                <c:pt idx="8">
                  <c:v>2.4E-2</c:v>
                </c:pt>
                <c:pt idx="9">
                  <c:v>7.0000000000000001E-3</c:v>
                </c:pt>
                <c:pt idx="10">
                  <c:v>8.9999999999999993E-3</c:v>
                </c:pt>
                <c:pt idx="11">
                  <c:v>6.0000000000000001E-3</c:v>
                </c:pt>
                <c:pt idx="12">
                  <c:v>5.0000000000000001E-3</c:v>
                </c:pt>
                <c:pt idx="13">
                  <c:v>7.0000000000000001E-3</c:v>
                </c:pt>
                <c:pt idx="14">
                  <c:v>4.0000000000000002E-4</c:v>
                </c:pt>
                <c:pt idx="15">
                  <c:v>-4.0000000000000001E-3</c:v>
                </c:pt>
                <c:pt idx="16">
                  <c:v>0.01</c:v>
                </c:pt>
                <c:pt idx="17">
                  <c:v>2.8000000000000001E-2</c:v>
                </c:pt>
                <c:pt idx="18">
                  <c:v>3.4099999999999998E-2</c:v>
                </c:pt>
                <c:pt idx="19">
                  <c:v>2.5999999999999999E-2</c:v>
                </c:pt>
              </c:numCache>
            </c:numRef>
          </c:val>
          <c:smooth val="0"/>
          <c:extLst>
            <c:ext xmlns:c16="http://schemas.microsoft.com/office/drawing/2014/chart" uri="{C3380CC4-5D6E-409C-BE32-E72D297353CC}">
              <c16:uniqueId val="{00000006-94FA-4E3F-AEA6-CC4921D6FEA3}"/>
            </c:ext>
          </c:extLst>
        </c:ser>
        <c:dLbls>
          <c:showLegendKey val="0"/>
          <c:showVal val="0"/>
          <c:showCatName val="0"/>
          <c:showSerName val="0"/>
          <c:showPercent val="0"/>
          <c:showBubbleSize val="0"/>
        </c:dLbls>
        <c:marker val="1"/>
        <c:smooth val="0"/>
        <c:axId val="1625997039"/>
        <c:axId val="1625985807"/>
      </c:lineChart>
      <c:catAx>
        <c:axId val="16259970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1625985807"/>
        <c:crosses val="autoZero"/>
        <c:auto val="1"/>
        <c:lblAlgn val="ctr"/>
        <c:lblOffset val="100"/>
        <c:noMultiLvlLbl val="0"/>
      </c:catAx>
      <c:valAx>
        <c:axId val="1625985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haletBook" panose="02000000000000000000" pitchFamily="2" charset="0"/>
                <a:ea typeface="+mn-ea"/>
                <a:cs typeface="+mn-cs"/>
              </a:defRPr>
            </a:pPr>
            <a:endParaRPr lang="fr-FR"/>
          </a:p>
        </c:txPr>
        <c:crossAx val="1625997039"/>
        <c:crosses val="autoZero"/>
        <c:crossBetween val="between"/>
      </c:valAx>
      <c:spPr>
        <a:noFill/>
        <a:ln>
          <a:noFill/>
        </a:ln>
        <a:effectLst/>
      </c:spPr>
    </c:plotArea>
    <c:legend>
      <c:legendPos val="b"/>
      <c:layout>
        <c:manualLayout>
          <c:xMode val="edge"/>
          <c:yMode val="edge"/>
          <c:x val="0.1209827497563391"/>
          <c:y val="0.92045956480303148"/>
          <c:w val="0.54572607786423755"/>
          <c:h val="5.779770702672472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3393982032807E-2"/>
          <c:y val="0.13165670872873611"/>
          <c:w val="0.81930811015467664"/>
          <c:h val="0.69114373076349933"/>
        </c:manualLayout>
      </c:layout>
      <c:lineChart>
        <c:grouping val="standard"/>
        <c:varyColors val="0"/>
        <c:ser>
          <c:idx val="0"/>
          <c:order val="0"/>
          <c:tx>
            <c:strRef>
              <c:f>'[Données présentation - 19112021.xlsx]Prix m² Bureaux'!$B$2</c:f>
              <c:strCache>
                <c:ptCount val="1"/>
                <c:pt idx="0">
                  <c:v>Bureaux IDF</c:v>
                </c:pt>
              </c:strCache>
            </c:strRef>
          </c:tx>
          <c:spPr>
            <a:ln w="38100" cap="rnd">
              <a:solidFill>
                <a:srgbClr val="8C634A"/>
              </a:solidFill>
              <a:round/>
            </a:ln>
            <a:effectLst/>
          </c:spPr>
          <c:marker>
            <c:symbol val="none"/>
          </c:marker>
          <c:dLbls>
            <c:dLbl>
              <c:idx val="42"/>
              <c:layout>
                <c:manualLayout>
                  <c:x val="-2.4034901705295202E-2"/>
                  <c:y val="-4.7414221559750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DB-461D-93C8-924B9C30101A}"/>
                </c:ext>
              </c:extLst>
            </c:dLbl>
            <c:dLbl>
              <c:idx val="55"/>
              <c:layout>
                <c:manualLayout>
                  <c:x val="-9.2133789870298272E-2"/>
                  <c:y val="-1.4816944237422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DB-461D-93C8-924B9C30101A}"/>
                </c:ext>
              </c:extLst>
            </c:dLbl>
            <c:dLbl>
              <c:idx val="6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DB-461D-93C8-924B9C30101A}"/>
                </c:ext>
              </c:extLst>
            </c:dLbl>
            <c:dLbl>
              <c:idx val="65"/>
              <c:layout>
                <c:manualLayout>
                  <c:x val="-2.9435566486795198E-2"/>
                  <c:y val="-0.1251222676746116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DB-461D-93C8-924B9C3010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'[Données présentation - 19112021.xlsx]Prix m² Bureaux'!$A$3:$A$68</c:f>
              <c:numCache>
                <c:formatCode>mmm\-yy</c:formatCode>
                <c:ptCount val="66"/>
                <c:pt idx="0">
                  <c:v>45078</c:v>
                </c:pt>
                <c:pt idx="1">
                  <c:v>44986</c:v>
                </c:pt>
                <c:pt idx="2">
                  <c:v>44896</c:v>
                </c:pt>
                <c:pt idx="3">
                  <c:v>44805</c:v>
                </c:pt>
                <c:pt idx="4">
                  <c:v>44713</c:v>
                </c:pt>
                <c:pt idx="5">
                  <c:v>44621</c:v>
                </c:pt>
                <c:pt idx="6">
                  <c:v>44531</c:v>
                </c:pt>
                <c:pt idx="7">
                  <c:v>44440</c:v>
                </c:pt>
                <c:pt idx="8">
                  <c:v>44348</c:v>
                </c:pt>
                <c:pt idx="9">
                  <c:v>44256</c:v>
                </c:pt>
                <c:pt idx="10">
                  <c:v>44166</c:v>
                </c:pt>
                <c:pt idx="11">
                  <c:v>44075</c:v>
                </c:pt>
                <c:pt idx="12">
                  <c:v>43983</c:v>
                </c:pt>
                <c:pt idx="13">
                  <c:v>43891</c:v>
                </c:pt>
                <c:pt idx="14">
                  <c:v>43800</c:v>
                </c:pt>
                <c:pt idx="15">
                  <c:v>43709</c:v>
                </c:pt>
                <c:pt idx="16">
                  <c:v>43617</c:v>
                </c:pt>
                <c:pt idx="17">
                  <c:v>43525</c:v>
                </c:pt>
                <c:pt idx="18">
                  <c:v>43435</c:v>
                </c:pt>
                <c:pt idx="19">
                  <c:v>43344</c:v>
                </c:pt>
                <c:pt idx="20">
                  <c:v>43252</c:v>
                </c:pt>
                <c:pt idx="21">
                  <c:v>43160</c:v>
                </c:pt>
                <c:pt idx="22">
                  <c:v>43070</c:v>
                </c:pt>
                <c:pt idx="23">
                  <c:v>42979</c:v>
                </c:pt>
                <c:pt idx="24">
                  <c:v>42887</c:v>
                </c:pt>
                <c:pt idx="25">
                  <c:v>42795</c:v>
                </c:pt>
                <c:pt idx="26">
                  <c:v>42705</c:v>
                </c:pt>
                <c:pt idx="27">
                  <c:v>42614</c:v>
                </c:pt>
                <c:pt idx="28">
                  <c:v>42522</c:v>
                </c:pt>
                <c:pt idx="29">
                  <c:v>42430</c:v>
                </c:pt>
                <c:pt idx="30">
                  <c:v>42339</c:v>
                </c:pt>
                <c:pt idx="31">
                  <c:v>42248</c:v>
                </c:pt>
                <c:pt idx="32">
                  <c:v>42156</c:v>
                </c:pt>
                <c:pt idx="33">
                  <c:v>42064</c:v>
                </c:pt>
                <c:pt idx="34">
                  <c:v>41974</c:v>
                </c:pt>
                <c:pt idx="35">
                  <c:v>41883</c:v>
                </c:pt>
                <c:pt idx="36">
                  <c:v>41791</c:v>
                </c:pt>
                <c:pt idx="37">
                  <c:v>41699</c:v>
                </c:pt>
                <c:pt idx="38">
                  <c:v>41609</c:v>
                </c:pt>
                <c:pt idx="39">
                  <c:v>41518</c:v>
                </c:pt>
                <c:pt idx="40">
                  <c:v>41426</c:v>
                </c:pt>
                <c:pt idx="41">
                  <c:v>41334</c:v>
                </c:pt>
                <c:pt idx="42">
                  <c:v>41244</c:v>
                </c:pt>
                <c:pt idx="43">
                  <c:v>41153</c:v>
                </c:pt>
                <c:pt idx="44">
                  <c:v>41061</c:v>
                </c:pt>
                <c:pt idx="45">
                  <c:v>40969</c:v>
                </c:pt>
                <c:pt idx="46">
                  <c:v>40878</c:v>
                </c:pt>
                <c:pt idx="47">
                  <c:v>40787</c:v>
                </c:pt>
                <c:pt idx="48">
                  <c:v>40695</c:v>
                </c:pt>
                <c:pt idx="49">
                  <c:v>40603</c:v>
                </c:pt>
                <c:pt idx="50">
                  <c:v>40513</c:v>
                </c:pt>
                <c:pt idx="51">
                  <c:v>40422</c:v>
                </c:pt>
                <c:pt idx="52">
                  <c:v>40330</c:v>
                </c:pt>
                <c:pt idx="53">
                  <c:v>40238</c:v>
                </c:pt>
                <c:pt idx="54">
                  <c:v>40148</c:v>
                </c:pt>
                <c:pt idx="55">
                  <c:v>40057</c:v>
                </c:pt>
                <c:pt idx="56">
                  <c:v>39965</c:v>
                </c:pt>
                <c:pt idx="57">
                  <c:v>39873</c:v>
                </c:pt>
                <c:pt idx="58">
                  <c:v>39783</c:v>
                </c:pt>
                <c:pt idx="59">
                  <c:v>39692</c:v>
                </c:pt>
                <c:pt idx="60">
                  <c:v>39600</c:v>
                </c:pt>
                <c:pt idx="61">
                  <c:v>39508</c:v>
                </c:pt>
                <c:pt idx="62">
                  <c:v>39417</c:v>
                </c:pt>
                <c:pt idx="63">
                  <c:v>39326</c:v>
                </c:pt>
                <c:pt idx="64">
                  <c:v>39234</c:v>
                </c:pt>
                <c:pt idx="65">
                  <c:v>39142</c:v>
                </c:pt>
              </c:numCache>
            </c:numRef>
          </c:cat>
          <c:val>
            <c:numRef>
              <c:f>'[Données présentation - 19112021.xlsx]Prix m² Bureaux'!$B$3:$B$68</c:f>
              <c:numCache>
                <c:formatCode>_-* #\ ##0\ [$€-40C]_-;\-* #\ ##0\ [$€-40C]_-;_-* "-"??\ [$€-40C]_-;_-@_-</c:formatCode>
                <c:ptCount val="66"/>
                <c:pt idx="0">
                  <c:v>6933</c:v>
                </c:pt>
                <c:pt idx="1">
                  <c:v>7576</c:v>
                </c:pt>
                <c:pt idx="2">
                  <c:v>7706</c:v>
                </c:pt>
                <c:pt idx="3">
                  <c:v>7871</c:v>
                </c:pt>
                <c:pt idx="4">
                  <c:v>8207</c:v>
                </c:pt>
                <c:pt idx="5">
                  <c:v>8192</c:v>
                </c:pt>
                <c:pt idx="6">
                  <c:v>8135</c:v>
                </c:pt>
                <c:pt idx="7">
                  <c:v>8090</c:v>
                </c:pt>
                <c:pt idx="8">
                  <c:v>8026</c:v>
                </c:pt>
                <c:pt idx="9">
                  <c:v>8215</c:v>
                </c:pt>
                <c:pt idx="10">
                  <c:v>8319</c:v>
                </c:pt>
                <c:pt idx="11">
                  <c:v>8165</c:v>
                </c:pt>
                <c:pt idx="12">
                  <c:v>7917</c:v>
                </c:pt>
                <c:pt idx="13">
                  <c:v>7976</c:v>
                </c:pt>
                <c:pt idx="14">
                  <c:v>7838</c:v>
                </c:pt>
                <c:pt idx="15">
                  <c:v>7737</c:v>
                </c:pt>
                <c:pt idx="16">
                  <c:v>7362</c:v>
                </c:pt>
                <c:pt idx="17">
                  <c:v>7002</c:v>
                </c:pt>
                <c:pt idx="18">
                  <c:v>6825</c:v>
                </c:pt>
                <c:pt idx="19">
                  <c:v>6532</c:v>
                </c:pt>
                <c:pt idx="20">
                  <c:v>6594</c:v>
                </c:pt>
                <c:pt idx="21">
                  <c:v>6496</c:v>
                </c:pt>
                <c:pt idx="22">
                  <c:v>6502</c:v>
                </c:pt>
                <c:pt idx="23">
                  <c:v>6440</c:v>
                </c:pt>
                <c:pt idx="24">
                  <c:v>6174</c:v>
                </c:pt>
                <c:pt idx="25">
                  <c:v>6208</c:v>
                </c:pt>
                <c:pt idx="26">
                  <c:v>6012</c:v>
                </c:pt>
                <c:pt idx="27">
                  <c:v>6071</c:v>
                </c:pt>
                <c:pt idx="28">
                  <c:v>5902</c:v>
                </c:pt>
                <c:pt idx="29">
                  <c:v>5885</c:v>
                </c:pt>
                <c:pt idx="30">
                  <c:v>5746</c:v>
                </c:pt>
                <c:pt idx="31">
                  <c:v>5915</c:v>
                </c:pt>
                <c:pt idx="32">
                  <c:v>5912</c:v>
                </c:pt>
                <c:pt idx="33">
                  <c:v>5617</c:v>
                </c:pt>
                <c:pt idx="34">
                  <c:v>5822</c:v>
                </c:pt>
                <c:pt idx="35">
                  <c:v>5671</c:v>
                </c:pt>
                <c:pt idx="36">
                  <c:v>5236</c:v>
                </c:pt>
                <c:pt idx="37">
                  <c:v>5238</c:v>
                </c:pt>
                <c:pt idx="38">
                  <c:v>5123</c:v>
                </c:pt>
                <c:pt idx="39">
                  <c:v>5127</c:v>
                </c:pt>
                <c:pt idx="40">
                  <c:v>5238</c:v>
                </c:pt>
                <c:pt idx="41">
                  <c:v>5141</c:v>
                </c:pt>
                <c:pt idx="42">
                  <c:v>5029</c:v>
                </c:pt>
                <c:pt idx="43">
                  <c:v>4944</c:v>
                </c:pt>
                <c:pt idx="44">
                  <c:v>5171</c:v>
                </c:pt>
                <c:pt idx="45">
                  <c:v>5271</c:v>
                </c:pt>
                <c:pt idx="46">
                  <c:v>5150</c:v>
                </c:pt>
                <c:pt idx="47">
                  <c:v>5043</c:v>
                </c:pt>
                <c:pt idx="48">
                  <c:v>5016</c:v>
                </c:pt>
                <c:pt idx="49">
                  <c:v>4769</c:v>
                </c:pt>
                <c:pt idx="50">
                  <c:v>4778</c:v>
                </c:pt>
                <c:pt idx="51">
                  <c:v>4855</c:v>
                </c:pt>
                <c:pt idx="52">
                  <c:v>4670</c:v>
                </c:pt>
                <c:pt idx="53">
                  <c:v>4688</c:v>
                </c:pt>
                <c:pt idx="54">
                  <c:v>4616</c:v>
                </c:pt>
                <c:pt idx="55">
                  <c:v>4588</c:v>
                </c:pt>
                <c:pt idx="56">
                  <c:v>4871</c:v>
                </c:pt>
                <c:pt idx="57">
                  <c:v>4899</c:v>
                </c:pt>
                <c:pt idx="58">
                  <c:v>5193</c:v>
                </c:pt>
                <c:pt idx="59">
                  <c:v>5230</c:v>
                </c:pt>
                <c:pt idx="60">
                  <c:v>5276</c:v>
                </c:pt>
                <c:pt idx="61">
                  <c:v>5677</c:v>
                </c:pt>
                <c:pt idx="62">
                  <c:v>5721</c:v>
                </c:pt>
                <c:pt idx="63">
                  <c:v>5528</c:v>
                </c:pt>
                <c:pt idx="64">
                  <c:v>5254</c:v>
                </c:pt>
                <c:pt idx="65">
                  <c:v>5064</c:v>
                </c:pt>
              </c:numCache>
            </c:numRef>
          </c:val>
          <c:smooth val="0"/>
          <c:extLst>
            <c:ext xmlns:c16="http://schemas.microsoft.com/office/drawing/2014/chart" uri="{C3380CC4-5D6E-409C-BE32-E72D297353CC}">
              <c16:uniqueId val="{00000004-21DB-461D-93C8-924B9C30101A}"/>
            </c:ext>
          </c:extLst>
        </c:ser>
        <c:ser>
          <c:idx val="1"/>
          <c:order val="1"/>
          <c:tx>
            <c:strRef>
              <c:f>'[Données présentation - 19112021.xlsx]Prix m² Bureaux'!$C$2</c:f>
              <c:strCache>
                <c:ptCount val="1"/>
                <c:pt idx="0">
                  <c:v>Appartements Paris</c:v>
                </c:pt>
              </c:strCache>
            </c:strRef>
          </c:tx>
          <c:spPr>
            <a:ln w="38100" cap="rnd">
              <a:solidFill>
                <a:srgbClr val="1C284A"/>
              </a:solidFill>
              <a:round/>
            </a:ln>
            <a:effectLst/>
          </c:spPr>
          <c:marker>
            <c:symbol val="none"/>
          </c:marker>
          <c:dLbls>
            <c:dLbl>
              <c:idx val="0"/>
              <c:layout>
                <c:manualLayout>
                  <c:x val="-3.2046535607060271E-2"/>
                  <c:y val="4.20880909884380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DB-461D-93C8-924B9C30101A}"/>
                </c:ext>
              </c:extLst>
            </c:dLbl>
            <c:dLbl>
              <c:idx val="18"/>
              <c:layout>
                <c:manualLayout>
                  <c:x val="-4.2061077984266601E-2"/>
                  <c:y val="-5.92677769496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DB-461D-93C8-924B9C30101A}"/>
                </c:ext>
              </c:extLst>
            </c:dLbl>
            <c:dLbl>
              <c:idx val="43"/>
              <c:layout>
                <c:manualLayout>
                  <c:x val="-6.609597968956181E-2"/>
                  <c:y val="-5.92677769496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DB-461D-93C8-924B9C30101A}"/>
                </c:ext>
              </c:extLst>
            </c:dLbl>
            <c:dLbl>
              <c:idx val="6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DB-461D-93C8-924B9C30101A}"/>
                </c:ext>
              </c:extLst>
            </c:dLbl>
            <c:dLbl>
              <c:idx val="6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1DB-461D-93C8-924B9C30101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'[Données présentation - 19112021.xlsx]Prix m² Bureaux'!$A$3:$A$68</c:f>
              <c:numCache>
                <c:formatCode>mmm\-yy</c:formatCode>
                <c:ptCount val="66"/>
                <c:pt idx="0">
                  <c:v>45078</c:v>
                </c:pt>
                <c:pt idx="1">
                  <c:v>44986</c:v>
                </c:pt>
                <c:pt idx="2">
                  <c:v>44896</c:v>
                </c:pt>
                <c:pt idx="3">
                  <c:v>44805</c:v>
                </c:pt>
                <c:pt idx="4">
                  <c:v>44713</c:v>
                </c:pt>
                <c:pt idx="5">
                  <c:v>44621</c:v>
                </c:pt>
                <c:pt idx="6">
                  <c:v>44531</c:v>
                </c:pt>
                <c:pt idx="7">
                  <c:v>44440</c:v>
                </c:pt>
                <c:pt idx="8">
                  <c:v>44348</c:v>
                </c:pt>
                <c:pt idx="9">
                  <c:v>44256</c:v>
                </c:pt>
                <c:pt idx="10">
                  <c:v>44166</c:v>
                </c:pt>
                <c:pt idx="11">
                  <c:v>44075</c:v>
                </c:pt>
                <c:pt idx="12">
                  <c:v>43983</c:v>
                </c:pt>
                <c:pt idx="13">
                  <c:v>43891</c:v>
                </c:pt>
                <c:pt idx="14">
                  <c:v>43800</c:v>
                </c:pt>
                <c:pt idx="15">
                  <c:v>43709</c:v>
                </c:pt>
                <c:pt idx="16">
                  <c:v>43617</c:v>
                </c:pt>
                <c:pt idx="17">
                  <c:v>43525</c:v>
                </c:pt>
                <c:pt idx="18">
                  <c:v>43435</c:v>
                </c:pt>
                <c:pt idx="19">
                  <c:v>43344</c:v>
                </c:pt>
                <c:pt idx="20">
                  <c:v>43252</c:v>
                </c:pt>
                <c:pt idx="21">
                  <c:v>43160</c:v>
                </c:pt>
                <c:pt idx="22">
                  <c:v>43070</c:v>
                </c:pt>
                <c:pt idx="23">
                  <c:v>42979</c:v>
                </c:pt>
                <c:pt idx="24">
                  <c:v>42887</c:v>
                </c:pt>
                <c:pt idx="25">
                  <c:v>42795</c:v>
                </c:pt>
                <c:pt idx="26">
                  <c:v>42705</c:v>
                </c:pt>
                <c:pt idx="27">
                  <c:v>42614</c:v>
                </c:pt>
                <c:pt idx="28">
                  <c:v>42522</c:v>
                </c:pt>
                <c:pt idx="29">
                  <c:v>42430</c:v>
                </c:pt>
                <c:pt idx="30">
                  <c:v>42339</c:v>
                </c:pt>
                <c:pt idx="31">
                  <c:v>42248</c:v>
                </c:pt>
                <c:pt idx="32">
                  <c:v>42156</c:v>
                </c:pt>
                <c:pt idx="33">
                  <c:v>42064</c:v>
                </c:pt>
                <c:pt idx="34">
                  <c:v>41974</c:v>
                </c:pt>
                <c:pt idx="35">
                  <c:v>41883</c:v>
                </c:pt>
                <c:pt idx="36">
                  <c:v>41791</c:v>
                </c:pt>
                <c:pt idx="37">
                  <c:v>41699</c:v>
                </c:pt>
                <c:pt idx="38">
                  <c:v>41609</c:v>
                </c:pt>
                <c:pt idx="39">
                  <c:v>41518</c:v>
                </c:pt>
                <c:pt idx="40">
                  <c:v>41426</c:v>
                </c:pt>
                <c:pt idx="41">
                  <c:v>41334</c:v>
                </c:pt>
                <c:pt idx="42">
                  <c:v>41244</c:v>
                </c:pt>
                <c:pt idx="43">
                  <c:v>41153</c:v>
                </c:pt>
                <c:pt idx="44">
                  <c:v>41061</c:v>
                </c:pt>
                <c:pt idx="45">
                  <c:v>40969</c:v>
                </c:pt>
                <c:pt idx="46">
                  <c:v>40878</c:v>
                </c:pt>
                <c:pt idx="47">
                  <c:v>40787</c:v>
                </c:pt>
                <c:pt idx="48">
                  <c:v>40695</c:v>
                </c:pt>
                <c:pt idx="49">
                  <c:v>40603</c:v>
                </c:pt>
                <c:pt idx="50">
                  <c:v>40513</c:v>
                </c:pt>
                <c:pt idx="51">
                  <c:v>40422</c:v>
                </c:pt>
                <c:pt idx="52">
                  <c:v>40330</c:v>
                </c:pt>
                <c:pt idx="53">
                  <c:v>40238</c:v>
                </c:pt>
                <c:pt idx="54">
                  <c:v>40148</c:v>
                </c:pt>
                <c:pt idx="55">
                  <c:v>40057</c:v>
                </c:pt>
                <c:pt idx="56">
                  <c:v>39965</c:v>
                </c:pt>
                <c:pt idx="57">
                  <c:v>39873</c:v>
                </c:pt>
                <c:pt idx="58">
                  <c:v>39783</c:v>
                </c:pt>
                <c:pt idx="59">
                  <c:v>39692</c:v>
                </c:pt>
                <c:pt idx="60">
                  <c:v>39600</c:v>
                </c:pt>
                <c:pt idx="61">
                  <c:v>39508</c:v>
                </c:pt>
                <c:pt idx="62">
                  <c:v>39417</c:v>
                </c:pt>
                <c:pt idx="63">
                  <c:v>39326</c:v>
                </c:pt>
                <c:pt idx="64">
                  <c:v>39234</c:v>
                </c:pt>
                <c:pt idx="65">
                  <c:v>39142</c:v>
                </c:pt>
              </c:numCache>
            </c:numRef>
          </c:cat>
          <c:val>
            <c:numRef>
              <c:f>'[Données présentation - 19112021.xlsx]Prix m² Bureaux'!$C$3:$C$68</c:f>
              <c:numCache>
                <c:formatCode>_-* #\ ##0\ [$€-40C]_-;\-* #\ ##0\ [$€-40C]_-;_-* "-"??\ [$€-40C]_-;_-@_-</c:formatCode>
                <c:ptCount val="66"/>
                <c:pt idx="0">
                  <c:v>12803.7</c:v>
                </c:pt>
                <c:pt idx="1">
                  <c:v>13034.849999999999</c:v>
                </c:pt>
                <c:pt idx="2">
                  <c:v>13255.949999999999</c:v>
                </c:pt>
                <c:pt idx="3">
                  <c:v>13456.949999999999</c:v>
                </c:pt>
                <c:pt idx="4">
                  <c:v>13386.599999999999</c:v>
                </c:pt>
                <c:pt idx="5">
                  <c:v>13296.150000000001</c:v>
                </c:pt>
                <c:pt idx="6">
                  <c:v>13396.650000000001</c:v>
                </c:pt>
                <c:pt idx="7">
                  <c:v>13627.8</c:v>
                </c:pt>
                <c:pt idx="8">
                  <c:v>13487.099999999999</c:v>
                </c:pt>
                <c:pt idx="9">
                  <c:v>13456.949999999999</c:v>
                </c:pt>
                <c:pt idx="10">
                  <c:v>13617.75</c:v>
                </c:pt>
                <c:pt idx="11">
                  <c:v>13637.85</c:v>
                </c:pt>
                <c:pt idx="12">
                  <c:v>13487.099999999999</c:v>
                </c:pt>
                <c:pt idx="13">
                  <c:v>13225.799999999997</c:v>
                </c:pt>
                <c:pt idx="14">
                  <c:v>12914.25</c:v>
                </c:pt>
                <c:pt idx="15">
                  <c:v>12753.45</c:v>
                </c:pt>
                <c:pt idx="16">
                  <c:v>12512.250000000002</c:v>
                </c:pt>
                <c:pt idx="17">
                  <c:v>12240.9</c:v>
                </c:pt>
                <c:pt idx="18">
                  <c:v>12100.199999999999</c:v>
                </c:pt>
                <c:pt idx="19">
                  <c:v>12009.75</c:v>
                </c:pt>
                <c:pt idx="20">
                  <c:v>11768.550000000001</c:v>
                </c:pt>
                <c:pt idx="21">
                  <c:v>11487.15</c:v>
                </c:pt>
                <c:pt idx="22">
                  <c:v>11446.95</c:v>
                </c:pt>
                <c:pt idx="23">
                  <c:v>11306.25</c:v>
                </c:pt>
                <c:pt idx="24">
                  <c:v>10974.6</c:v>
                </c:pt>
                <c:pt idx="25">
                  <c:v>10693.2</c:v>
                </c:pt>
                <c:pt idx="26">
                  <c:v>10532.4</c:v>
                </c:pt>
                <c:pt idx="27">
                  <c:v>10482.15</c:v>
                </c:pt>
                <c:pt idx="28">
                  <c:v>10281.15</c:v>
                </c:pt>
                <c:pt idx="29">
                  <c:v>10130.4</c:v>
                </c:pt>
                <c:pt idx="30">
                  <c:v>10050</c:v>
                </c:pt>
                <c:pt idx="31">
                  <c:v>10130.4</c:v>
                </c:pt>
                <c:pt idx="32">
                  <c:v>9979.65</c:v>
                </c:pt>
                <c:pt idx="33">
                  <c:v>9999.75</c:v>
                </c:pt>
                <c:pt idx="34">
                  <c:v>10050</c:v>
                </c:pt>
                <c:pt idx="35">
                  <c:v>10230.9</c:v>
                </c:pt>
                <c:pt idx="36">
                  <c:v>10281.15</c:v>
                </c:pt>
                <c:pt idx="37">
                  <c:v>10291.200000000001</c:v>
                </c:pt>
                <c:pt idx="38">
                  <c:v>10291.200000000001</c:v>
                </c:pt>
                <c:pt idx="39">
                  <c:v>10452</c:v>
                </c:pt>
                <c:pt idx="40">
                  <c:v>10381.65</c:v>
                </c:pt>
                <c:pt idx="41">
                  <c:v>10472.1</c:v>
                </c:pt>
                <c:pt idx="42">
                  <c:v>10441.950000000001</c:v>
                </c:pt>
                <c:pt idx="43">
                  <c:v>10663.05</c:v>
                </c:pt>
                <c:pt idx="44">
                  <c:v>10562.55</c:v>
                </c:pt>
                <c:pt idx="45">
                  <c:v>10441.950000000001</c:v>
                </c:pt>
                <c:pt idx="46">
                  <c:v>10552.5</c:v>
                </c:pt>
                <c:pt idx="47">
                  <c:v>10582.65</c:v>
                </c:pt>
                <c:pt idx="48">
                  <c:v>10281.15</c:v>
                </c:pt>
                <c:pt idx="49">
                  <c:v>9758.5499999999993</c:v>
                </c:pt>
                <c:pt idx="50">
                  <c:v>9246</c:v>
                </c:pt>
                <c:pt idx="51">
                  <c:v>8874.15</c:v>
                </c:pt>
                <c:pt idx="52">
                  <c:v>8421.9</c:v>
                </c:pt>
                <c:pt idx="53">
                  <c:v>8130.4500000000007</c:v>
                </c:pt>
                <c:pt idx="54">
                  <c:v>7839</c:v>
                </c:pt>
                <c:pt idx="55">
                  <c:v>7768.6500000000005</c:v>
                </c:pt>
                <c:pt idx="56">
                  <c:v>7617.9</c:v>
                </c:pt>
                <c:pt idx="57">
                  <c:v>7909.35</c:v>
                </c:pt>
                <c:pt idx="58">
                  <c:v>8150.5499999999993</c:v>
                </c:pt>
                <c:pt idx="59">
                  <c:v>8341.5</c:v>
                </c:pt>
                <c:pt idx="60">
                  <c:v>8210.85</c:v>
                </c:pt>
                <c:pt idx="61">
                  <c:v>8080.2000000000007</c:v>
                </c:pt>
                <c:pt idx="62">
                  <c:v>7979.7000000000007</c:v>
                </c:pt>
                <c:pt idx="63">
                  <c:v>7778.7</c:v>
                </c:pt>
                <c:pt idx="64">
                  <c:v>7507.35</c:v>
                </c:pt>
                <c:pt idx="65">
                  <c:v>7376.7000000000007</c:v>
                </c:pt>
              </c:numCache>
            </c:numRef>
          </c:val>
          <c:smooth val="0"/>
          <c:extLst>
            <c:ext xmlns:c16="http://schemas.microsoft.com/office/drawing/2014/chart" uri="{C3380CC4-5D6E-409C-BE32-E72D297353CC}">
              <c16:uniqueId val="{0000000A-21DB-461D-93C8-924B9C30101A}"/>
            </c:ext>
          </c:extLst>
        </c:ser>
        <c:ser>
          <c:idx val="2"/>
          <c:order val="2"/>
          <c:tx>
            <c:strRef>
              <c:f>'[Données présentation - 19112021.xlsx]Prix m² Bureaux'!$D$2</c:f>
              <c:strCache>
                <c:ptCount val="1"/>
                <c:pt idx="0">
                  <c:v>Appartements IDF</c:v>
                </c:pt>
              </c:strCache>
            </c:strRef>
          </c:tx>
          <c:spPr>
            <a:ln w="38100" cap="rnd">
              <a:solidFill>
                <a:schemeClr val="accent3"/>
              </a:solidFill>
              <a:round/>
            </a:ln>
            <a:effectLst/>
          </c:spPr>
          <c:marker>
            <c:symbol val="none"/>
          </c:marker>
          <c:dLbls>
            <c:dLbl>
              <c:idx val="61"/>
              <c:layout>
                <c:manualLayout>
                  <c:x val="-5.1822070854538577E-2"/>
                  <c:y val="6.1089299939832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1DB-461D-93C8-924B9C30101A}"/>
                </c:ext>
              </c:extLst>
            </c:dLbl>
            <c:dLbl>
              <c:idx val="65"/>
              <c:layout>
                <c:manualLayout>
                  <c:x val="-2.9865917902236739E-2"/>
                  <c:y val="4.980341934927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1DB-461D-93C8-924B9C3010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'[Données présentation - 19112021.xlsx]Prix m² Bureaux'!$A$3:$A$68</c:f>
              <c:numCache>
                <c:formatCode>mmm\-yy</c:formatCode>
                <c:ptCount val="66"/>
                <c:pt idx="0">
                  <c:v>45078</c:v>
                </c:pt>
                <c:pt idx="1">
                  <c:v>44986</c:v>
                </c:pt>
                <c:pt idx="2">
                  <c:v>44896</c:v>
                </c:pt>
                <c:pt idx="3">
                  <c:v>44805</c:v>
                </c:pt>
                <c:pt idx="4">
                  <c:v>44713</c:v>
                </c:pt>
                <c:pt idx="5">
                  <c:v>44621</c:v>
                </c:pt>
                <c:pt idx="6">
                  <c:v>44531</c:v>
                </c:pt>
                <c:pt idx="7">
                  <c:v>44440</c:v>
                </c:pt>
                <c:pt idx="8">
                  <c:v>44348</c:v>
                </c:pt>
                <c:pt idx="9">
                  <c:v>44256</c:v>
                </c:pt>
                <c:pt idx="10">
                  <c:v>44166</c:v>
                </c:pt>
                <c:pt idx="11">
                  <c:v>44075</c:v>
                </c:pt>
                <c:pt idx="12">
                  <c:v>43983</c:v>
                </c:pt>
                <c:pt idx="13">
                  <c:v>43891</c:v>
                </c:pt>
                <c:pt idx="14">
                  <c:v>43800</c:v>
                </c:pt>
                <c:pt idx="15">
                  <c:v>43709</c:v>
                </c:pt>
                <c:pt idx="16">
                  <c:v>43617</c:v>
                </c:pt>
                <c:pt idx="17">
                  <c:v>43525</c:v>
                </c:pt>
                <c:pt idx="18">
                  <c:v>43435</c:v>
                </c:pt>
                <c:pt idx="19">
                  <c:v>43344</c:v>
                </c:pt>
                <c:pt idx="20">
                  <c:v>43252</c:v>
                </c:pt>
                <c:pt idx="21">
                  <c:v>43160</c:v>
                </c:pt>
                <c:pt idx="22">
                  <c:v>43070</c:v>
                </c:pt>
                <c:pt idx="23">
                  <c:v>42979</c:v>
                </c:pt>
                <c:pt idx="24">
                  <c:v>42887</c:v>
                </c:pt>
                <c:pt idx="25">
                  <c:v>42795</c:v>
                </c:pt>
                <c:pt idx="26">
                  <c:v>42705</c:v>
                </c:pt>
                <c:pt idx="27">
                  <c:v>42614</c:v>
                </c:pt>
                <c:pt idx="28">
                  <c:v>42522</c:v>
                </c:pt>
                <c:pt idx="29">
                  <c:v>42430</c:v>
                </c:pt>
                <c:pt idx="30">
                  <c:v>42339</c:v>
                </c:pt>
                <c:pt idx="31">
                  <c:v>42248</c:v>
                </c:pt>
                <c:pt idx="32">
                  <c:v>42156</c:v>
                </c:pt>
                <c:pt idx="33">
                  <c:v>42064</c:v>
                </c:pt>
                <c:pt idx="34">
                  <c:v>41974</c:v>
                </c:pt>
                <c:pt idx="35">
                  <c:v>41883</c:v>
                </c:pt>
                <c:pt idx="36">
                  <c:v>41791</c:v>
                </c:pt>
                <c:pt idx="37">
                  <c:v>41699</c:v>
                </c:pt>
                <c:pt idx="38">
                  <c:v>41609</c:v>
                </c:pt>
                <c:pt idx="39">
                  <c:v>41518</c:v>
                </c:pt>
                <c:pt idx="40">
                  <c:v>41426</c:v>
                </c:pt>
                <c:pt idx="41">
                  <c:v>41334</c:v>
                </c:pt>
                <c:pt idx="42">
                  <c:v>41244</c:v>
                </c:pt>
                <c:pt idx="43">
                  <c:v>41153</c:v>
                </c:pt>
                <c:pt idx="44">
                  <c:v>41061</c:v>
                </c:pt>
                <c:pt idx="45">
                  <c:v>40969</c:v>
                </c:pt>
                <c:pt idx="46">
                  <c:v>40878</c:v>
                </c:pt>
                <c:pt idx="47">
                  <c:v>40787</c:v>
                </c:pt>
                <c:pt idx="48">
                  <c:v>40695</c:v>
                </c:pt>
                <c:pt idx="49">
                  <c:v>40603</c:v>
                </c:pt>
                <c:pt idx="50">
                  <c:v>40513</c:v>
                </c:pt>
                <c:pt idx="51">
                  <c:v>40422</c:v>
                </c:pt>
                <c:pt idx="52">
                  <c:v>40330</c:v>
                </c:pt>
                <c:pt idx="53">
                  <c:v>40238</c:v>
                </c:pt>
                <c:pt idx="54">
                  <c:v>40148</c:v>
                </c:pt>
                <c:pt idx="55">
                  <c:v>40057</c:v>
                </c:pt>
                <c:pt idx="56">
                  <c:v>39965</c:v>
                </c:pt>
                <c:pt idx="57">
                  <c:v>39873</c:v>
                </c:pt>
                <c:pt idx="58">
                  <c:v>39783</c:v>
                </c:pt>
                <c:pt idx="59">
                  <c:v>39692</c:v>
                </c:pt>
                <c:pt idx="60">
                  <c:v>39600</c:v>
                </c:pt>
                <c:pt idx="61">
                  <c:v>39508</c:v>
                </c:pt>
                <c:pt idx="62">
                  <c:v>39417</c:v>
                </c:pt>
                <c:pt idx="63">
                  <c:v>39326</c:v>
                </c:pt>
                <c:pt idx="64">
                  <c:v>39234</c:v>
                </c:pt>
                <c:pt idx="65">
                  <c:v>39142</c:v>
                </c:pt>
              </c:numCache>
            </c:numRef>
          </c:cat>
          <c:val>
            <c:numRef>
              <c:f>'[Données présentation - 19112021.xlsx]Prix m² Bureaux'!$D$3:$D$68</c:f>
              <c:numCache>
                <c:formatCode>_-* #\ ##0\ [$€-40C]_-;\-* #\ ##0\ [$€-40C]_-;_-* "-"??\ [$€-40C]_-;_-@_-</c:formatCode>
                <c:ptCount val="66"/>
                <c:pt idx="0">
                  <c:v>6570.2000000000007</c:v>
                </c:pt>
                <c:pt idx="1">
                  <c:v>6607.44</c:v>
                </c:pt>
                <c:pt idx="2">
                  <c:v>6724.4800000000005</c:v>
                </c:pt>
                <c:pt idx="3">
                  <c:v>6825.56</c:v>
                </c:pt>
                <c:pt idx="4">
                  <c:v>6937.2800000000007</c:v>
                </c:pt>
                <c:pt idx="5">
                  <c:v>6862.8</c:v>
                </c:pt>
                <c:pt idx="6">
                  <c:v>6809.6</c:v>
                </c:pt>
                <c:pt idx="7">
                  <c:v>6793.64</c:v>
                </c:pt>
                <c:pt idx="8">
                  <c:v>6926.6399999999994</c:v>
                </c:pt>
                <c:pt idx="9">
                  <c:v>6809.6</c:v>
                </c:pt>
                <c:pt idx="10">
                  <c:v>6751.0800000000008</c:v>
                </c:pt>
                <c:pt idx="11">
                  <c:v>6772.36</c:v>
                </c:pt>
                <c:pt idx="12">
                  <c:v>6751.0800000000008</c:v>
                </c:pt>
                <c:pt idx="13">
                  <c:v>6650</c:v>
                </c:pt>
                <c:pt idx="14">
                  <c:v>6511.68</c:v>
                </c:pt>
                <c:pt idx="15">
                  <c:v>6384</c:v>
                </c:pt>
                <c:pt idx="16">
                  <c:v>6325.4800000000005</c:v>
                </c:pt>
                <c:pt idx="17">
                  <c:v>6192.4800000000005</c:v>
                </c:pt>
                <c:pt idx="18">
                  <c:v>6091.4000000000005</c:v>
                </c:pt>
                <c:pt idx="19">
                  <c:v>6043.5199999999995</c:v>
                </c:pt>
                <c:pt idx="20">
                  <c:v>6043.5199999999995</c:v>
                </c:pt>
                <c:pt idx="21">
                  <c:v>5899.88</c:v>
                </c:pt>
                <c:pt idx="22">
                  <c:v>5814.76</c:v>
                </c:pt>
                <c:pt idx="23">
                  <c:v>5777.5199999999995</c:v>
                </c:pt>
                <c:pt idx="24">
                  <c:v>5798.8</c:v>
                </c:pt>
                <c:pt idx="25">
                  <c:v>5628.56</c:v>
                </c:pt>
                <c:pt idx="26">
                  <c:v>5532.8</c:v>
                </c:pt>
                <c:pt idx="27">
                  <c:v>5468.96</c:v>
                </c:pt>
                <c:pt idx="28">
                  <c:v>5490.24</c:v>
                </c:pt>
                <c:pt idx="29">
                  <c:v>5373.2</c:v>
                </c:pt>
                <c:pt idx="30">
                  <c:v>5314.68</c:v>
                </c:pt>
                <c:pt idx="31">
                  <c:v>5320</c:v>
                </c:pt>
                <c:pt idx="32">
                  <c:v>5362.56</c:v>
                </c:pt>
                <c:pt idx="33">
                  <c:v>5293.4</c:v>
                </c:pt>
                <c:pt idx="34">
                  <c:v>5309.36</c:v>
                </c:pt>
                <c:pt idx="35">
                  <c:v>5373.2</c:v>
                </c:pt>
                <c:pt idx="36">
                  <c:v>5452.9999999999991</c:v>
                </c:pt>
                <c:pt idx="37">
                  <c:v>5442.36</c:v>
                </c:pt>
                <c:pt idx="38">
                  <c:v>5458.32</c:v>
                </c:pt>
                <c:pt idx="39">
                  <c:v>5463.64</c:v>
                </c:pt>
                <c:pt idx="40">
                  <c:v>5559.4</c:v>
                </c:pt>
                <c:pt idx="41">
                  <c:v>5527.4800000000005</c:v>
                </c:pt>
                <c:pt idx="42">
                  <c:v>5543.4400000000005</c:v>
                </c:pt>
                <c:pt idx="43">
                  <c:v>5564.72</c:v>
                </c:pt>
                <c:pt idx="44">
                  <c:v>5649.84</c:v>
                </c:pt>
                <c:pt idx="45">
                  <c:v>5580.6800000000012</c:v>
                </c:pt>
                <c:pt idx="46">
                  <c:v>5570.04</c:v>
                </c:pt>
                <c:pt idx="47">
                  <c:v>5607.2800000000007</c:v>
                </c:pt>
                <c:pt idx="48">
                  <c:v>5644.5199999999995</c:v>
                </c:pt>
                <c:pt idx="49">
                  <c:v>5479.6</c:v>
                </c:pt>
                <c:pt idx="50">
                  <c:v>5256.16</c:v>
                </c:pt>
                <c:pt idx="51">
                  <c:v>5085.92</c:v>
                </c:pt>
                <c:pt idx="52">
                  <c:v>4942.2800000000007</c:v>
                </c:pt>
                <c:pt idx="53">
                  <c:v>4729.4800000000005</c:v>
                </c:pt>
                <c:pt idx="54">
                  <c:v>4596.4800000000005</c:v>
                </c:pt>
                <c:pt idx="55">
                  <c:v>4474.12</c:v>
                </c:pt>
                <c:pt idx="56">
                  <c:v>4442.2</c:v>
                </c:pt>
                <c:pt idx="57">
                  <c:v>4351.7599999999993</c:v>
                </c:pt>
                <c:pt idx="58">
                  <c:v>4484.76</c:v>
                </c:pt>
                <c:pt idx="59">
                  <c:v>4660.32</c:v>
                </c:pt>
                <c:pt idx="60">
                  <c:v>4777.3599999999997</c:v>
                </c:pt>
                <c:pt idx="61">
                  <c:v>4718.84</c:v>
                </c:pt>
                <c:pt idx="62">
                  <c:v>4681.6000000000004</c:v>
                </c:pt>
                <c:pt idx="63">
                  <c:v>4660.32</c:v>
                </c:pt>
                <c:pt idx="64">
                  <c:v>4575.2</c:v>
                </c:pt>
                <c:pt idx="65">
                  <c:v>4447.5199999999995</c:v>
                </c:pt>
              </c:numCache>
            </c:numRef>
          </c:val>
          <c:smooth val="0"/>
          <c:extLst>
            <c:ext xmlns:c16="http://schemas.microsoft.com/office/drawing/2014/chart" uri="{C3380CC4-5D6E-409C-BE32-E72D297353CC}">
              <c16:uniqueId val="{0000000D-21DB-461D-93C8-924B9C30101A}"/>
            </c:ext>
          </c:extLst>
        </c:ser>
        <c:dLbls>
          <c:showLegendKey val="0"/>
          <c:showVal val="0"/>
          <c:showCatName val="0"/>
          <c:showSerName val="0"/>
          <c:showPercent val="0"/>
          <c:showBubbleSize val="0"/>
        </c:dLbls>
        <c:smooth val="0"/>
        <c:axId val="1028733679"/>
        <c:axId val="865554719"/>
      </c:lineChart>
      <c:dateAx>
        <c:axId val="1028733679"/>
        <c:scaling>
          <c:orientation val="minMax"/>
          <c:max val="45107"/>
          <c:min val="39234"/>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865554719"/>
        <c:crosses val="autoZero"/>
        <c:auto val="1"/>
        <c:lblOffset val="100"/>
        <c:baseTimeUnit val="months"/>
        <c:majorUnit val="2"/>
        <c:majorTimeUnit val="years"/>
      </c:dateAx>
      <c:valAx>
        <c:axId val="865554719"/>
        <c:scaling>
          <c:orientation val="minMax"/>
          <c:max val="14000"/>
          <c:min val="4000"/>
        </c:scaling>
        <c:delete val="0"/>
        <c:axPos val="l"/>
        <c:majorGridlines>
          <c:spPr>
            <a:ln w="9525" cap="flat" cmpd="sng" algn="ctr">
              <a:solidFill>
                <a:schemeClr val="tx1">
                  <a:lumMod val="15000"/>
                  <a:lumOff val="85000"/>
                </a:schemeClr>
              </a:solidFill>
              <a:round/>
            </a:ln>
            <a:effectLst/>
          </c:spPr>
        </c:majorGridlines>
        <c:numFmt formatCode="_-* #\ ##0\ [$€-40C]_-;\-* #\ ##0\ [$€-40C]_-;_-* &quot;-&quot;??\ [$€-40C]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028733679"/>
        <c:crosses val="autoZero"/>
        <c:crossBetween val="between"/>
        <c:majorUnit val="2000"/>
      </c:valAx>
      <c:spPr>
        <a:noFill/>
        <a:ln>
          <a:noFill/>
        </a:ln>
        <a:effectLst/>
      </c:spPr>
    </c:plotArea>
    <c:legend>
      <c:legendPos val="b"/>
      <c:layout>
        <c:manualLayout>
          <c:xMode val="edge"/>
          <c:yMode val="edge"/>
          <c:x val="4.399128245914264E-2"/>
          <c:y val="0.90893789306326322"/>
          <c:w val="0.69690058878299965"/>
          <c:h val="6.070050834221279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b="1" i="0" u="none" strike="noStrike" kern="1200" spc="0" baseline="0">
                <a:solidFill>
                  <a:srgbClr val="1C284B"/>
                </a:solidFill>
              </a:rPr>
              <a:t>Evolution des valeurs liquidatives et de l’indice de référence EDHEC IEIF « SCPI – Immobilier d’entreprise »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3342547418536718E-2"/>
          <c:y val="9.8451556052519665E-2"/>
          <c:w val="0.9084587992728691"/>
          <c:h val="0.85035989924229627"/>
        </c:manualLayout>
      </c:layout>
      <c:lineChart>
        <c:grouping val="standard"/>
        <c:varyColors val="0"/>
        <c:ser>
          <c:idx val="0"/>
          <c:order val="0"/>
          <c:tx>
            <c:strRef>
              <c:f>'Valeur Parts I'!$B$1</c:f>
              <c:strCache>
                <c:ptCount val="1"/>
                <c:pt idx="0">
                  <c:v>Parts I</c:v>
                </c:pt>
              </c:strCache>
            </c:strRef>
          </c:tx>
          <c:spPr>
            <a:ln w="28575" cap="rnd">
              <a:solidFill>
                <a:srgbClr val="002060"/>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0-5E0E-4F25-9269-500846F09F46}"/>
                </c:ext>
              </c:extLst>
            </c:dLbl>
            <c:dLbl>
              <c:idx val="6"/>
              <c:delete val="1"/>
              <c:extLst>
                <c:ext xmlns:c15="http://schemas.microsoft.com/office/drawing/2012/chart" uri="{CE6537A1-D6FC-4f65-9D91-7224C49458BB}"/>
                <c:ext xmlns:c16="http://schemas.microsoft.com/office/drawing/2014/chart" uri="{C3380CC4-5D6E-409C-BE32-E72D297353CC}">
                  <c16:uniqueId val="{00000001-5E0E-4F25-9269-500846F09F46}"/>
                </c:ext>
              </c:extLst>
            </c:dLbl>
            <c:dLbl>
              <c:idx val="8"/>
              <c:delete val="1"/>
              <c:extLst>
                <c:ext xmlns:c15="http://schemas.microsoft.com/office/drawing/2012/chart" uri="{CE6537A1-D6FC-4f65-9D91-7224C49458BB}"/>
                <c:ext xmlns:c16="http://schemas.microsoft.com/office/drawing/2014/chart" uri="{C3380CC4-5D6E-409C-BE32-E72D297353CC}">
                  <c16:uniqueId val="{00000002-5E0E-4F25-9269-500846F09F46}"/>
                </c:ext>
              </c:extLst>
            </c:dLbl>
            <c:dLbl>
              <c:idx val="10"/>
              <c:delete val="1"/>
              <c:extLst>
                <c:ext xmlns:c15="http://schemas.microsoft.com/office/drawing/2012/chart" uri="{CE6537A1-D6FC-4f65-9D91-7224C49458BB}"/>
                <c:ext xmlns:c16="http://schemas.microsoft.com/office/drawing/2014/chart" uri="{C3380CC4-5D6E-409C-BE32-E72D297353CC}">
                  <c16:uniqueId val="{00000003-5E0E-4F25-9269-500846F09F46}"/>
                </c:ext>
              </c:extLst>
            </c:dLbl>
            <c:dLbl>
              <c:idx val="12"/>
              <c:delete val="1"/>
              <c:extLst>
                <c:ext xmlns:c15="http://schemas.microsoft.com/office/drawing/2012/chart" uri="{CE6537A1-D6FC-4f65-9D91-7224C49458BB}"/>
                <c:ext xmlns:c16="http://schemas.microsoft.com/office/drawing/2014/chart" uri="{C3380CC4-5D6E-409C-BE32-E72D297353CC}">
                  <c16:uniqueId val="{00000004-5E0E-4F25-9269-500846F09F46}"/>
                </c:ext>
              </c:extLst>
            </c:dLbl>
            <c:spPr>
              <a:solidFill>
                <a:srgbClr val="00206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'Valeur Parts I'!$A$2:$A$16</c:f>
              <c:numCache>
                <c:formatCode>m/d/yyyy</c:formatCode>
                <c:ptCount val="15"/>
                <c:pt idx="0">
                  <c:v>44196</c:v>
                </c:pt>
                <c:pt idx="1">
                  <c:v>44227</c:v>
                </c:pt>
                <c:pt idx="2">
                  <c:v>44255</c:v>
                </c:pt>
                <c:pt idx="3">
                  <c:v>44286</c:v>
                </c:pt>
                <c:pt idx="4">
                  <c:v>44377</c:v>
                </c:pt>
                <c:pt idx="5">
                  <c:v>44469</c:v>
                </c:pt>
                <c:pt idx="6">
                  <c:v>44530</c:v>
                </c:pt>
                <c:pt idx="7">
                  <c:v>44561</c:v>
                </c:pt>
                <c:pt idx="8">
                  <c:v>44651</c:v>
                </c:pt>
                <c:pt idx="9">
                  <c:v>44742</c:v>
                </c:pt>
                <c:pt idx="10">
                  <c:v>44834</c:v>
                </c:pt>
                <c:pt idx="11">
                  <c:v>44926</c:v>
                </c:pt>
                <c:pt idx="12">
                  <c:v>45016</c:v>
                </c:pt>
                <c:pt idx="13">
                  <c:v>45107</c:v>
                </c:pt>
                <c:pt idx="14">
                  <c:v>45199</c:v>
                </c:pt>
              </c:numCache>
            </c:numRef>
          </c:cat>
          <c:val>
            <c:numRef>
              <c:f>'Valeur Parts I'!$B$2:$B$16</c:f>
              <c:numCache>
                <c:formatCode>_-* #\ ##0.000\ "€"_-;\-* #\ ##0.000\ "€"_-;_-* "-"??\ "€"_-;_-@_-</c:formatCode>
                <c:ptCount val="15"/>
                <c:pt idx="0">
                  <c:v>100</c:v>
                </c:pt>
                <c:pt idx="1">
                  <c:v>54.69</c:v>
                </c:pt>
                <c:pt idx="2">
                  <c:v>52.6</c:v>
                </c:pt>
                <c:pt idx="3">
                  <c:v>97.135999999999996</c:v>
                </c:pt>
                <c:pt idx="4">
                  <c:v>109.08799999999999</c:v>
                </c:pt>
                <c:pt idx="5">
                  <c:v>106.313</c:v>
                </c:pt>
                <c:pt idx="6">
                  <c:v>123.941</c:v>
                </c:pt>
                <c:pt idx="7">
                  <c:v>131.803</c:v>
                </c:pt>
                <c:pt idx="8">
                  <c:v>130.45699999999999</c:v>
                </c:pt>
                <c:pt idx="9">
                  <c:v>134.81899999999999</c:v>
                </c:pt>
                <c:pt idx="10">
                  <c:v>130.04599999999999</c:v>
                </c:pt>
                <c:pt idx="11">
                  <c:v>135.58799999999999</c:v>
                </c:pt>
                <c:pt idx="12">
                  <c:v>132.565</c:v>
                </c:pt>
                <c:pt idx="13">
                  <c:v>127.288</c:v>
                </c:pt>
                <c:pt idx="14">
                  <c:v>123.104</c:v>
                </c:pt>
              </c:numCache>
            </c:numRef>
          </c:val>
          <c:smooth val="0"/>
          <c:extLst>
            <c:ext xmlns:c16="http://schemas.microsoft.com/office/drawing/2014/chart" uri="{C3380CC4-5D6E-409C-BE32-E72D297353CC}">
              <c16:uniqueId val="{00000005-5E0E-4F25-9269-500846F09F46}"/>
            </c:ext>
          </c:extLst>
        </c:ser>
        <c:ser>
          <c:idx val="1"/>
          <c:order val="1"/>
          <c:tx>
            <c:strRef>
              <c:f>'Valeur Parts I'!$C$1</c:f>
              <c:strCache>
                <c:ptCount val="1"/>
                <c:pt idx="0">
                  <c:v>Index IEIF</c:v>
                </c:pt>
              </c:strCache>
            </c:strRef>
          </c:tx>
          <c:spPr>
            <a:ln w="28575" cap="rnd">
              <a:solidFill>
                <a:srgbClr val="663300"/>
              </a:solidFill>
              <a:round/>
            </a:ln>
            <a:effectLst/>
          </c:spPr>
          <c:marker>
            <c:symbol val="none"/>
          </c:marker>
          <c:dLbls>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0E-4F25-9269-500846F09F46}"/>
                </c:ext>
              </c:extLst>
            </c:dLbl>
            <c:spPr>
              <a:solidFill>
                <a:srgbClr val="66330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'Valeur Parts I'!$A$2:$A$16</c:f>
              <c:numCache>
                <c:formatCode>m/d/yyyy</c:formatCode>
                <c:ptCount val="15"/>
                <c:pt idx="0">
                  <c:v>44196</c:v>
                </c:pt>
                <c:pt idx="1">
                  <c:v>44227</c:v>
                </c:pt>
                <c:pt idx="2">
                  <c:v>44255</c:v>
                </c:pt>
                <c:pt idx="3">
                  <c:v>44286</c:v>
                </c:pt>
                <c:pt idx="4">
                  <c:v>44377</c:v>
                </c:pt>
                <c:pt idx="5">
                  <c:v>44469</c:v>
                </c:pt>
                <c:pt idx="6">
                  <c:v>44530</c:v>
                </c:pt>
                <c:pt idx="7">
                  <c:v>44561</c:v>
                </c:pt>
                <c:pt idx="8">
                  <c:v>44651</c:v>
                </c:pt>
                <c:pt idx="9">
                  <c:v>44742</c:v>
                </c:pt>
                <c:pt idx="10">
                  <c:v>44834</c:v>
                </c:pt>
                <c:pt idx="11">
                  <c:v>44926</c:v>
                </c:pt>
                <c:pt idx="12">
                  <c:v>45016</c:v>
                </c:pt>
                <c:pt idx="13">
                  <c:v>45107</c:v>
                </c:pt>
                <c:pt idx="14">
                  <c:v>45199</c:v>
                </c:pt>
              </c:numCache>
            </c:numRef>
          </c:cat>
          <c:val>
            <c:numRef>
              <c:f>'Valeur Parts I'!$C$2:$C$16</c:f>
              <c:numCache>
                <c:formatCode>_-* #\ ##0.000\ "€"_-;\-* #\ ##0.000\ "€"_-;_-* "-"??\ "€"_-;_-@_-</c:formatCode>
                <c:ptCount val="15"/>
                <c:pt idx="0">
                  <c:v>100</c:v>
                </c:pt>
                <c:pt idx="1">
                  <c:v>99.309143950358276</c:v>
                </c:pt>
                <c:pt idx="2">
                  <c:v>98.875311176732595</c:v>
                </c:pt>
                <c:pt idx="3">
                  <c:v>100.85858527842845</c:v>
                </c:pt>
                <c:pt idx="4">
                  <c:v>101.99257780261837</c:v>
                </c:pt>
                <c:pt idx="5">
                  <c:v>103.00310876125556</c:v>
                </c:pt>
                <c:pt idx="6">
                  <c:v>104.49507761823443</c:v>
                </c:pt>
                <c:pt idx="7">
                  <c:v>104.43</c:v>
                </c:pt>
                <c:pt idx="8">
                  <c:v>105.9</c:v>
                </c:pt>
                <c:pt idx="9">
                  <c:v>107.37</c:v>
                </c:pt>
                <c:pt idx="10">
                  <c:v>108.59</c:v>
                </c:pt>
                <c:pt idx="11">
                  <c:v>109.759458479391</c:v>
                </c:pt>
                <c:pt idx="12">
                  <c:v>110.89181675329385</c:v>
                </c:pt>
                <c:pt idx="13">
                  <c:v>111.87138885531247</c:v>
                </c:pt>
                <c:pt idx="14">
                  <c:v>107.74385075829476</c:v>
                </c:pt>
              </c:numCache>
            </c:numRef>
          </c:val>
          <c:smooth val="0"/>
          <c:extLst>
            <c:ext xmlns:c16="http://schemas.microsoft.com/office/drawing/2014/chart" uri="{C3380CC4-5D6E-409C-BE32-E72D297353CC}">
              <c16:uniqueId val="{00000007-5E0E-4F25-9269-500846F09F46}"/>
            </c:ext>
          </c:extLst>
        </c:ser>
        <c:dLbls>
          <c:showLegendKey val="0"/>
          <c:showVal val="0"/>
          <c:showCatName val="0"/>
          <c:showSerName val="0"/>
          <c:showPercent val="0"/>
          <c:showBubbleSize val="0"/>
        </c:dLbls>
        <c:smooth val="0"/>
        <c:axId val="892453216"/>
        <c:axId val="883039984"/>
      </c:lineChart>
      <c:dateAx>
        <c:axId val="892453216"/>
        <c:scaling>
          <c:orientation val="minMax"/>
          <c:max val="45199"/>
          <c:min val="44196"/>
        </c:scaling>
        <c:delete val="0"/>
        <c:axPos val="b"/>
        <c:numFmt formatCode="m/d/yyyy" sourceLinked="1"/>
        <c:majorTickMark val="out"/>
        <c:minorTickMark val="none"/>
        <c:tickLblPos val="nextTo"/>
        <c:spPr>
          <a:solidFill>
            <a:srgbClr val="FFFFFF"/>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883039984"/>
        <c:crosses val="autoZero"/>
        <c:auto val="1"/>
        <c:lblOffset val="100"/>
        <c:baseTimeUnit val="days"/>
        <c:majorUnit val="3"/>
        <c:majorTimeUnit val="months"/>
      </c:dateAx>
      <c:valAx>
        <c:axId val="883039984"/>
        <c:scaling>
          <c:orientation val="minMax"/>
        </c:scaling>
        <c:delete val="0"/>
        <c:axPos val="l"/>
        <c:majorGridlines>
          <c:spPr>
            <a:ln w="9525" cap="flat" cmpd="sng" algn="ctr">
              <a:solidFill>
                <a:schemeClr val="tx1">
                  <a:lumMod val="15000"/>
                  <a:lumOff val="85000"/>
                </a:schemeClr>
              </a:solidFill>
              <a:round/>
            </a:ln>
            <a:effectLst/>
          </c:spPr>
        </c:majorGridlines>
        <c:numFmt formatCode="_-* #\ ##0.000\ &quot;€&quot;_-;\-* #\ ##0.00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892453216"/>
        <c:crosses val="autoZero"/>
        <c:crossBetween val="between"/>
      </c:valAx>
      <c:spPr>
        <a:noFill/>
        <a:ln>
          <a:noFill/>
        </a:ln>
        <a:effectLst/>
      </c:spPr>
    </c:plotArea>
    <c:legend>
      <c:legendPos val="b"/>
      <c:layout>
        <c:manualLayout>
          <c:xMode val="edge"/>
          <c:yMode val="edge"/>
          <c:x val="0.44276071738209916"/>
          <c:y val="0.91843993346096953"/>
          <c:w val="0.11447849993090742"/>
          <c:h val="3.1009753975211059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8C634A"/>
                </a:solidFill>
                <a:latin typeface="+mn-lt"/>
                <a:ea typeface="+mn-ea"/>
                <a:cs typeface="+mn-cs"/>
              </a:defRPr>
            </a:pPr>
            <a:r>
              <a:rPr lang="fr-FR" sz="1862" b="1" i="0" u="none" strike="noStrike" kern="1200" spc="0" baseline="0">
                <a:solidFill>
                  <a:srgbClr val="8C634A"/>
                </a:solidFill>
              </a:rPr>
              <a:t>Evolution de la valeur d'expertise (</a:t>
            </a:r>
            <a:r>
              <a:rPr lang="fr-FR" sz="1800" b="1" i="0" u="none" strike="noStrike" kern="1200" spc="0" baseline="0">
                <a:solidFill>
                  <a:srgbClr val="8C634A"/>
                </a:solidFill>
              </a:rPr>
              <a:t>M€</a:t>
            </a:r>
            <a:r>
              <a:rPr lang="fr-FR" sz="1862" b="1" i="0" u="none" strike="noStrike" kern="1200" spc="0" baseline="0">
                <a:solidFill>
                  <a:srgbClr val="8C634A"/>
                </a:solidFill>
              </a:rPr>
              <a:t>)</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8C634A"/>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Evolution de la valeur d'expertise (M)</c:v>
                </c:pt>
              </c:strCache>
            </c:strRef>
          </c:tx>
          <c:spPr>
            <a:ln w="38100" cap="rnd">
              <a:solidFill>
                <a:srgbClr val="1C284B"/>
              </a:solidFill>
              <a:round/>
            </a:ln>
            <a:effectLst/>
          </c:spPr>
          <c:marker>
            <c:symbol val="none"/>
          </c:marker>
          <c:dLbls>
            <c:dLbl>
              <c:idx val="7"/>
              <c:delete val="1"/>
              <c:extLst>
                <c:ext xmlns:c15="http://schemas.microsoft.com/office/drawing/2012/chart" uri="{CE6537A1-D6FC-4f65-9D91-7224C49458BB}"/>
                <c:ext xmlns:c16="http://schemas.microsoft.com/office/drawing/2014/chart" uri="{C3380CC4-5D6E-409C-BE32-E72D297353CC}">
                  <c16:uniqueId val="{00000000-8C21-4D4D-B0D0-9D88060D38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Feuil1!$A$2:$A$10</c:f>
              <c:numCache>
                <c:formatCode>[$-40C]mmm\-yy;@</c:formatCode>
                <c:ptCount val="9"/>
                <c:pt idx="0">
                  <c:v>44083</c:v>
                </c:pt>
                <c:pt idx="1">
                  <c:v>44196</c:v>
                </c:pt>
                <c:pt idx="2">
                  <c:v>44377</c:v>
                </c:pt>
                <c:pt idx="3">
                  <c:v>44561</c:v>
                </c:pt>
                <c:pt idx="4">
                  <c:v>44742</c:v>
                </c:pt>
                <c:pt idx="5">
                  <c:v>44926</c:v>
                </c:pt>
                <c:pt idx="6">
                  <c:v>45107</c:v>
                </c:pt>
                <c:pt idx="7">
                  <c:v>45199</c:v>
                </c:pt>
                <c:pt idx="8" formatCode="[$-40C]d\-mmm\-yy;@">
                  <c:v>45291</c:v>
                </c:pt>
              </c:numCache>
            </c:numRef>
          </c:cat>
          <c:val>
            <c:numRef>
              <c:f>Feuil1!$B$2:$B$10</c:f>
              <c:numCache>
                <c:formatCode>General</c:formatCode>
                <c:ptCount val="9"/>
                <c:pt idx="0">
                  <c:v>7.7</c:v>
                </c:pt>
                <c:pt idx="1">
                  <c:v>9.02</c:v>
                </c:pt>
                <c:pt idx="2">
                  <c:v>10.33</c:v>
                </c:pt>
                <c:pt idx="3">
                  <c:v>10.54</c:v>
                </c:pt>
                <c:pt idx="4">
                  <c:v>10.96</c:v>
                </c:pt>
                <c:pt idx="5">
                  <c:v>12.07</c:v>
                </c:pt>
                <c:pt idx="6">
                  <c:v>13.06</c:v>
                </c:pt>
                <c:pt idx="7">
                  <c:v>13.12</c:v>
                </c:pt>
                <c:pt idx="8">
                  <c:v>12.67</c:v>
                </c:pt>
              </c:numCache>
            </c:numRef>
          </c:val>
          <c:smooth val="0"/>
          <c:extLst>
            <c:ext xmlns:c16="http://schemas.microsoft.com/office/drawing/2014/chart" uri="{C3380CC4-5D6E-409C-BE32-E72D297353CC}">
              <c16:uniqueId val="{00000000-EC02-4616-AD2B-F5AA30530718}"/>
            </c:ext>
          </c:extLst>
        </c:ser>
        <c:dLbls>
          <c:dLblPos val="t"/>
          <c:showLegendKey val="0"/>
          <c:showVal val="1"/>
          <c:showCatName val="0"/>
          <c:showSerName val="0"/>
          <c:showPercent val="0"/>
          <c:showBubbleSize val="0"/>
        </c:dLbls>
        <c:smooth val="0"/>
        <c:axId val="1220275104"/>
        <c:axId val="1220262144"/>
      </c:lineChart>
      <c:dateAx>
        <c:axId val="1220275104"/>
        <c:scaling>
          <c:orientation val="minMax"/>
          <c:max val="45291"/>
        </c:scaling>
        <c:delete val="0"/>
        <c:axPos val="b"/>
        <c:numFmt formatCode="[$-40C]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20262144"/>
        <c:crosses val="autoZero"/>
        <c:auto val="1"/>
        <c:lblOffset val="100"/>
        <c:baseTimeUnit val="months"/>
        <c:majorUnit val="3"/>
        <c:majorTimeUnit val="months"/>
      </c:dateAx>
      <c:valAx>
        <c:axId val="1220262144"/>
        <c:scaling>
          <c:orientation val="minMax"/>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2027510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b="1">
                <a:solidFill>
                  <a:srgbClr val="8C634A"/>
                </a:solidFill>
              </a:rPr>
              <a:t>Evolution</a:t>
            </a:r>
            <a:r>
              <a:rPr lang="fr-FR" b="1" baseline="0">
                <a:solidFill>
                  <a:srgbClr val="8C634A"/>
                </a:solidFill>
              </a:rPr>
              <a:t> du loyer/m²/an et du taux d’occupation (%)</a:t>
            </a:r>
            <a:endParaRPr lang="fr-FR" b="1">
              <a:solidFill>
                <a:srgbClr val="8C634A"/>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5824565955970539E-2"/>
          <c:y val="0.13955049217826471"/>
          <c:w val="0.89532612467162642"/>
          <c:h val="0.78145181617120252"/>
        </c:manualLayout>
      </c:layout>
      <c:barChart>
        <c:barDir val="col"/>
        <c:grouping val="clustered"/>
        <c:varyColors val="0"/>
        <c:ser>
          <c:idx val="0"/>
          <c:order val="0"/>
          <c:tx>
            <c:strRef>
              <c:f>Feuil1!$B$1</c:f>
              <c:strCache>
                <c:ptCount val="1"/>
                <c:pt idx="0">
                  <c:v>Loyer/m²/ans</c:v>
                </c:pt>
              </c:strCache>
            </c:strRef>
          </c:tx>
          <c:spPr>
            <a:solidFill>
              <a:srgbClr val="002060"/>
            </a:solidFill>
            <a:ln>
              <a:solidFill>
                <a:schemeClr val="tx2">
                  <a:lumMod val="60000"/>
                  <a:lumOff val="40000"/>
                </a:schemeClr>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BC5C-424A-AC36-F674925C06F5}"/>
                </c:ext>
              </c:extLst>
            </c:dLbl>
            <c:dLbl>
              <c:idx val="3"/>
              <c:delete val="1"/>
              <c:extLst>
                <c:ext xmlns:c15="http://schemas.microsoft.com/office/drawing/2012/chart" uri="{CE6537A1-D6FC-4f65-9D91-7224C49458BB}"/>
                <c:ext xmlns:c16="http://schemas.microsoft.com/office/drawing/2014/chart" uri="{C3380CC4-5D6E-409C-BE32-E72D297353CC}">
                  <c16:uniqueId val="{00000001-BC5C-424A-AC36-F674925C06F5}"/>
                </c:ext>
              </c:extLst>
            </c:dLbl>
            <c:dLbl>
              <c:idx val="4"/>
              <c:layout>
                <c:manualLayout>
                  <c:x val="2.0189374128179168E-2"/>
                  <c:y val="-1.4976518537274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FE-4167-8BDD-5165D7C0F1D7}"/>
                </c:ext>
              </c:extLst>
            </c:dLbl>
            <c:dLbl>
              <c:idx val="6"/>
              <c:delete val="1"/>
              <c:extLst>
                <c:ext xmlns:c15="http://schemas.microsoft.com/office/drawing/2012/chart" uri="{CE6537A1-D6FC-4f65-9D91-7224C49458BB}"/>
                <c:ext xmlns:c16="http://schemas.microsoft.com/office/drawing/2014/chart" uri="{C3380CC4-5D6E-409C-BE32-E72D297353CC}">
                  <c16:uniqueId val="{00000002-BC5C-424A-AC36-F674925C06F5}"/>
                </c:ext>
              </c:extLst>
            </c:dLbl>
            <c:dLbl>
              <c:idx val="8"/>
              <c:layout>
                <c:manualLayout>
                  <c:x val="1.0871201453634823E-2"/>
                  <c:y val="-1.4976518537274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FE-4167-8BDD-5165D7C0F1D7}"/>
                </c:ext>
              </c:extLst>
            </c:dLbl>
            <c:dLbl>
              <c:idx val="9"/>
              <c:delete val="1"/>
              <c:extLst>
                <c:ext xmlns:c15="http://schemas.microsoft.com/office/drawing/2012/chart" uri="{CE6537A1-D6FC-4f65-9D91-7224C49458BB}"/>
                <c:ext xmlns:c16="http://schemas.microsoft.com/office/drawing/2014/chart" uri="{C3380CC4-5D6E-409C-BE32-E72D297353CC}">
                  <c16:uniqueId val="{00000003-BC5C-424A-AC36-F674925C06F5}"/>
                </c:ext>
              </c:extLst>
            </c:dLbl>
            <c:numFmt formatCode="#,##0\ &quot;€/m²&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C284B"/>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T4'20</c:v>
                </c:pt>
                <c:pt idx="1">
                  <c:v>T1'21</c:v>
                </c:pt>
                <c:pt idx="2">
                  <c:v>T2'21</c:v>
                </c:pt>
                <c:pt idx="3">
                  <c:v>T3'21</c:v>
                </c:pt>
                <c:pt idx="4">
                  <c:v>T4'21</c:v>
                </c:pt>
                <c:pt idx="5">
                  <c:v>T1'22</c:v>
                </c:pt>
                <c:pt idx="6">
                  <c:v>T2'22</c:v>
                </c:pt>
                <c:pt idx="7">
                  <c:v>T3'22</c:v>
                </c:pt>
                <c:pt idx="8">
                  <c:v>T4'22</c:v>
                </c:pt>
                <c:pt idx="9">
                  <c:v>T1'23</c:v>
                </c:pt>
                <c:pt idx="10">
                  <c:v>T2'23</c:v>
                </c:pt>
                <c:pt idx="11">
                  <c:v>T3'23</c:v>
                </c:pt>
                <c:pt idx="12">
                  <c:v>T4'23</c:v>
                </c:pt>
              </c:strCache>
            </c:strRef>
          </c:cat>
          <c:val>
            <c:numRef>
              <c:f>Feuil1!$B$2:$B$14</c:f>
              <c:numCache>
                <c:formatCode>#\ ##0.00\ "€"</c:formatCode>
                <c:ptCount val="13"/>
                <c:pt idx="0">
                  <c:v>211.9</c:v>
                </c:pt>
                <c:pt idx="1">
                  <c:v>191.64</c:v>
                </c:pt>
                <c:pt idx="2">
                  <c:v>179.48</c:v>
                </c:pt>
                <c:pt idx="3">
                  <c:v>179.48</c:v>
                </c:pt>
                <c:pt idx="4">
                  <c:v>223.47</c:v>
                </c:pt>
                <c:pt idx="5">
                  <c:v>198.77</c:v>
                </c:pt>
                <c:pt idx="6">
                  <c:v>198.74</c:v>
                </c:pt>
                <c:pt idx="7">
                  <c:v>179.73</c:v>
                </c:pt>
                <c:pt idx="8">
                  <c:v>223.12</c:v>
                </c:pt>
                <c:pt idx="9">
                  <c:v>235.46</c:v>
                </c:pt>
                <c:pt idx="10">
                  <c:v>236.51883701883702</c:v>
                </c:pt>
                <c:pt idx="11">
                  <c:v>241.6783026389221</c:v>
                </c:pt>
                <c:pt idx="12">
                  <c:v>249.07</c:v>
                </c:pt>
              </c:numCache>
            </c:numRef>
          </c:val>
          <c:extLst>
            <c:ext xmlns:c16="http://schemas.microsoft.com/office/drawing/2014/chart" uri="{C3380CC4-5D6E-409C-BE32-E72D297353CC}">
              <c16:uniqueId val="{00000004-BC5C-424A-AC36-F674925C06F5}"/>
            </c:ext>
          </c:extLst>
        </c:ser>
        <c:dLbls>
          <c:showLegendKey val="0"/>
          <c:showVal val="0"/>
          <c:showCatName val="0"/>
          <c:showSerName val="0"/>
          <c:showPercent val="0"/>
          <c:showBubbleSize val="0"/>
        </c:dLbls>
        <c:gapWidth val="150"/>
        <c:axId val="1215228400"/>
        <c:axId val="1215224560"/>
      </c:barChart>
      <c:lineChart>
        <c:grouping val="standard"/>
        <c:varyColors val="0"/>
        <c:ser>
          <c:idx val="1"/>
          <c:order val="1"/>
          <c:tx>
            <c:strRef>
              <c:f>Feuil1!$C$1</c:f>
              <c:strCache>
                <c:ptCount val="1"/>
                <c:pt idx="0">
                  <c:v>Taux d'occupation (%)</c:v>
                </c:pt>
              </c:strCache>
            </c:strRef>
          </c:tx>
          <c:spPr>
            <a:ln w="38100" cap="rnd">
              <a:solidFill>
                <a:srgbClr val="8C634A"/>
              </a:solidFill>
              <a:round/>
            </a:ln>
            <a:effectLst/>
          </c:spPr>
          <c:marker>
            <c:symbol val="none"/>
          </c:marker>
          <c:dLbls>
            <c:dLbl>
              <c:idx val="1"/>
              <c:layout>
                <c:manualLayout>
                  <c:x val="-4.6272553615872881E-2"/>
                  <c:y val="2.8070274744148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5C-424A-AC36-F674925C06F5}"/>
                </c:ext>
              </c:extLst>
            </c:dLbl>
            <c:dLbl>
              <c:idx val="3"/>
              <c:delete val="1"/>
              <c:extLst>
                <c:ext xmlns:c15="http://schemas.microsoft.com/office/drawing/2012/chart" uri="{CE6537A1-D6FC-4f65-9D91-7224C49458BB}"/>
                <c:ext xmlns:c16="http://schemas.microsoft.com/office/drawing/2014/chart" uri="{C3380CC4-5D6E-409C-BE32-E72D297353CC}">
                  <c16:uniqueId val="{00000006-BC5C-424A-AC36-F674925C06F5}"/>
                </c:ext>
              </c:extLst>
            </c:dLbl>
            <c:dLbl>
              <c:idx val="4"/>
              <c:delete val="1"/>
              <c:extLst>
                <c:ext xmlns:c15="http://schemas.microsoft.com/office/drawing/2012/chart" uri="{CE6537A1-D6FC-4f65-9D91-7224C49458BB}"/>
                <c:ext xmlns:c16="http://schemas.microsoft.com/office/drawing/2014/chart" uri="{C3380CC4-5D6E-409C-BE32-E72D297353CC}">
                  <c16:uniqueId val="{00000007-BC5C-424A-AC36-F674925C06F5}"/>
                </c:ext>
              </c:extLst>
            </c:dLbl>
            <c:dLbl>
              <c:idx val="6"/>
              <c:delete val="1"/>
              <c:extLst>
                <c:ext xmlns:c15="http://schemas.microsoft.com/office/drawing/2012/chart" uri="{CE6537A1-D6FC-4f65-9D91-7224C49458BB}"/>
                <c:ext xmlns:c16="http://schemas.microsoft.com/office/drawing/2014/chart" uri="{C3380CC4-5D6E-409C-BE32-E72D297353CC}">
                  <c16:uniqueId val="{00000008-BC5C-424A-AC36-F674925C06F5}"/>
                </c:ext>
              </c:extLst>
            </c:dLbl>
            <c:dLbl>
              <c:idx val="7"/>
              <c:delete val="1"/>
              <c:extLst>
                <c:ext xmlns:c15="http://schemas.microsoft.com/office/drawing/2012/chart" uri="{CE6537A1-D6FC-4f65-9D91-7224C49458BB}"/>
                <c:ext xmlns:c16="http://schemas.microsoft.com/office/drawing/2014/chart" uri="{C3380CC4-5D6E-409C-BE32-E72D297353CC}">
                  <c16:uniqueId val="{00000009-BC5C-424A-AC36-F674925C06F5}"/>
                </c:ext>
              </c:extLst>
            </c:dLbl>
            <c:dLbl>
              <c:idx val="9"/>
              <c:delete val="1"/>
              <c:extLst>
                <c:ext xmlns:c15="http://schemas.microsoft.com/office/drawing/2012/chart" uri="{CE6537A1-D6FC-4f65-9D91-7224C49458BB}"/>
                <c:ext xmlns:c16="http://schemas.microsoft.com/office/drawing/2014/chart" uri="{C3380CC4-5D6E-409C-BE32-E72D297353CC}">
                  <c16:uniqueId val="{0000000A-BC5C-424A-AC36-F674925C06F5}"/>
                </c:ext>
              </c:extLst>
            </c:dLbl>
            <c:numFmt formatCode="0%" sourceLinked="0"/>
            <c:spPr>
              <a:noFill/>
              <a:ln>
                <a:noFill/>
              </a:ln>
              <a:effectLst/>
            </c:spPr>
            <c:txPr>
              <a:bodyPr rot="0" spcFirstLastPara="1" vertOverflow="ellipsis" vert="horz" wrap="square" lIns="38100" tIns="19050" rIns="38100" bIns="19050" anchor="t" anchorCtr="0">
                <a:spAutoFit/>
              </a:bodyPr>
              <a:lstStyle/>
              <a:p>
                <a:pPr>
                  <a:defRPr sz="1197" b="1" i="0" u="none" strike="noStrike" kern="1200" baseline="0">
                    <a:solidFill>
                      <a:srgbClr val="8C634A"/>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Feuil1!$A$2:$A$14</c:f>
              <c:strCache>
                <c:ptCount val="13"/>
                <c:pt idx="0">
                  <c:v>T4'20</c:v>
                </c:pt>
                <c:pt idx="1">
                  <c:v>T1'21</c:v>
                </c:pt>
                <c:pt idx="2">
                  <c:v>T2'21</c:v>
                </c:pt>
                <c:pt idx="3">
                  <c:v>T3'21</c:v>
                </c:pt>
                <c:pt idx="4">
                  <c:v>T4'21</c:v>
                </c:pt>
                <c:pt idx="5">
                  <c:v>T1'22</c:v>
                </c:pt>
                <c:pt idx="6">
                  <c:v>T2'22</c:v>
                </c:pt>
                <c:pt idx="7">
                  <c:v>T3'22</c:v>
                </c:pt>
                <c:pt idx="8">
                  <c:v>T4'22</c:v>
                </c:pt>
                <c:pt idx="9">
                  <c:v>T1'23</c:v>
                </c:pt>
                <c:pt idx="10">
                  <c:v>T2'23</c:v>
                </c:pt>
                <c:pt idx="11">
                  <c:v>T3'23</c:v>
                </c:pt>
                <c:pt idx="12">
                  <c:v>T4'23</c:v>
                </c:pt>
              </c:strCache>
            </c:strRef>
          </c:cat>
          <c:val>
            <c:numRef>
              <c:f>Feuil1!$C$2:$C$14</c:f>
              <c:numCache>
                <c:formatCode>0.00%</c:formatCode>
                <c:ptCount val="13"/>
                <c:pt idx="0">
                  <c:v>0.66669999999999996</c:v>
                </c:pt>
                <c:pt idx="1">
                  <c:v>0.53200000000000003</c:v>
                </c:pt>
                <c:pt idx="2">
                  <c:v>0.57889999999999997</c:v>
                </c:pt>
                <c:pt idx="3">
                  <c:v>0.57889999999999997</c:v>
                </c:pt>
                <c:pt idx="4">
                  <c:v>0.46379999999999999</c:v>
                </c:pt>
                <c:pt idx="5">
                  <c:v>0.46379999999999999</c:v>
                </c:pt>
                <c:pt idx="6">
                  <c:v>0.42599999999999999</c:v>
                </c:pt>
                <c:pt idx="7">
                  <c:v>0.38700000000000001</c:v>
                </c:pt>
                <c:pt idx="8">
                  <c:v>0.65069999999999995</c:v>
                </c:pt>
                <c:pt idx="9">
                  <c:v>0.69450000000000001</c:v>
                </c:pt>
                <c:pt idx="10">
                  <c:v>0.69450000000000001</c:v>
                </c:pt>
                <c:pt idx="11">
                  <c:v>0.76239999999999997</c:v>
                </c:pt>
                <c:pt idx="12">
                  <c:v>0.76590000000000003</c:v>
                </c:pt>
              </c:numCache>
            </c:numRef>
          </c:val>
          <c:smooth val="0"/>
          <c:extLst>
            <c:ext xmlns:c16="http://schemas.microsoft.com/office/drawing/2014/chart" uri="{C3380CC4-5D6E-409C-BE32-E72D297353CC}">
              <c16:uniqueId val="{0000000B-BC5C-424A-AC36-F674925C06F5}"/>
            </c:ext>
          </c:extLst>
        </c:ser>
        <c:dLbls>
          <c:showLegendKey val="0"/>
          <c:showVal val="0"/>
          <c:showCatName val="0"/>
          <c:showSerName val="0"/>
          <c:showPercent val="0"/>
          <c:showBubbleSize val="0"/>
        </c:dLbls>
        <c:marker val="1"/>
        <c:smooth val="0"/>
        <c:axId val="242599663"/>
        <c:axId val="242605423"/>
      </c:lineChart>
      <c:catAx>
        <c:axId val="121522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fr-FR"/>
          </a:p>
        </c:txPr>
        <c:crossAx val="1215224560"/>
        <c:crosses val="autoZero"/>
        <c:auto val="1"/>
        <c:lblAlgn val="ctr"/>
        <c:lblOffset val="100"/>
        <c:noMultiLvlLbl val="0"/>
      </c:catAx>
      <c:valAx>
        <c:axId val="1215224560"/>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0\ &quot;€/m²&quot;"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1C284B"/>
                </a:solidFill>
                <a:latin typeface="+mn-lt"/>
                <a:ea typeface="+mn-ea"/>
                <a:cs typeface="+mn-cs"/>
              </a:defRPr>
            </a:pPr>
            <a:endParaRPr lang="fr-FR"/>
          </a:p>
        </c:txPr>
        <c:crossAx val="1215228400"/>
        <c:crosses val="autoZero"/>
        <c:crossBetween val="between"/>
        <c:majorUnit val="30"/>
      </c:valAx>
      <c:valAx>
        <c:axId val="242605423"/>
        <c:scaling>
          <c:orientation val="minMax"/>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8C634A"/>
                </a:solidFill>
                <a:latin typeface="+mn-lt"/>
                <a:ea typeface="+mn-ea"/>
                <a:cs typeface="+mn-cs"/>
              </a:defRPr>
            </a:pPr>
            <a:endParaRPr lang="fr-FR"/>
          </a:p>
        </c:txPr>
        <c:crossAx val="242599663"/>
        <c:crosses val="max"/>
        <c:crossBetween val="between"/>
        <c:majorUnit val="0.2"/>
      </c:valAx>
      <c:catAx>
        <c:axId val="242599663"/>
        <c:scaling>
          <c:orientation val="minMax"/>
        </c:scaling>
        <c:delete val="1"/>
        <c:axPos val="b"/>
        <c:numFmt formatCode="General" sourceLinked="1"/>
        <c:majorTickMark val="out"/>
        <c:minorTickMark val="none"/>
        <c:tickLblPos val="nextTo"/>
        <c:crossAx val="2426054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Répartition</c:v>
                </c:pt>
              </c:strCache>
            </c:strRef>
          </c:tx>
          <c:spPr>
            <a:solidFill>
              <a:srgbClr val="1C284B"/>
            </a:solidFill>
            <a:ln>
              <a:solidFill>
                <a:srgbClr val="FFFFFF"/>
              </a:solidFill>
            </a:ln>
          </c:spPr>
          <c:dPt>
            <c:idx val="0"/>
            <c:bubble3D val="0"/>
            <c:spPr>
              <a:pattFill prst="pct20">
                <a:fgClr>
                  <a:srgbClr val="1C284B"/>
                </a:fgClr>
                <a:bgClr>
                  <a:schemeClr val="bg1"/>
                </a:bgClr>
              </a:pattFill>
              <a:ln w="19050">
                <a:solidFill>
                  <a:srgbClr val="FFFFFF"/>
                </a:solidFill>
              </a:ln>
              <a:effectLst/>
            </c:spPr>
            <c:extLst>
              <c:ext xmlns:c16="http://schemas.microsoft.com/office/drawing/2014/chart" uri="{C3380CC4-5D6E-409C-BE32-E72D297353CC}">
                <c16:uniqueId val="{00000001-344B-4215-B5BE-734B9ACCDBA6}"/>
              </c:ext>
            </c:extLst>
          </c:dPt>
          <c:dPt>
            <c:idx val="1"/>
            <c:bubble3D val="0"/>
            <c:spPr>
              <a:solidFill>
                <a:srgbClr val="1C284B"/>
              </a:solidFill>
              <a:ln w="19050">
                <a:solidFill>
                  <a:srgbClr val="FFFFFF"/>
                </a:solidFill>
              </a:ln>
              <a:effectLst/>
            </c:spPr>
            <c:extLst>
              <c:ext xmlns:c16="http://schemas.microsoft.com/office/drawing/2014/chart" uri="{C3380CC4-5D6E-409C-BE32-E72D297353CC}">
                <c16:uniqueId val="{00000003-344B-4215-B5BE-734B9ACCDBA6}"/>
              </c:ext>
            </c:extLst>
          </c:dPt>
          <c:dPt>
            <c:idx val="2"/>
            <c:bubble3D val="0"/>
            <c:spPr>
              <a:pattFill prst="ltVert">
                <a:fgClr>
                  <a:srgbClr val="3A549C"/>
                </a:fgClr>
                <a:bgClr>
                  <a:schemeClr val="bg1"/>
                </a:bgClr>
              </a:pattFill>
              <a:ln w="19050">
                <a:solidFill>
                  <a:srgbClr val="FFFFFF"/>
                </a:solidFill>
              </a:ln>
              <a:effectLst/>
            </c:spPr>
            <c:extLst>
              <c:ext xmlns:c16="http://schemas.microsoft.com/office/drawing/2014/chart" uri="{C3380CC4-5D6E-409C-BE32-E72D297353CC}">
                <c16:uniqueId val="{00000005-344B-4215-B5BE-734B9ACCDBA6}"/>
              </c:ext>
            </c:extLst>
          </c:dPt>
          <c:dLbls>
            <c:dLbl>
              <c:idx val="0"/>
              <c:layout>
                <c:manualLayout>
                  <c:x val="-5.9369827997884518E-2"/>
                  <c:y val="-0.25513895209102999"/>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C284B"/>
                        </a:solidFill>
                        <a:latin typeface="+mn-lt"/>
                        <a:ea typeface="+mn-ea"/>
                        <a:cs typeface="+mn-cs"/>
                      </a:defRPr>
                    </a:pPr>
                    <a:fld id="{211895CF-EEDC-49C3-888A-FD63C34CAF44}" type="VALUE">
                      <a:rPr lang="en-US" b="1">
                        <a:solidFill>
                          <a:srgbClr val="1C284B"/>
                        </a:solidFill>
                      </a:rPr>
                      <a:pPr>
                        <a:defRPr>
                          <a:solidFill>
                            <a:srgbClr val="1C284B"/>
                          </a:solidFill>
                        </a:defRPr>
                      </a:pPr>
                      <a:t>[VALEUR]</a:t>
                    </a:fld>
                    <a:endParaRPr lang="fr-FR"/>
                  </a:p>
                </c:rich>
              </c:tx>
              <c:spPr>
                <a:solidFill>
                  <a:srgbClr val="FFFFFF"/>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C284B"/>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4B-4215-B5BE-734B9ACCDBA6}"/>
                </c:ext>
              </c:extLst>
            </c:dLbl>
            <c:dLbl>
              <c:idx val="1"/>
              <c:layout>
                <c:manualLayout>
                  <c:x val="4.9119487432431712E-2"/>
                  <c:y val="9.10623436033344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fld id="{167A22A8-881A-4AE6-AF7E-B6C1B489518E}" type="VALUE">
                      <a:rPr lang="en-US" b="1">
                        <a:solidFill>
                          <a:srgbClr val="FFFFFF"/>
                        </a:solidFill>
                      </a:rPr>
                      <a:pPr>
                        <a:defRPr>
                          <a:solidFill>
                            <a:srgbClr val="FFFFFF"/>
                          </a:solidFill>
                        </a:defRPr>
                      </a:pPr>
                      <a:t>[VALEUR]</a:t>
                    </a:fld>
                    <a:endParaRPr lang="fr-FR"/>
                  </a:p>
                </c:rich>
              </c:tx>
              <c:spPr>
                <a:solidFill>
                  <a:srgbClr val="1C284B"/>
                </a:solidFill>
                <a:ln>
                  <a:solidFill>
                    <a:srgbClr val="FFFFFF"/>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44B-4215-B5BE-734B9ACCDBA6}"/>
                </c:ext>
              </c:extLst>
            </c:dLbl>
            <c:dLbl>
              <c:idx val="2"/>
              <c:layout>
                <c:manualLayout>
                  <c:x val="-3.6304456516432701E-2"/>
                  <c:y val="-9.4442863831569884E-3"/>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4B-4215-B5BE-734B9ACCDB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Bureaux</c:v>
                </c:pt>
                <c:pt idx="1">
                  <c:v>Commerces</c:v>
                </c:pt>
                <c:pt idx="2">
                  <c:v>Habitation</c:v>
                </c:pt>
              </c:strCache>
            </c:strRef>
          </c:cat>
          <c:val>
            <c:numRef>
              <c:f>Feuil1!$B$2:$B$4</c:f>
              <c:numCache>
                <c:formatCode>0%</c:formatCode>
                <c:ptCount val="3"/>
                <c:pt idx="0">
                  <c:v>0.76576696067378469</c:v>
                </c:pt>
                <c:pt idx="1">
                  <c:v>0.19901850255321971</c:v>
                </c:pt>
                <c:pt idx="2">
                  <c:v>3.5214536772995554E-2</c:v>
                </c:pt>
              </c:numCache>
            </c:numRef>
          </c:val>
          <c:extLst>
            <c:ext xmlns:c16="http://schemas.microsoft.com/office/drawing/2014/chart" uri="{C3380CC4-5D6E-409C-BE32-E72D297353CC}">
              <c16:uniqueId val="{00000006-344B-4215-B5BE-734B9ACCDB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0185C7D-CD71-A886-98C6-9276D52D0082}"/>
              </a:ext>
            </a:extLst>
          </p:cNvPr>
          <p:cNvSpPr>
            <a:spLocks noGrp="1"/>
          </p:cNvSpPr>
          <p:nvPr>
            <p:ph type="hdr" sz="quarter"/>
          </p:nvPr>
        </p:nvSpPr>
        <p:spPr>
          <a:xfrm>
            <a:off x="0" y="0"/>
            <a:ext cx="2919144" cy="494198"/>
          </a:xfrm>
          <a:prstGeom prst="rect">
            <a:avLst/>
          </a:prstGeom>
        </p:spPr>
        <p:txBody>
          <a:bodyPr vert="horz" lIns="87572" tIns="43786" rIns="87572" bIns="43786" rtlCol="0"/>
          <a:lstStyle>
            <a:lvl1pPr algn="l">
              <a:defRPr sz="1100"/>
            </a:lvl1pPr>
          </a:lstStyle>
          <a:p>
            <a:endParaRPr lang="fr-FR"/>
          </a:p>
        </p:txBody>
      </p:sp>
      <p:sp>
        <p:nvSpPr>
          <p:cNvPr id="3" name="Espace réservé de la date 2">
            <a:extLst>
              <a:ext uri="{FF2B5EF4-FFF2-40B4-BE49-F238E27FC236}">
                <a16:creationId xmlns:a16="http://schemas.microsoft.com/office/drawing/2014/main" id="{C2143719-2A55-F052-FF7E-D561DF0A28B7}"/>
              </a:ext>
            </a:extLst>
          </p:cNvPr>
          <p:cNvSpPr>
            <a:spLocks noGrp="1"/>
          </p:cNvSpPr>
          <p:nvPr>
            <p:ph type="dt" sz="quarter" idx="1"/>
          </p:nvPr>
        </p:nvSpPr>
        <p:spPr>
          <a:xfrm>
            <a:off x="3815574" y="0"/>
            <a:ext cx="2919144" cy="494198"/>
          </a:xfrm>
          <a:prstGeom prst="rect">
            <a:avLst/>
          </a:prstGeom>
        </p:spPr>
        <p:txBody>
          <a:bodyPr vert="horz" lIns="87572" tIns="43786" rIns="87572" bIns="43786" rtlCol="0"/>
          <a:lstStyle>
            <a:lvl1pPr algn="r">
              <a:defRPr sz="1100"/>
            </a:lvl1pPr>
          </a:lstStyle>
          <a:p>
            <a:fld id="{74A04C4D-12C9-4758-B318-69E72D4F2274}" type="datetimeFigureOut">
              <a:rPr lang="fr-FR" smtClean="0"/>
              <a:t>07/02/2024</a:t>
            </a:fld>
            <a:endParaRPr lang="fr-FR"/>
          </a:p>
        </p:txBody>
      </p:sp>
      <p:sp>
        <p:nvSpPr>
          <p:cNvPr id="4" name="Espace réservé du pied de page 3">
            <a:extLst>
              <a:ext uri="{FF2B5EF4-FFF2-40B4-BE49-F238E27FC236}">
                <a16:creationId xmlns:a16="http://schemas.microsoft.com/office/drawing/2014/main" id="{0A130B3E-6DF1-EDDD-7C99-19A6B06A37AB}"/>
              </a:ext>
            </a:extLst>
          </p:cNvPr>
          <p:cNvSpPr>
            <a:spLocks noGrp="1"/>
          </p:cNvSpPr>
          <p:nvPr>
            <p:ph type="ftr" sz="quarter" idx="2"/>
          </p:nvPr>
        </p:nvSpPr>
        <p:spPr>
          <a:xfrm>
            <a:off x="0" y="9372115"/>
            <a:ext cx="2919144" cy="494198"/>
          </a:xfrm>
          <a:prstGeom prst="rect">
            <a:avLst/>
          </a:prstGeom>
        </p:spPr>
        <p:txBody>
          <a:bodyPr vert="horz" lIns="87572" tIns="43786" rIns="87572" bIns="43786" rtlCol="0" anchor="b"/>
          <a:lstStyle>
            <a:lvl1pPr algn="l">
              <a:defRPr sz="1100"/>
            </a:lvl1pPr>
          </a:lstStyle>
          <a:p>
            <a:endParaRPr lang="fr-FR"/>
          </a:p>
        </p:txBody>
      </p:sp>
      <p:sp>
        <p:nvSpPr>
          <p:cNvPr id="5" name="Espace réservé du numéro de diapositive 4">
            <a:extLst>
              <a:ext uri="{FF2B5EF4-FFF2-40B4-BE49-F238E27FC236}">
                <a16:creationId xmlns:a16="http://schemas.microsoft.com/office/drawing/2014/main" id="{644A77CB-2E01-7FFE-270C-254CAFB14F37}"/>
              </a:ext>
            </a:extLst>
          </p:cNvPr>
          <p:cNvSpPr>
            <a:spLocks noGrp="1"/>
          </p:cNvSpPr>
          <p:nvPr>
            <p:ph type="sldNum" sz="quarter" idx="3"/>
          </p:nvPr>
        </p:nvSpPr>
        <p:spPr>
          <a:xfrm>
            <a:off x="3815574" y="9372115"/>
            <a:ext cx="2919144" cy="494198"/>
          </a:xfrm>
          <a:prstGeom prst="rect">
            <a:avLst/>
          </a:prstGeom>
        </p:spPr>
        <p:txBody>
          <a:bodyPr vert="horz" lIns="87572" tIns="43786" rIns="87572" bIns="43786" rtlCol="0" anchor="b"/>
          <a:lstStyle>
            <a:lvl1pPr algn="r">
              <a:defRPr sz="1100"/>
            </a:lvl1pPr>
          </a:lstStyle>
          <a:p>
            <a:fld id="{FB628721-0DD3-4AB8-92BE-61B1873C4600}" type="slidenum">
              <a:rPr lang="fr-FR" smtClean="0"/>
              <a:t>‹N°›</a:t>
            </a:fld>
            <a:endParaRPr lang="fr-FR"/>
          </a:p>
        </p:txBody>
      </p:sp>
    </p:spTree>
    <p:extLst>
      <p:ext uri="{BB962C8B-B14F-4D97-AF65-F5344CB8AC3E}">
        <p14:creationId xmlns:p14="http://schemas.microsoft.com/office/powerpoint/2010/main" val="2828156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144" cy="494198"/>
          </a:xfrm>
          <a:prstGeom prst="rect">
            <a:avLst/>
          </a:prstGeom>
        </p:spPr>
        <p:txBody>
          <a:bodyPr vert="horz" lIns="87572" tIns="43786" rIns="87572" bIns="43786" rtlCol="0"/>
          <a:lstStyle>
            <a:lvl1pPr algn="l">
              <a:defRPr sz="1100"/>
            </a:lvl1pPr>
          </a:lstStyle>
          <a:p>
            <a:endParaRPr lang="fr-FR"/>
          </a:p>
        </p:txBody>
      </p:sp>
      <p:sp>
        <p:nvSpPr>
          <p:cNvPr id="3" name="Espace réservé de la date 2"/>
          <p:cNvSpPr>
            <a:spLocks noGrp="1"/>
          </p:cNvSpPr>
          <p:nvPr>
            <p:ph type="dt" idx="1"/>
          </p:nvPr>
        </p:nvSpPr>
        <p:spPr>
          <a:xfrm>
            <a:off x="3815574" y="0"/>
            <a:ext cx="2919144" cy="494198"/>
          </a:xfrm>
          <a:prstGeom prst="rect">
            <a:avLst/>
          </a:prstGeom>
        </p:spPr>
        <p:txBody>
          <a:bodyPr vert="horz" lIns="87572" tIns="43786" rIns="87572" bIns="43786" rtlCol="0"/>
          <a:lstStyle>
            <a:lvl1pPr algn="r">
              <a:defRPr sz="1100"/>
            </a:lvl1pPr>
          </a:lstStyle>
          <a:p>
            <a:fld id="{C2D127CE-16A2-4E27-9DD8-0C9F0A5B317F}" type="datetimeFigureOut">
              <a:rPr lang="fr-FR" smtClean="0"/>
              <a:t>07/02/2024</a:t>
            </a:fld>
            <a:endParaRPr lang="fr-FR"/>
          </a:p>
        </p:txBody>
      </p:sp>
      <p:sp>
        <p:nvSpPr>
          <p:cNvPr id="4" name="Espace réservé de l'image des diapositives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87572" tIns="43786" rIns="87572" bIns="43786" rtlCol="0" anchor="ctr"/>
          <a:lstStyle/>
          <a:p>
            <a:endParaRPr lang="fr-FR"/>
          </a:p>
        </p:txBody>
      </p:sp>
      <p:sp>
        <p:nvSpPr>
          <p:cNvPr id="5" name="Espace réservé des notes 4"/>
          <p:cNvSpPr>
            <a:spLocks noGrp="1"/>
          </p:cNvSpPr>
          <p:nvPr>
            <p:ph type="body" sz="quarter" idx="3"/>
          </p:nvPr>
        </p:nvSpPr>
        <p:spPr>
          <a:xfrm>
            <a:off x="673891" y="4747833"/>
            <a:ext cx="5387983" cy="3885192"/>
          </a:xfrm>
          <a:prstGeom prst="rect">
            <a:avLst/>
          </a:prstGeom>
        </p:spPr>
        <p:txBody>
          <a:bodyPr vert="horz" lIns="87572" tIns="43786" rIns="87572" bIns="43786"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2115"/>
            <a:ext cx="2919144" cy="494198"/>
          </a:xfrm>
          <a:prstGeom prst="rect">
            <a:avLst/>
          </a:prstGeom>
        </p:spPr>
        <p:txBody>
          <a:bodyPr vert="horz" lIns="87572" tIns="43786" rIns="87572" bIns="43786"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3815574" y="9372115"/>
            <a:ext cx="2919144" cy="494198"/>
          </a:xfrm>
          <a:prstGeom prst="rect">
            <a:avLst/>
          </a:prstGeom>
        </p:spPr>
        <p:txBody>
          <a:bodyPr vert="horz" lIns="87572" tIns="43786" rIns="87572" bIns="43786" rtlCol="0" anchor="b"/>
          <a:lstStyle>
            <a:lvl1pPr algn="r">
              <a:defRPr sz="1100"/>
            </a:lvl1pPr>
          </a:lstStyle>
          <a:p>
            <a:fld id="{3C9628C0-053B-4CF2-85CF-46A6BAE4CD7F}" type="slidenum">
              <a:rPr lang="fr-FR" smtClean="0"/>
              <a:t>‹N°›</a:t>
            </a:fld>
            <a:endParaRPr lang="fr-FR"/>
          </a:p>
        </p:txBody>
      </p:sp>
    </p:spTree>
    <p:extLst>
      <p:ext uri="{BB962C8B-B14F-4D97-AF65-F5344CB8AC3E}">
        <p14:creationId xmlns:p14="http://schemas.microsoft.com/office/powerpoint/2010/main" val="35367497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8" userDrawn="1">
          <p15:clr>
            <a:srgbClr val="F26B43"/>
          </p15:clr>
        </p15:guide>
        <p15:guide id="2" pos="212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4CE54CB0-BC0C-80C2-50E6-0CEBC6CE5D7E}"/>
              </a:ext>
            </a:extLst>
          </p:cNvPr>
          <p:cNvSpPr>
            <a:spLocks noGrp="1"/>
          </p:cNvSpPr>
          <p:nvPr>
            <p:ph type="sldNum" sz="quarter" idx="5"/>
          </p:nvPr>
        </p:nvSpPr>
        <p:spPr/>
        <p:txBody>
          <a:bodyPr/>
          <a:lstStyle/>
          <a:p>
            <a:fld id="{3C9628C0-053B-4CF2-85CF-46A6BAE4CD7F}" type="slidenum">
              <a:rPr lang="fr-FR" smtClean="0"/>
              <a:t>8</a:t>
            </a:fld>
            <a:endParaRPr lang="fr-FR"/>
          </a:p>
        </p:txBody>
      </p:sp>
    </p:spTree>
    <p:extLst>
      <p:ext uri="{BB962C8B-B14F-4D97-AF65-F5344CB8AC3E}">
        <p14:creationId xmlns:p14="http://schemas.microsoft.com/office/powerpoint/2010/main" val="3358017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403943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141543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55061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217097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1169988"/>
            <a:ext cx="5614987" cy="3157537"/>
          </a:xfrm>
          <a:prstGeom prst="rect">
            <a:avLst/>
          </a:prstGeom>
          <a:noFill/>
          <a:ln w="12700">
            <a:solidFill>
              <a:prstClr val="black"/>
            </a:solidFill>
          </a:ln>
        </p:spPr>
      </p:sp>
      <p:sp>
        <p:nvSpPr>
          <p:cNvPr id="3" name="Espace réservé des notes 2"/>
          <p:cNvSpPr>
            <a:spLocks noGrp="1"/>
          </p:cNvSpPr>
          <p:nvPr>
            <p:ph type="body" idx="1"/>
          </p:nvPr>
        </p:nvSpPr>
        <p:spPr>
          <a:xfrm>
            <a:off x="649641" y="4504709"/>
            <a:ext cx="5194092" cy="3686241"/>
          </a:xfrm>
          <a:prstGeom prst="rect">
            <a:avLst/>
          </a:prstGeom>
        </p:spPr>
        <p:txBody>
          <a:bodyPr lIns="83868" tIns="41934" rIns="83868" bIns="41934"/>
          <a:lstStyle/>
          <a:p>
            <a:endParaRPr lang="fr-FR"/>
          </a:p>
        </p:txBody>
      </p:sp>
    </p:spTree>
    <p:extLst>
      <p:ext uri="{BB962C8B-B14F-4D97-AF65-F5344CB8AC3E}">
        <p14:creationId xmlns:p14="http://schemas.microsoft.com/office/powerpoint/2010/main" val="263302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1169988"/>
            <a:ext cx="5614987" cy="3157537"/>
          </a:xfrm>
          <a:prstGeom prst="rect">
            <a:avLst/>
          </a:prstGeom>
          <a:noFill/>
          <a:ln w="12700">
            <a:solidFill>
              <a:prstClr val="black"/>
            </a:solidFill>
          </a:ln>
        </p:spPr>
      </p:sp>
      <p:sp>
        <p:nvSpPr>
          <p:cNvPr id="3" name="Espace réservé des notes 2"/>
          <p:cNvSpPr>
            <a:spLocks noGrp="1"/>
          </p:cNvSpPr>
          <p:nvPr>
            <p:ph type="body" idx="1"/>
          </p:nvPr>
        </p:nvSpPr>
        <p:spPr>
          <a:xfrm>
            <a:off x="649641" y="4504709"/>
            <a:ext cx="5194092" cy="3686241"/>
          </a:xfrm>
          <a:prstGeom prst="rect">
            <a:avLst/>
          </a:prstGeom>
        </p:spPr>
        <p:txBody>
          <a:bodyPr lIns="83868" tIns="41934" rIns="83868" bIns="41934"/>
          <a:lstStyle/>
          <a:p>
            <a:endParaRPr lang="fr-FR"/>
          </a:p>
        </p:txBody>
      </p:sp>
    </p:spTree>
    <p:extLst>
      <p:ext uri="{BB962C8B-B14F-4D97-AF65-F5344CB8AC3E}">
        <p14:creationId xmlns:p14="http://schemas.microsoft.com/office/powerpoint/2010/main" val="2885596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3194176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402037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61735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5857784-DFA0-4105-8228-4BFFE0AECCE4}" type="slidenum">
              <a:rPr lang="fr-FR" smtClean="0"/>
              <a:t>42</a:t>
            </a:fld>
            <a:endParaRPr lang="fr-FR"/>
          </a:p>
        </p:txBody>
      </p:sp>
    </p:spTree>
    <p:extLst>
      <p:ext uri="{BB962C8B-B14F-4D97-AF65-F5344CB8AC3E}">
        <p14:creationId xmlns:p14="http://schemas.microsoft.com/office/powerpoint/2010/main" val="257232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5138" y="1109663"/>
            <a:ext cx="5330825" cy="2997200"/>
          </a:xfrm>
          <a:prstGeom prst="rect">
            <a:avLst/>
          </a:prstGeom>
          <a:noFill/>
          <a:ln w="12700">
            <a:solidFill>
              <a:prstClr val="black"/>
            </a:solidFill>
          </a:ln>
        </p:spPr>
      </p:sp>
      <p:sp>
        <p:nvSpPr>
          <p:cNvPr id="3" name="Espace réservé des notes 2"/>
          <p:cNvSpPr>
            <a:spLocks noGrp="1"/>
          </p:cNvSpPr>
          <p:nvPr>
            <p:ph type="body" idx="1"/>
          </p:nvPr>
        </p:nvSpPr>
        <p:spPr>
          <a:xfrm>
            <a:off x="626475" y="4274452"/>
            <a:ext cx="5007762" cy="3497847"/>
          </a:xfrm>
          <a:prstGeom prst="rect">
            <a:avLst/>
          </a:prstGeom>
        </p:spPr>
        <p:txBody>
          <a:bodyPr lIns="83854" tIns="41927" rIns="83854" bIns="41927"/>
          <a:lstStyle/>
          <a:p>
            <a:endParaRPr lang="fr-FR"/>
          </a:p>
        </p:txBody>
      </p:sp>
      <p:sp>
        <p:nvSpPr>
          <p:cNvPr id="5" name="Espace réservé du numéro de diapositive 4">
            <a:extLst>
              <a:ext uri="{FF2B5EF4-FFF2-40B4-BE49-F238E27FC236}">
                <a16:creationId xmlns:a16="http://schemas.microsoft.com/office/drawing/2014/main" id="{AB911DD7-F952-EA88-BF1A-8F1E002CD0FB}"/>
              </a:ext>
            </a:extLst>
          </p:cNvPr>
          <p:cNvSpPr>
            <a:spLocks noGrp="1"/>
          </p:cNvSpPr>
          <p:nvPr>
            <p:ph type="sldNum" sz="quarter" idx="5"/>
          </p:nvPr>
        </p:nvSpPr>
        <p:spPr/>
        <p:txBody>
          <a:bodyPr/>
          <a:lstStyle/>
          <a:p>
            <a:fld id="{3C9628C0-053B-4CF2-85CF-46A6BAE4CD7F}" type="slidenum">
              <a:rPr lang="fr-FR" smtClean="0"/>
              <a:t>19</a:t>
            </a:fld>
            <a:endParaRPr lang="fr-FR"/>
          </a:p>
        </p:txBody>
      </p:sp>
    </p:spTree>
    <p:extLst>
      <p:ext uri="{BB962C8B-B14F-4D97-AF65-F5344CB8AC3E}">
        <p14:creationId xmlns:p14="http://schemas.microsoft.com/office/powerpoint/2010/main" val="2362062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5857784-DFA0-4105-8228-4BFFE0AECCE4}" type="slidenum">
              <a:rPr lang="fr-FR" smtClean="0"/>
              <a:t>43</a:t>
            </a:fld>
            <a:endParaRPr lang="fr-FR"/>
          </a:p>
        </p:txBody>
      </p:sp>
    </p:spTree>
    <p:extLst>
      <p:ext uri="{BB962C8B-B14F-4D97-AF65-F5344CB8AC3E}">
        <p14:creationId xmlns:p14="http://schemas.microsoft.com/office/powerpoint/2010/main" val="3360273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5857784-DFA0-4105-8228-4BFFE0AECCE4}" type="slidenum">
              <a:rPr lang="fr-FR" smtClean="0"/>
              <a:t>44</a:t>
            </a:fld>
            <a:endParaRPr lang="fr-FR"/>
          </a:p>
        </p:txBody>
      </p:sp>
    </p:spTree>
    <p:extLst>
      <p:ext uri="{BB962C8B-B14F-4D97-AF65-F5344CB8AC3E}">
        <p14:creationId xmlns:p14="http://schemas.microsoft.com/office/powerpoint/2010/main" val="387489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5138" y="1109663"/>
            <a:ext cx="5330825" cy="2997200"/>
          </a:xfrm>
          <a:prstGeom prst="rect">
            <a:avLst/>
          </a:prstGeom>
          <a:noFill/>
          <a:ln w="12700">
            <a:solidFill>
              <a:prstClr val="black"/>
            </a:solidFill>
          </a:ln>
        </p:spPr>
      </p:sp>
      <p:sp>
        <p:nvSpPr>
          <p:cNvPr id="3" name="Espace réservé des notes 2"/>
          <p:cNvSpPr>
            <a:spLocks noGrp="1"/>
          </p:cNvSpPr>
          <p:nvPr>
            <p:ph type="body" idx="1"/>
          </p:nvPr>
        </p:nvSpPr>
        <p:spPr>
          <a:xfrm>
            <a:off x="626475" y="4274452"/>
            <a:ext cx="5007762" cy="3497847"/>
          </a:xfrm>
          <a:prstGeom prst="rect">
            <a:avLst/>
          </a:prstGeom>
        </p:spPr>
        <p:txBody>
          <a:bodyPr lIns="83854" tIns="41927" rIns="83854" bIns="41927"/>
          <a:lstStyle/>
          <a:p>
            <a:endParaRPr lang="fr-FR"/>
          </a:p>
        </p:txBody>
      </p:sp>
      <p:sp>
        <p:nvSpPr>
          <p:cNvPr id="5" name="Espace réservé du numéro de diapositive 4">
            <a:extLst>
              <a:ext uri="{FF2B5EF4-FFF2-40B4-BE49-F238E27FC236}">
                <a16:creationId xmlns:a16="http://schemas.microsoft.com/office/drawing/2014/main" id="{5F978BF5-5F88-2B26-277F-5D7BABF5687A}"/>
              </a:ext>
            </a:extLst>
          </p:cNvPr>
          <p:cNvSpPr>
            <a:spLocks noGrp="1"/>
          </p:cNvSpPr>
          <p:nvPr>
            <p:ph type="sldNum" sz="quarter" idx="5"/>
          </p:nvPr>
        </p:nvSpPr>
        <p:spPr/>
        <p:txBody>
          <a:bodyPr/>
          <a:lstStyle/>
          <a:p>
            <a:fld id="{3C9628C0-053B-4CF2-85CF-46A6BAE4CD7F}" type="slidenum">
              <a:rPr lang="fr-FR" smtClean="0"/>
              <a:t>20</a:t>
            </a:fld>
            <a:endParaRPr lang="fr-FR"/>
          </a:p>
        </p:txBody>
      </p:sp>
    </p:spTree>
    <p:extLst>
      <p:ext uri="{BB962C8B-B14F-4D97-AF65-F5344CB8AC3E}">
        <p14:creationId xmlns:p14="http://schemas.microsoft.com/office/powerpoint/2010/main" val="121720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19188"/>
            <a:ext cx="5381625" cy="3027362"/>
          </a:xfrm>
          <a:prstGeom prst="rect">
            <a:avLst/>
          </a:prstGeom>
          <a:noFill/>
          <a:ln w="12700">
            <a:solidFill>
              <a:prstClr val="black"/>
            </a:solidFill>
          </a:ln>
        </p:spPr>
      </p:sp>
      <p:sp>
        <p:nvSpPr>
          <p:cNvPr id="3" name="Espace réservé des notes 2"/>
          <p:cNvSpPr>
            <a:spLocks noGrp="1"/>
          </p:cNvSpPr>
          <p:nvPr>
            <p:ph type="body" idx="1"/>
          </p:nvPr>
        </p:nvSpPr>
        <p:spPr>
          <a:xfrm>
            <a:off x="626877" y="4313740"/>
            <a:ext cx="5010985" cy="3529998"/>
          </a:xfrm>
          <a:prstGeom prst="rect">
            <a:avLst/>
          </a:prstGeom>
        </p:spPr>
        <p:txBody>
          <a:bodyPr lIns="84204" tIns="42102" rIns="84204" bIns="42102"/>
          <a:lstStyle/>
          <a:p>
            <a:endParaRPr lang="fr-FR"/>
          </a:p>
        </p:txBody>
      </p:sp>
      <p:sp>
        <p:nvSpPr>
          <p:cNvPr id="5" name="Espace réservé du numéro de diapositive 4">
            <a:extLst>
              <a:ext uri="{FF2B5EF4-FFF2-40B4-BE49-F238E27FC236}">
                <a16:creationId xmlns:a16="http://schemas.microsoft.com/office/drawing/2014/main" id="{0464FB1C-BE00-12F7-E65C-616B9A946579}"/>
              </a:ext>
            </a:extLst>
          </p:cNvPr>
          <p:cNvSpPr>
            <a:spLocks noGrp="1"/>
          </p:cNvSpPr>
          <p:nvPr>
            <p:ph type="sldNum" sz="quarter" idx="5"/>
          </p:nvPr>
        </p:nvSpPr>
        <p:spPr/>
        <p:txBody>
          <a:bodyPr/>
          <a:lstStyle/>
          <a:p>
            <a:fld id="{3C9628C0-053B-4CF2-85CF-46A6BAE4CD7F}" type="slidenum">
              <a:rPr lang="fr-FR" smtClean="0"/>
              <a:t>21</a:t>
            </a:fld>
            <a:endParaRPr lang="fr-FR"/>
          </a:p>
        </p:txBody>
      </p:sp>
    </p:spTree>
    <p:extLst>
      <p:ext uri="{BB962C8B-B14F-4D97-AF65-F5344CB8AC3E}">
        <p14:creationId xmlns:p14="http://schemas.microsoft.com/office/powerpoint/2010/main" val="1949627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D33902EB-972F-D2A7-9697-148F6C6516F8}"/>
              </a:ext>
            </a:extLst>
          </p:cNvPr>
          <p:cNvSpPr>
            <a:spLocks noGrp="1"/>
          </p:cNvSpPr>
          <p:nvPr>
            <p:ph type="sldNum" sz="quarter" idx="5"/>
          </p:nvPr>
        </p:nvSpPr>
        <p:spPr/>
        <p:txBody>
          <a:bodyPr/>
          <a:lstStyle/>
          <a:p>
            <a:fld id="{3C9628C0-053B-4CF2-85CF-46A6BAE4CD7F}" type="slidenum">
              <a:rPr lang="fr-FR" smtClean="0"/>
              <a:t>24</a:t>
            </a:fld>
            <a:endParaRPr lang="fr-FR"/>
          </a:p>
        </p:txBody>
      </p:sp>
    </p:spTree>
    <p:extLst>
      <p:ext uri="{BB962C8B-B14F-4D97-AF65-F5344CB8AC3E}">
        <p14:creationId xmlns:p14="http://schemas.microsoft.com/office/powerpoint/2010/main" val="66160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0C93EFCD-9C6A-D008-3A47-750120F1F438}"/>
              </a:ext>
            </a:extLst>
          </p:cNvPr>
          <p:cNvSpPr>
            <a:spLocks noGrp="1"/>
          </p:cNvSpPr>
          <p:nvPr>
            <p:ph type="sldNum" sz="quarter" idx="5"/>
          </p:nvPr>
        </p:nvSpPr>
        <p:spPr/>
        <p:txBody>
          <a:bodyPr/>
          <a:lstStyle/>
          <a:p>
            <a:fld id="{3C9628C0-053B-4CF2-85CF-46A6BAE4CD7F}" type="slidenum">
              <a:rPr lang="fr-FR" smtClean="0"/>
              <a:t>25</a:t>
            </a:fld>
            <a:endParaRPr lang="fr-FR"/>
          </a:p>
        </p:txBody>
      </p:sp>
    </p:spTree>
    <p:extLst>
      <p:ext uri="{BB962C8B-B14F-4D97-AF65-F5344CB8AC3E}">
        <p14:creationId xmlns:p14="http://schemas.microsoft.com/office/powerpoint/2010/main" val="363752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98FDE8AF-886D-99C2-0F6D-3AF00CC15E08}"/>
              </a:ext>
            </a:extLst>
          </p:cNvPr>
          <p:cNvSpPr>
            <a:spLocks noGrp="1"/>
          </p:cNvSpPr>
          <p:nvPr>
            <p:ph type="sldNum" sz="quarter" idx="5"/>
          </p:nvPr>
        </p:nvSpPr>
        <p:spPr/>
        <p:txBody>
          <a:bodyPr/>
          <a:lstStyle/>
          <a:p>
            <a:fld id="{3C9628C0-053B-4CF2-85CF-46A6BAE4CD7F}" type="slidenum">
              <a:rPr lang="fr-FR" smtClean="0"/>
              <a:t>26</a:t>
            </a:fld>
            <a:endParaRPr lang="fr-FR"/>
          </a:p>
        </p:txBody>
      </p:sp>
    </p:spTree>
    <p:extLst>
      <p:ext uri="{BB962C8B-B14F-4D97-AF65-F5344CB8AC3E}">
        <p14:creationId xmlns:p14="http://schemas.microsoft.com/office/powerpoint/2010/main" val="326354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374660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1325" y="1169988"/>
            <a:ext cx="5613400" cy="3157537"/>
          </a:xfrm>
          <a:prstGeom prst="rect">
            <a:avLst/>
          </a:prstGeom>
          <a:noFill/>
          <a:ln w="12700">
            <a:solidFill>
              <a:prstClr val="black"/>
            </a:solidFill>
          </a:ln>
        </p:spPr>
      </p:sp>
      <p:sp>
        <p:nvSpPr>
          <p:cNvPr id="3" name="Espace réservé des notes 2"/>
          <p:cNvSpPr>
            <a:spLocks noGrp="1"/>
          </p:cNvSpPr>
          <p:nvPr>
            <p:ph type="body" idx="1"/>
          </p:nvPr>
        </p:nvSpPr>
        <p:spPr>
          <a:xfrm>
            <a:off x="649860" y="4505148"/>
            <a:ext cx="5194697" cy="3686631"/>
          </a:xfrm>
          <a:prstGeom prst="rect">
            <a:avLst/>
          </a:prstGeom>
        </p:spPr>
        <p:txBody>
          <a:bodyPr lIns="87558" tIns="43779" rIns="87558" bIns="43779"/>
          <a:lstStyle/>
          <a:p>
            <a:endParaRPr lang="fr-FR"/>
          </a:p>
        </p:txBody>
      </p:sp>
    </p:spTree>
    <p:extLst>
      <p:ext uri="{BB962C8B-B14F-4D97-AF65-F5344CB8AC3E}">
        <p14:creationId xmlns:p14="http://schemas.microsoft.com/office/powerpoint/2010/main" val="3269412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023" y="7391400"/>
            <a:ext cx="3375176" cy="914400"/>
          </a:xfrm>
          <a:prstGeom prst="rect">
            <a:avLst/>
          </a:prstGeom>
        </p:spPr>
      </p:pic>
      <p:sp>
        <p:nvSpPr>
          <p:cNvPr id="2" name="Title 1"/>
          <p:cNvSpPr>
            <a:spLocks noGrp="1"/>
          </p:cNvSpPr>
          <p:nvPr>
            <p:ph type="ctrTitle" hasCustomPrompt="1"/>
          </p:nvPr>
        </p:nvSpPr>
        <p:spPr>
          <a:xfrm>
            <a:off x="11454156" y="3048000"/>
            <a:ext cx="5669280" cy="1632374"/>
          </a:xfrm>
        </p:spPr>
        <p:txBody>
          <a:bodyPr anchor="ctr">
            <a:normAutofit/>
          </a:bodyPr>
          <a:lstStyle>
            <a:lvl1pPr algn="l">
              <a:defRPr sz="4000">
                <a:solidFill>
                  <a:srgbClr val="1C284B"/>
                </a:solidFill>
                <a:latin typeface="Fivo Sans Modern Med" pitchFamily="50" charset="0"/>
              </a:defRPr>
            </a:lvl1pPr>
          </a:lstStyle>
          <a:p>
            <a:r>
              <a:rPr lang="en-US"/>
              <a:t>CLICK TO EDIT MASTER TITLE</a:t>
            </a:r>
          </a:p>
        </p:txBody>
      </p:sp>
      <p:sp>
        <p:nvSpPr>
          <p:cNvPr id="3" name="Subtitle 2"/>
          <p:cNvSpPr>
            <a:spLocks noGrp="1"/>
          </p:cNvSpPr>
          <p:nvPr>
            <p:ph type="subTitle" idx="1" hasCustomPrompt="1"/>
          </p:nvPr>
        </p:nvSpPr>
        <p:spPr>
          <a:xfrm>
            <a:off x="11454156" y="5763057"/>
            <a:ext cx="5669280" cy="790143"/>
          </a:xfrm>
        </p:spPr>
        <p:txBody>
          <a:bodyPr anchor="ctr">
            <a:normAutofit/>
          </a:bodyPr>
          <a:lstStyle>
            <a:lvl1pPr marL="0" indent="0" algn="l">
              <a:buNone/>
              <a:defRPr sz="3000" b="1">
                <a:solidFill>
                  <a:srgbClr val="1C284B"/>
                </a:solidFill>
                <a:latin typeface="ChaletBoo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5"/>
          <p:cNvSpPr/>
          <p:nvPr/>
        </p:nvSpPr>
        <p:spPr>
          <a:xfrm>
            <a:off x="3464128" y="1660905"/>
            <a:ext cx="5972086" cy="45466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6"/>
          <p:cNvSpPr/>
          <p:nvPr/>
        </p:nvSpPr>
        <p:spPr>
          <a:xfrm>
            <a:off x="635000" y="2670378"/>
            <a:ext cx="2485999" cy="350519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 name="Text Placeholder 16"/>
          <p:cNvSpPr>
            <a:spLocks noGrp="1"/>
          </p:cNvSpPr>
          <p:nvPr>
            <p:ph type="body" sz="quarter" idx="13" hasCustomPrompt="1"/>
          </p:nvPr>
        </p:nvSpPr>
        <p:spPr>
          <a:xfrm>
            <a:off x="11454156" y="8400994"/>
            <a:ext cx="4572000" cy="336550"/>
          </a:xfrm>
        </p:spPr>
        <p:txBody>
          <a:bodyPr>
            <a:noAutofit/>
          </a:bodyPr>
          <a:lstStyle>
            <a:lvl1pPr marL="0" indent="0">
              <a:buNone/>
              <a:defRPr sz="1400">
                <a:solidFill>
                  <a:srgbClr val="8C634A"/>
                </a:solidFill>
                <a:latin typeface="ChaletBook" panose="02000000000000000000" pitchFamily="2" charset="0"/>
              </a:defRPr>
            </a:lvl1pPr>
          </a:lstStyle>
          <a:p>
            <a:pPr lvl="0"/>
            <a:r>
              <a:rPr lang="en-US"/>
              <a:t>EDIT MASTER TEXT STYLES</a:t>
            </a:r>
          </a:p>
        </p:txBody>
      </p:sp>
      <p:sp>
        <p:nvSpPr>
          <p:cNvPr id="19" name="Text Placeholder 18"/>
          <p:cNvSpPr>
            <a:spLocks noGrp="1"/>
          </p:cNvSpPr>
          <p:nvPr>
            <p:ph type="body" sz="quarter" idx="14"/>
          </p:nvPr>
        </p:nvSpPr>
        <p:spPr>
          <a:xfrm>
            <a:off x="11454156" y="5022066"/>
            <a:ext cx="3392144" cy="636669"/>
          </a:xfrm>
        </p:spPr>
        <p:txBody>
          <a:bodyPr>
            <a:normAutofit/>
          </a:bodyPr>
          <a:lstStyle>
            <a:lvl1pPr marL="0" indent="0">
              <a:buNone/>
              <a:defRPr sz="1400">
                <a:solidFill>
                  <a:srgbClr val="1C284B"/>
                </a:solidFill>
                <a:latin typeface="ChaletBook" panose="02000000000000000000" pitchFamily="2" charset="0"/>
              </a:defRPr>
            </a:lvl1pPr>
          </a:lstStyle>
          <a:p>
            <a:pPr lvl="0"/>
            <a:r>
              <a:rPr lang="fr-FR"/>
              <a:t>Cliquez pour modifier les styles du texte du masque</a:t>
            </a:r>
          </a:p>
        </p:txBody>
      </p:sp>
      <p:sp>
        <p:nvSpPr>
          <p:cNvPr id="8" name="Espace réservé de la date 7">
            <a:extLst>
              <a:ext uri="{FF2B5EF4-FFF2-40B4-BE49-F238E27FC236}">
                <a16:creationId xmlns:a16="http://schemas.microsoft.com/office/drawing/2014/main" id="{C0AE7A04-A55D-8856-8F72-FE22029EAF1E}"/>
              </a:ext>
            </a:extLst>
          </p:cNvPr>
          <p:cNvSpPr>
            <a:spLocks noGrp="1"/>
          </p:cNvSpPr>
          <p:nvPr>
            <p:ph type="dt" sz="half" idx="15"/>
          </p:nvPr>
        </p:nvSpPr>
        <p:spPr/>
        <p:txBody>
          <a:bodyPr/>
          <a:lstStyle/>
          <a:p>
            <a:fld id="{3F58F403-F3BF-47A6-B5E2-85EF07A7DD4C}" type="datetime1">
              <a:rPr lang="en-US" smtClean="0"/>
              <a:t>2/7/2024</a:t>
            </a:fld>
            <a:endParaRPr lang="en-US"/>
          </a:p>
        </p:txBody>
      </p:sp>
      <p:sp>
        <p:nvSpPr>
          <p:cNvPr id="9" name="Espace réservé du pied de page 8">
            <a:extLst>
              <a:ext uri="{FF2B5EF4-FFF2-40B4-BE49-F238E27FC236}">
                <a16:creationId xmlns:a16="http://schemas.microsoft.com/office/drawing/2014/main" id="{447D45C6-774E-C2B0-0498-B9A820F188F6}"/>
              </a:ext>
            </a:extLst>
          </p:cNvPr>
          <p:cNvSpPr>
            <a:spLocks noGrp="1"/>
          </p:cNvSpPr>
          <p:nvPr>
            <p:ph type="ftr" sz="quarter" idx="16"/>
          </p:nvPr>
        </p:nvSpPr>
        <p:spPr/>
        <p:txBody>
          <a:bodyPr/>
          <a:lstStyle/>
          <a:p>
            <a:r>
              <a:rPr lang="fr-FR"/>
              <a:t>Colombus Reim : Un acteur de la transition énergétique</a:t>
            </a:r>
            <a:endParaRPr lang="en-US"/>
          </a:p>
        </p:txBody>
      </p:sp>
      <p:sp>
        <p:nvSpPr>
          <p:cNvPr id="13" name="Espace réservé du numéro de diapositive 12">
            <a:extLst>
              <a:ext uri="{FF2B5EF4-FFF2-40B4-BE49-F238E27FC236}">
                <a16:creationId xmlns:a16="http://schemas.microsoft.com/office/drawing/2014/main" id="{2DE28BCA-D42E-62B3-B2EA-A31583490F73}"/>
              </a:ext>
            </a:extLst>
          </p:cNvPr>
          <p:cNvSpPr>
            <a:spLocks noGrp="1"/>
          </p:cNvSpPr>
          <p:nvPr>
            <p:ph type="sldNum" sz="quarter" idx="17"/>
          </p:nvPr>
        </p:nvSpPr>
        <p:spPr/>
        <p:txBody>
          <a:bodyPr/>
          <a:lstStyle/>
          <a:p>
            <a:fld id="{F14C8A0F-9F87-4DA4-9E64-B8A07D3B2374}" type="slidenum">
              <a:rPr lang="en-US" smtClean="0"/>
              <a:t>‹N°›</a:t>
            </a:fld>
            <a:endParaRPr lang="en-US"/>
          </a:p>
        </p:txBody>
      </p:sp>
    </p:spTree>
    <p:extLst>
      <p:ext uri="{BB962C8B-B14F-4D97-AF65-F5344CB8AC3E}">
        <p14:creationId xmlns:p14="http://schemas.microsoft.com/office/powerpoint/2010/main" val="78762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617788" y="2805966"/>
            <a:ext cx="15981112" cy="567784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33">
            <a:extLst>
              <a:ext uri="{FF2B5EF4-FFF2-40B4-BE49-F238E27FC236}">
                <a16:creationId xmlns:a16="http://schemas.microsoft.com/office/drawing/2014/main" id="{F3D27531-6D6D-C710-626A-CEDE58A28C1F}"/>
              </a:ext>
            </a:extLst>
          </p:cNvPr>
          <p:cNvSpPr>
            <a:spLocks noGrp="1"/>
          </p:cNvSpPr>
          <p:nvPr>
            <p:ph type="title" hasCustomPrompt="1"/>
          </p:nvPr>
        </p:nvSpPr>
        <p:spPr>
          <a:xfrm>
            <a:off x="3208528" y="1051560"/>
            <a:ext cx="10931144" cy="640080"/>
          </a:xfrm>
        </p:spPr>
        <p:txBody>
          <a:bodyPr anchor="t">
            <a:normAutofit/>
          </a:bodyPr>
          <a:lstStyle>
            <a:lvl1pPr algn="l">
              <a:defRPr sz="4000">
                <a:solidFill>
                  <a:srgbClr val="8C634A"/>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728C6CAA-6C0C-CA8B-ECE0-3FFEA9B8A623}"/>
              </a:ext>
            </a:extLst>
          </p:cNvPr>
          <p:cNvSpPr>
            <a:spLocks noGrp="1"/>
          </p:cNvSpPr>
          <p:nvPr>
            <p:ph sz="quarter" idx="20" hasCustomPrompt="1"/>
          </p:nvPr>
        </p:nvSpPr>
        <p:spPr>
          <a:xfrm>
            <a:off x="617787" y="1918089"/>
            <a:ext cx="15960157" cy="822961"/>
          </a:xfrm>
        </p:spPr>
        <p:txBody>
          <a:bodyPr>
            <a:noAutofit/>
          </a:bodyPr>
          <a:lstStyle>
            <a:lvl1pPr>
              <a:defRPr sz="2000"/>
            </a:lvl1pPr>
            <a:lvl2pPr>
              <a:defRPr sz="1800"/>
            </a:lvl2pPr>
            <a:lvl3pPr>
              <a:defRPr sz="1600"/>
            </a:lvl3pPr>
          </a:lstStyle>
          <a:p>
            <a:pPr lvl="0"/>
            <a:r>
              <a:rPr lang="en-US"/>
              <a:t>Third level</a:t>
            </a:r>
          </a:p>
          <a:p>
            <a:pPr lvl="1"/>
            <a:r>
              <a:rPr lang="en-US"/>
              <a:t>Fourth level</a:t>
            </a:r>
          </a:p>
          <a:p>
            <a:pPr lvl="2"/>
            <a:r>
              <a:rPr lang="en-US"/>
              <a:t>Fifth level</a:t>
            </a:r>
          </a:p>
        </p:txBody>
      </p:sp>
      <p:pic>
        <p:nvPicPr>
          <p:cNvPr id="5" name="Picture 17">
            <a:extLst>
              <a:ext uri="{FF2B5EF4-FFF2-40B4-BE49-F238E27FC236}">
                <a16:creationId xmlns:a16="http://schemas.microsoft.com/office/drawing/2014/main" id="{B5D5608B-0E39-9750-0580-5C3783DDA1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6" name="Espace réservé de la date 5">
            <a:extLst>
              <a:ext uri="{FF2B5EF4-FFF2-40B4-BE49-F238E27FC236}">
                <a16:creationId xmlns:a16="http://schemas.microsoft.com/office/drawing/2014/main" id="{36E9A9E9-6714-01F3-00D9-F4D6FB835748}"/>
              </a:ext>
            </a:extLst>
          </p:cNvPr>
          <p:cNvSpPr>
            <a:spLocks noGrp="1"/>
          </p:cNvSpPr>
          <p:nvPr>
            <p:ph type="dt" sz="half" idx="21"/>
          </p:nvPr>
        </p:nvSpPr>
        <p:spPr/>
        <p:txBody>
          <a:bodyPr/>
          <a:lstStyle/>
          <a:p>
            <a:fld id="{703276E0-80A2-41C5-A80F-62AC3E03A6F1}" type="datetime1">
              <a:rPr lang="en-US" smtClean="0"/>
              <a:t>2/7/2024</a:t>
            </a:fld>
            <a:endParaRPr lang="en-US"/>
          </a:p>
        </p:txBody>
      </p:sp>
      <p:sp>
        <p:nvSpPr>
          <p:cNvPr id="7" name="Espace réservé du pied de page 6">
            <a:extLst>
              <a:ext uri="{FF2B5EF4-FFF2-40B4-BE49-F238E27FC236}">
                <a16:creationId xmlns:a16="http://schemas.microsoft.com/office/drawing/2014/main" id="{2425E9FD-3201-A261-0AFB-D20181B320C3}"/>
              </a:ext>
            </a:extLst>
          </p:cNvPr>
          <p:cNvSpPr>
            <a:spLocks noGrp="1"/>
          </p:cNvSpPr>
          <p:nvPr>
            <p:ph type="ftr" sz="quarter" idx="22"/>
          </p:nvPr>
        </p:nvSpPr>
        <p:spPr/>
        <p:txBody>
          <a:bodyPr/>
          <a:lstStyle/>
          <a:p>
            <a:r>
              <a:rPr lang="fr-FR"/>
              <a:t>Colombus Reim : Un acteur de la transition énergétique</a:t>
            </a:r>
            <a:endParaRPr lang="en-US"/>
          </a:p>
        </p:txBody>
      </p:sp>
      <p:sp>
        <p:nvSpPr>
          <p:cNvPr id="9" name="object 3">
            <a:extLst>
              <a:ext uri="{FF2B5EF4-FFF2-40B4-BE49-F238E27FC236}">
                <a16:creationId xmlns:a16="http://schemas.microsoft.com/office/drawing/2014/main" id="{1D7D1492-F535-396D-2B68-83BA28B2B0BC}"/>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0" name="Connecteur droit 9">
            <a:extLst>
              <a:ext uri="{FF2B5EF4-FFF2-40B4-BE49-F238E27FC236}">
                <a16:creationId xmlns:a16="http://schemas.microsoft.com/office/drawing/2014/main" id="{6287B6A9-7A74-1FD4-1D56-D66A38253491}"/>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4">
            <a:extLst>
              <a:ext uri="{FF2B5EF4-FFF2-40B4-BE49-F238E27FC236}">
                <a16:creationId xmlns:a16="http://schemas.microsoft.com/office/drawing/2014/main" id="{557EF7EF-CF11-DB4B-947A-8D70D0763705}"/>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835570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596900" y="1821044"/>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596900" y="7559038"/>
            <a:ext cx="8077200" cy="822961"/>
          </a:xfrm>
        </p:spPr>
        <p:txBody>
          <a:bodyPr>
            <a:noAutofit/>
          </a:bodyPr>
          <a:lstStyle>
            <a:lvl1pPr>
              <a:defRPr sz="2000"/>
            </a:lvl1pPr>
            <a:lvl2pPr>
              <a:defRPr sz="1800"/>
            </a:lvl2pPr>
            <a:lvl3pPr>
              <a:defRPr sz="1600"/>
            </a:lvl3pPr>
          </a:lstStyle>
          <a:p>
            <a:pPr lvl="0"/>
            <a:r>
              <a:rPr lang="en-US"/>
              <a:t>Third level</a:t>
            </a:r>
          </a:p>
          <a:p>
            <a:pPr lvl="1"/>
            <a:r>
              <a:rPr lang="en-US"/>
              <a:t>Fourth level</a:t>
            </a:r>
          </a:p>
          <a:p>
            <a:pPr lvl="2"/>
            <a:r>
              <a:rPr lang="en-US"/>
              <a:t>Fifth level</a:t>
            </a:r>
          </a:p>
        </p:txBody>
      </p:sp>
      <p:sp>
        <p:nvSpPr>
          <p:cNvPr id="6" name="Content Placeholder 2">
            <a:extLst>
              <a:ext uri="{FF2B5EF4-FFF2-40B4-BE49-F238E27FC236}">
                <a16:creationId xmlns:a16="http://schemas.microsoft.com/office/drawing/2014/main" id="{68430263-CE86-1FEC-54E1-F001C6B73294}"/>
              </a:ext>
            </a:extLst>
          </p:cNvPr>
          <p:cNvSpPr>
            <a:spLocks noGrp="1"/>
          </p:cNvSpPr>
          <p:nvPr>
            <p:ph sz="quarter" idx="21"/>
          </p:nvPr>
        </p:nvSpPr>
        <p:spPr>
          <a:xfrm>
            <a:off x="8674100" y="1821044"/>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Content Placeholder 2">
            <a:extLst>
              <a:ext uri="{FF2B5EF4-FFF2-40B4-BE49-F238E27FC236}">
                <a16:creationId xmlns:a16="http://schemas.microsoft.com/office/drawing/2014/main" id="{34E99A2E-E7ED-9917-1CE4-699439FFFB51}"/>
              </a:ext>
            </a:extLst>
          </p:cNvPr>
          <p:cNvSpPr>
            <a:spLocks noGrp="1"/>
          </p:cNvSpPr>
          <p:nvPr>
            <p:ph sz="quarter" idx="22" hasCustomPrompt="1"/>
          </p:nvPr>
        </p:nvSpPr>
        <p:spPr>
          <a:xfrm>
            <a:off x="8674100" y="7559038"/>
            <a:ext cx="8077200" cy="822961"/>
          </a:xfrm>
        </p:spPr>
        <p:txBody>
          <a:bodyPr/>
          <a:lstStyle>
            <a:lvl1pPr>
              <a:defRPr sz="2000"/>
            </a:lvl1pPr>
            <a:lvl2pPr>
              <a:defRPr sz="1800"/>
            </a:lvl2pPr>
            <a:lvl3pPr marL="914400" indent="0">
              <a:buNone/>
              <a:defRPr sz="1600"/>
            </a:lvl3pPr>
          </a:lstStyle>
          <a:p>
            <a:pPr lvl="0"/>
            <a:r>
              <a:rPr lang="en-US"/>
              <a:t>Third level</a:t>
            </a:r>
          </a:p>
          <a:p>
            <a:pPr lvl="1"/>
            <a:r>
              <a:rPr lang="en-US"/>
              <a:t>Fourth level</a:t>
            </a:r>
          </a:p>
          <a:p>
            <a:pPr lvl="2"/>
            <a:r>
              <a:rPr lang="en-US"/>
              <a:t>Fifth level</a:t>
            </a:r>
          </a:p>
          <a:p>
            <a:pPr lvl="2"/>
            <a:endParaRPr lang="en-US"/>
          </a:p>
        </p:txBody>
      </p:sp>
      <p:pic>
        <p:nvPicPr>
          <p:cNvPr id="2" name="Picture 17">
            <a:extLst>
              <a:ext uri="{FF2B5EF4-FFF2-40B4-BE49-F238E27FC236}">
                <a16:creationId xmlns:a16="http://schemas.microsoft.com/office/drawing/2014/main" id="{FBB3277F-AD74-9EB4-5A75-1F9B6617EA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68AFB22F-B6D2-173E-59F6-BF81C4C5208F}"/>
              </a:ext>
            </a:extLst>
          </p:cNvPr>
          <p:cNvSpPr>
            <a:spLocks noGrp="1"/>
          </p:cNvSpPr>
          <p:nvPr>
            <p:ph type="dt" sz="half" idx="23"/>
          </p:nvPr>
        </p:nvSpPr>
        <p:spPr/>
        <p:txBody>
          <a:bodyPr/>
          <a:lstStyle/>
          <a:p>
            <a:fld id="{115B4C0B-1F82-4249-9075-7B12FF6A34C1}" type="datetime1">
              <a:rPr lang="en-US" smtClean="0"/>
              <a:t>2/7/2024</a:t>
            </a:fld>
            <a:endParaRPr lang="en-US"/>
          </a:p>
        </p:txBody>
      </p:sp>
      <p:sp>
        <p:nvSpPr>
          <p:cNvPr id="9" name="Espace réservé du pied de page 8">
            <a:extLst>
              <a:ext uri="{FF2B5EF4-FFF2-40B4-BE49-F238E27FC236}">
                <a16:creationId xmlns:a16="http://schemas.microsoft.com/office/drawing/2014/main" id="{A595955F-F5BF-2054-CA14-2AE713B806A3}"/>
              </a:ext>
            </a:extLst>
          </p:cNvPr>
          <p:cNvSpPr>
            <a:spLocks noGrp="1"/>
          </p:cNvSpPr>
          <p:nvPr>
            <p:ph type="ftr" sz="quarter" idx="24"/>
          </p:nvPr>
        </p:nvSpPr>
        <p:spPr/>
        <p:txBody>
          <a:bodyPr/>
          <a:lstStyle/>
          <a:p>
            <a:r>
              <a:rPr lang="fr-FR"/>
              <a:t>Colombus Reim : Un acteur de la transition énergétique</a:t>
            </a:r>
            <a:endParaRPr lang="en-US"/>
          </a:p>
        </p:txBody>
      </p:sp>
      <p:sp>
        <p:nvSpPr>
          <p:cNvPr id="11" name="object 3">
            <a:extLst>
              <a:ext uri="{FF2B5EF4-FFF2-40B4-BE49-F238E27FC236}">
                <a16:creationId xmlns:a16="http://schemas.microsoft.com/office/drawing/2014/main" id="{EDD4B0FA-5A3F-7B28-D06F-44C0A50398A3}"/>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2" name="Connecteur droit 11">
            <a:extLst>
              <a:ext uri="{FF2B5EF4-FFF2-40B4-BE49-F238E27FC236}">
                <a16:creationId xmlns:a16="http://schemas.microsoft.com/office/drawing/2014/main" id="{16984A39-357E-5023-672A-C21335A2824B}"/>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BE05EDBD-B262-F72F-3978-495A602A10F0}"/>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27721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596900" y="1822993"/>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596900" y="4561759"/>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2" name="Content Placeholder 2">
            <a:extLst>
              <a:ext uri="{FF2B5EF4-FFF2-40B4-BE49-F238E27FC236}">
                <a16:creationId xmlns:a16="http://schemas.microsoft.com/office/drawing/2014/main" id="{38B01E08-25FF-C292-80C3-ED18E1B07719}"/>
              </a:ext>
            </a:extLst>
          </p:cNvPr>
          <p:cNvSpPr>
            <a:spLocks noGrp="1"/>
          </p:cNvSpPr>
          <p:nvPr>
            <p:ph sz="quarter" idx="23"/>
          </p:nvPr>
        </p:nvSpPr>
        <p:spPr>
          <a:xfrm>
            <a:off x="596900" y="5142658"/>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2">
            <a:extLst>
              <a:ext uri="{FF2B5EF4-FFF2-40B4-BE49-F238E27FC236}">
                <a16:creationId xmlns:a16="http://schemas.microsoft.com/office/drawing/2014/main" id="{44045B74-1A48-9859-D64E-C998ECA8DD71}"/>
              </a:ext>
            </a:extLst>
          </p:cNvPr>
          <p:cNvSpPr>
            <a:spLocks noGrp="1"/>
          </p:cNvSpPr>
          <p:nvPr>
            <p:ph sz="quarter" idx="24" hasCustomPrompt="1"/>
          </p:nvPr>
        </p:nvSpPr>
        <p:spPr>
          <a:xfrm>
            <a:off x="596900" y="7881424"/>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11" name="Content Placeholder 2">
            <a:extLst>
              <a:ext uri="{FF2B5EF4-FFF2-40B4-BE49-F238E27FC236}">
                <a16:creationId xmlns:a16="http://schemas.microsoft.com/office/drawing/2014/main" id="{4EDA03E8-CAC7-7ABC-6707-6EBBF3D76B71}"/>
              </a:ext>
            </a:extLst>
          </p:cNvPr>
          <p:cNvSpPr>
            <a:spLocks noGrp="1"/>
          </p:cNvSpPr>
          <p:nvPr>
            <p:ph sz="quarter" idx="25"/>
          </p:nvPr>
        </p:nvSpPr>
        <p:spPr>
          <a:xfrm>
            <a:off x="8783828" y="1822993"/>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Content Placeholder 2">
            <a:extLst>
              <a:ext uri="{FF2B5EF4-FFF2-40B4-BE49-F238E27FC236}">
                <a16:creationId xmlns:a16="http://schemas.microsoft.com/office/drawing/2014/main" id="{A217BDCF-0DA9-3F33-93F9-1938475D9339}"/>
              </a:ext>
            </a:extLst>
          </p:cNvPr>
          <p:cNvSpPr>
            <a:spLocks noGrp="1"/>
          </p:cNvSpPr>
          <p:nvPr>
            <p:ph sz="quarter" idx="26" hasCustomPrompt="1"/>
          </p:nvPr>
        </p:nvSpPr>
        <p:spPr>
          <a:xfrm>
            <a:off x="8783828" y="4561759"/>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13" name="Content Placeholder 2">
            <a:extLst>
              <a:ext uri="{FF2B5EF4-FFF2-40B4-BE49-F238E27FC236}">
                <a16:creationId xmlns:a16="http://schemas.microsoft.com/office/drawing/2014/main" id="{1D49C88F-23F8-509A-5C29-F247F0B5DDA5}"/>
              </a:ext>
            </a:extLst>
          </p:cNvPr>
          <p:cNvSpPr>
            <a:spLocks noGrp="1"/>
          </p:cNvSpPr>
          <p:nvPr>
            <p:ph sz="quarter" idx="27"/>
          </p:nvPr>
        </p:nvSpPr>
        <p:spPr>
          <a:xfrm>
            <a:off x="8783828" y="5142658"/>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Content Placeholder 2">
            <a:extLst>
              <a:ext uri="{FF2B5EF4-FFF2-40B4-BE49-F238E27FC236}">
                <a16:creationId xmlns:a16="http://schemas.microsoft.com/office/drawing/2014/main" id="{6D91B0B8-25F3-84AB-A461-DF665E2553AA}"/>
              </a:ext>
            </a:extLst>
          </p:cNvPr>
          <p:cNvSpPr>
            <a:spLocks noGrp="1"/>
          </p:cNvSpPr>
          <p:nvPr>
            <p:ph sz="quarter" idx="28" hasCustomPrompt="1"/>
          </p:nvPr>
        </p:nvSpPr>
        <p:spPr>
          <a:xfrm>
            <a:off x="8783828" y="7881424"/>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pic>
        <p:nvPicPr>
          <p:cNvPr id="6" name="Picture 17">
            <a:extLst>
              <a:ext uri="{FF2B5EF4-FFF2-40B4-BE49-F238E27FC236}">
                <a16:creationId xmlns:a16="http://schemas.microsoft.com/office/drawing/2014/main" id="{5D0262C3-A93D-92DB-2D64-CAB71D1B4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7" name="Espace réservé de la date 6">
            <a:extLst>
              <a:ext uri="{FF2B5EF4-FFF2-40B4-BE49-F238E27FC236}">
                <a16:creationId xmlns:a16="http://schemas.microsoft.com/office/drawing/2014/main" id="{B20B1D4E-6983-9726-158E-06BE0EA09692}"/>
              </a:ext>
            </a:extLst>
          </p:cNvPr>
          <p:cNvSpPr>
            <a:spLocks noGrp="1"/>
          </p:cNvSpPr>
          <p:nvPr>
            <p:ph type="dt" sz="half" idx="29"/>
          </p:nvPr>
        </p:nvSpPr>
        <p:spPr/>
        <p:txBody>
          <a:bodyPr/>
          <a:lstStyle/>
          <a:p>
            <a:fld id="{0CB26717-84F7-4C59-9A99-BF809FD50205}" type="datetime1">
              <a:rPr lang="en-US" smtClean="0"/>
              <a:t>2/7/2024</a:t>
            </a:fld>
            <a:endParaRPr lang="en-US"/>
          </a:p>
        </p:txBody>
      </p:sp>
      <p:sp>
        <p:nvSpPr>
          <p:cNvPr id="9" name="Espace réservé du pied de page 8">
            <a:extLst>
              <a:ext uri="{FF2B5EF4-FFF2-40B4-BE49-F238E27FC236}">
                <a16:creationId xmlns:a16="http://schemas.microsoft.com/office/drawing/2014/main" id="{A191AB89-8D53-912D-03BF-52EF31BE5B48}"/>
              </a:ext>
            </a:extLst>
          </p:cNvPr>
          <p:cNvSpPr>
            <a:spLocks noGrp="1"/>
          </p:cNvSpPr>
          <p:nvPr>
            <p:ph type="ftr" sz="quarter" idx="30"/>
          </p:nvPr>
        </p:nvSpPr>
        <p:spPr/>
        <p:txBody>
          <a:bodyPr/>
          <a:lstStyle/>
          <a:p>
            <a:r>
              <a:rPr lang="fr-FR"/>
              <a:t>Colombus Reim : Un acteur de la transition énergétique</a:t>
            </a:r>
            <a:endParaRPr lang="en-US"/>
          </a:p>
        </p:txBody>
      </p:sp>
      <p:sp>
        <p:nvSpPr>
          <p:cNvPr id="14" name="object 3">
            <a:extLst>
              <a:ext uri="{FF2B5EF4-FFF2-40B4-BE49-F238E27FC236}">
                <a16:creationId xmlns:a16="http://schemas.microsoft.com/office/drawing/2014/main" id="{FF7BA491-868B-3700-7F36-B658EF2CA6B1}"/>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6" name="Connecteur droit 15">
            <a:extLst>
              <a:ext uri="{FF2B5EF4-FFF2-40B4-BE49-F238E27FC236}">
                <a16:creationId xmlns:a16="http://schemas.microsoft.com/office/drawing/2014/main" id="{3E16773C-2284-32D5-62D2-828BEF5C2C02}"/>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pied de page 4">
            <a:extLst>
              <a:ext uri="{FF2B5EF4-FFF2-40B4-BE49-F238E27FC236}">
                <a16:creationId xmlns:a16="http://schemas.microsoft.com/office/drawing/2014/main" id="{A3AB24EC-FD94-35E7-BA4C-6C24ED468175}"/>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267006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596900" y="1861536"/>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2" name="Content Placeholder 2">
            <a:extLst>
              <a:ext uri="{FF2B5EF4-FFF2-40B4-BE49-F238E27FC236}">
                <a16:creationId xmlns:a16="http://schemas.microsoft.com/office/drawing/2014/main" id="{38B01E08-25FF-C292-80C3-ED18E1B07719}"/>
              </a:ext>
            </a:extLst>
          </p:cNvPr>
          <p:cNvSpPr>
            <a:spLocks noGrp="1"/>
          </p:cNvSpPr>
          <p:nvPr>
            <p:ph sz="quarter" idx="23"/>
          </p:nvPr>
        </p:nvSpPr>
        <p:spPr>
          <a:xfrm>
            <a:off x="596900" y="2442436"/>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Content Placeholder 2">
            <a:extLst>
              <a:ext uri="{FF2B5EF4-FFF2-40B4-BE49-F238E27FC236}">
                <a16:creationId xmlns:a16="http://schemas.microsoft.com/office/drawing/2014/main" id="{3A71A4EB-E9B3-8356-8D61-E8B2A081CDF7}"/>
              </a:ext>
            </a:extLst>
          </p:cNvPr>
          <p:cNvSpPr>
            <a:spLocks noGrp="1"/>
          </p:cNvSpPr>
          <p:nvPr>
            <p:ph sz="quarter" idx="29" hasCustomPrompt="1"/>
          </p:nvPr>
        </p:nvSpPr>
        <p:spPr>
          <a:xfrm>
            <a:off x="596900" y="5200736"/>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7" name="Content Placeholder 2">
            <a:extLst>
              <a:ext uri="{FF2B5EF4-FFF2-40B4-BE49-F238E27FC236}">
                <a16:creationId xmlns:a16="http://schemas.microsoft.com/office/drawing/2014/main" id="{17117B0C-C6AD-5B0A-A17F-1748FB786966}"/>
              </a:ext>
            </a:extLst>
          </p:cNvPr>
          <p:cNvSpPr>
            <a:spLocks noGrp="1"/>
          </p:cNvSpPr>
          <p:nvPr>
            <p:ph sz="quarter" idx="30"/>
          </p:nvPr>
        </p:nvSpPr>
        <p:spPr>
          <a:xfrm>
            <a:off x="596900" y="5781636"/>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Content Placeholder 2">
            <a:extLst>
              <a:ext uri="{FF2B5EF4-FFF2-40B4-BE49-F238E27FC236}">
                <a16:creationId xmlns:a16="http://schemas.microsoft.com/office/drawing/2014/main" id="{2B747B1A-08B8-E2F9-3E57-4FD3B722E1AC}"/>
              </a:ext>
            </a:extLst>
          </p:cNvPr>
          <p:cNvSpPr>
            <a:spLocks noGrp="1"/>
          </p:cNvSpPr>
          <p:nvPr>
            <p:ph sz="quarter" idx="31" hasCustomPrompt="1"/>
          </p:nvPr>
        </p:nvSpPr>
        <p:spPr>
          <a:xfrm>
            <a:off x="8783828" y="1861536"/>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10" name="Content Placeholder 2">
            <a:extLst>
              <a:ext uri="{FF2B5EF4-FFF2-40B4-BE49-F238E27FC236}">
                <a16:creationId xmlns:a16="http://schemas.microsoft.com/office/drawing/2014/main" id="{2FCD5DF2-C7EE-350C-0315-A7846B84A6AA}"/>
              </a:ext>
            </a:extLst>
          </p:cNvPr>
          <p:cNvSpPr>
            <a:spLocks noGrp="1"/>
          </p:cNvSpPr>
          <p:nvPr>
            <p:ph sz="quarter" idx="32"/>
          </p:nvPr>
        </p:nvSpPr>
        <p:spPr>
          <a:xfrm>
            <a:off x="8783828" y="2442436"/>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Content Placeholder 2">
            <a:extLst>
              <a:ext uri="{FF2B5EF4-FFF2-40B4-BE49-F238E27FC236}">
                <a16:creationId xmlns:a16="http://schemas.microsoft.com/office/drawing/2014/main" id="{2EEE0E62-4F46-E35F-E288-873027C72425}"/>
              </a:ext>
            </a:extLst>
          </p:cNvPr>
          <p:cNvSpPr>
            <a:spLocks noGrp="1"/>
          </p:cNvSpPr>
          <p:nvPr>
            <p:ph sz="quarter" idx="33" hasCustomPrompt="1"/>
          </p:nvPr>
        </p:nvSpPr>
        <p:spPr>
          <a:xfrm>
            <a:off x="8783828" y="5200736"/>
            <a:ext cx="8077200" cy="488582"/>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17" name="Content Placeholder 2">
            <a:extLst>
              <a:ext uri="{FF2B5EF4-FFF2-40B4-BE49-F238E27FC236}">
                <a16:creationId xmlns:a16="http://schemas.microsoft.com/office/drawing/2014/main" id="{28DBA017-F98F-9E60-3B8E-A254C63C94A1}"/>
              </a:ext>
            </a:extLst>
          </p:cNvPr>
          <p:cNvSpPr>
            <a:spLocks noGrp="1"/>
          </p:cNvSpPr>
          <p:nvPr>
            <p:ph sz="quarter" idx="34"/>
          </p:nvPr>
        </p:nvSpPr>
        <p:spPr>
          <a:xfrm>
            <a:off x="8783828" y="5781636"/>
            <a:ext cx="8077200" cy="2633889"/>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3" name="Picture 17">
            <a:extLst>
              <a:ext uri="{FF2B5EF4-FFF2-40B4-BE49-F238E27FC236}">
                <a16:creationId xmlns:a16="http://schemas.microsoft.com/office/drawing/2014/main" id="{84CFAA41-F2A3-8ED8-B751-7E59B65BB6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B2F05F17-2169-E713-9D4F-40D97EBB2D9D}"/>
              </a:ext>
            </a:extLst>
          </p:cNvPr>
          <p:cNvSpPr>
            <a:spLocks noGrp="1"/>
          </p:cNvSpPr>
          <p:nvPr>
            <p:ph type="dt" sz="half" idx="35"/>
          </p:nvPr>
        </p:nvSpPr>
        <p:spPr/>
        <p:txBody>
          <a:bodyPr/>
          <a:lstStyle/>
          <a:p>
            <a:fld id="{4EA0E0AC-2F86-4763-A883-F6C6E0952CF0}" type="datetime1">
              <a:rPr lang="en-US" smtClean="0"/>
              <a:t>2/7/2024</a:t>
            </a:fld>
            <a:endParaRPr lang="en-US"/>
          </a:p>
        </p:txBody>
      </p:sp>
      <p:sp>
        <p:nvSpPr>
          <p:cNvPr id="11" name="Espace réservé du pied de page 10">
            <a:extLst>
              <a:ext uri="{FF2B5EF4-FFF2-40B4-BE49-F238E27FC236}">
                <a16:creationId xmlns:a16="http://schemas.microsoft.com/office/drawing/2014/main" id="{4452DA29-3663-2264-4267-97A0349D8298}"/>
              </a:ext>
            </a:extLst>
          </p:cNvPr>
          <p:cNvSpPr>
            <a:spLocks noGrp="1"/>
          </p:cNvSpPr>
          <p:nvPr>
            <p:ph type="ftr" sz="quarter" idx="36"/>
          </p:nvPr>
        </p:nvSpPr>
        <p:spPr/>
        <p:txBody>
          <a:bodyPr/>
          <a:lstStyle/>
          <a:p>
            <a:r>
              <a:rPr lang="fr-FR"/>
              <a:t>Colombus Reim : Un acteur de la transition énergétique</a:t>
            </a:r>
            <a:endParaRPr lang="en-US"/>
          </a:p>
        </p:txBody>
      </p:sp>
      <p:sp>
        <p:nvSpPr>
          <p:cNvPr id="13" name="object 3">
            <a:extLst>
              <a:ext uri="{FF2B5EF4-FFF2-40B4-BE49-F238E27FC236}">
                <a16:creationId xmlns:a16="http://schemas.microsoft.com/office/drawing/2014/main" id="{C1B2AD2B-C128-8396-B29F-535D828651E7}"/>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4" name="Connecteur droit 13">
            <a:extLst>
              <a:ext uri="{FF2B5EF4-FFF2-40B4-BE49-F238E27FC236}">
                <a16:creationId xmlns:a16="http://schemas.microsoft.com/office/drawing/2014/main" id="{28F982D8-8F37-C321-C692-04EACDE40793}"/>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pied de page 4">
            <a:extLst>
              <a:ext uri="{FF2B5EF4-FFF2-40B4-BE49-F238E27FC236}">
                <a16:creationId xmlns:a16="http://schemas.microsoft.com/office/drawing/2014/main" id="{D5C09C85-98B9-CCB9-DF4F-F969E93913E3}"/>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4273720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596900" y="1821044"/>
            <a:ext cx="5760000" cy="3240000"/>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6461760" y="1827370"/>
            <a:ext cx="2212340" cy="3227348"/>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6" name="Content Placeholder 2">
            <a:extLst>
              <a:ext uri="{FF2B5EF4-FFF2-40B4-BE49-F238E27FC236}">
                <a16:creationId xmlns:a16="http://schemas.microsoft.com/office/drawing/2014/main" id="{9A70E579-FF09-4744-DB94-1526F7080C19}"/>
              </a:ext>
            </a:extLst>
          </p:cNvPr>
          <p:cNvSpPr>
            <a:spLocks noGrp="1"/>
          </p:cNvSpPr>
          <p:nvPr>
            <p:ph sz="quarter" idx="21"/>
          </p:nvPr>
        </p:nvSpPr>
        <p:spPr>
          <a:xfrm>
            <a:off x="596900" y="5204184"/>
            <a:ext cx="5760000" cy="3240000"/>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Content Placeholder 2">
            <a:extLst>
              <a:ext uri="{FF2B5EF4-FFF2-40B4-BE49-F238E27FC236}">
                <a16:creationId xmlns:a16="http://schemas.microsoft.com/office/drawing/2014/main" id="{01BF1117-0656-03F2-358E-C56BA3BD75A5}"/>
              </a:ext>
            </a:extLst>
          </p:cNvPr>
          <p:cNvSpPr>
            <a:spLocks noGrp="1"/>
          </p:cNvSpPr>
          <p:nvPr>
            <p:ph sz="quarter" idx="22" hasCustomPrompt="1"/>
          </p:nvPr>
        </p:nvSpPr>
        <p:spPr>
          <a:xfrm>
            <a:off x="6461760" y="5210510"/>
            <a:ext cx="2212340" cy="3227348"/>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9" name="Content Placeholder 2">
            <a:extLst>
              <a:ext uri="{FF2B5EF4-FFF2-40B4-BE49-F238E27FC236}">
                <a16:creationId xmlns:a16="http://schemas.microsoft.com/office/drawing/2014/main" id="{4EC69F13-B586-8A9E-BF0E-53E2A94191E5}"/>
              </a:ext>
            </a:extLst>
          </p:cNvPr>
          <p:cNvSpPr>
            <a:spLocks noGrp="1"/>
          </p:cNvSpPr>
          <p:nvPr>
            <p:ph sz="quarter" idx="23"/>
          </p:nvPr>
        </p:nvSpPr>
        <p:spPr>
          <a:xfrm>
            <a:off x="8778960" y="1821044"/>
            <a:ext cx="5760000" cy="3240000"/>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Content Placeholder 2">
            <a:extLst>
              <a:ext uri="{FF2B5EF4-FFF2-40B4-BE49-F238E27FC236}">
                <a16:creationId xmlns:a16="http://schemas.microsoft.com/office/drawing/2014/main" id="{4A2EC661-9F20-FE1D-D8FC-9D5BC3DF7BF4}"/>
              </a:ext>
            </a:extLst>
          </p:cNvPr>
          <p:cNvSpPr>
            <a:spLocks noGrp="1"/>
          </p:cNvSpPr>
          <p:nvPr>
            <p:ph sz="quarter" idx="24" hasCustomPrompt="1"/>
          </p:nvPr>
        </p:nvSpPr>
        <p:spPr>
          <a:xfrm>
            <a:off x="14643820" y="1827370"/>
            <a:ext cx="2212340" cy="3227348"/>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sp>
        <p:nvSpPr>
          <p:cNvPr id="16" name="Content Placeholder 2">
            <a:extLst>
              <a:ext uri="{FF2B5EF4-FFF2-40B4-BE49-F238E27FC236}">
                <a16:creationId xmlns:a16="http://schemas.microsoft.com/office/drawing/2014/main" id="{B5C672CB-48DF-5309-ABE9-321CDF668B51}"/>
              </a:ext>
            </a:extLst>
          </p:cNvPr>
          <p:cNvSpPr>
            <a:spLocks noGrp="1"/>
          </p:cNvSpPr>
          <p:nvPr>
            <p:ph sz="quarter" idx="25"/>
          </p:nvPr>
        </p:nvSpPr>
        <p:spPr>
          <a:xfrm>
            <a:off x="8778960" y="5204184"/>
            <a:ext cx="5760000" cy="3240000"/>
          </a:xfrm>
        </p:spPr>
        <p:txBody>
          <a:bodyPr>
            <a:normAutofit/>
          </a:bodyPr>
          <a:lstStyle>
            <a:lvl1pPr marL="228600" indent="-228600">
              <a:buFont typeface="Wingdings" panose="05000000000000000000" pitchFamily="2" charset="2"/>
              <a:buChar char="Ø"/>
              <a:defRPr sz="2400"/>
            </a:lvl1pPr>
            <a:lvl2pPr marL="685800" indent="-228600">
              <a:buFont typeface="Wingdings" panose="05000000000000000000" pitchFamily="2" charset="2"/>
              <a:buChar char="Ø"/>
              <a:defRPr sz="2000"/>
            </a:lvl2pPr>
            <a:lvl3pPr marL="1143000" indent="-228600">
              <a:buFont typeface="Wingdings" panose="05000000000000000000" pitchFamily="2" charset="2"/>
              <a:buChar char="Ø"/>
              <a:defRPr sz="18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7" name="Content Placeholder 2">
            <a:extLst>
              <a:ext uri="{FF2B5EF4-FFF2-40B4-BE49-F238E27FC236}">
                <a16:creationId xmlns:a16="http://schemas.microsoft.com/office/drawing/2014/main" id="{E7304759-7555-0F99-5CC7-9D77B1AE6B25}"/>
              </a:ext>
            </a:extLst>
          </p:cNvPr>
          <p:cNvSpPr>
            <a:spLocks noGrp="1"/>
          </p:cNvSpPr>
          <p:nvPr>
            <p:ph sz="quarter" idx="26" hasCustomPrompt="1"/>
          </p:nvPr>
        </p:nvSpPr>
        <p:spPr>
          <a:xfrm>
            <a:off x="14643820" y="5210510"/>
            <a:ext cx="2212340" cy="3227348"/>
          </a:xfrm>
          <a:solidFill>
            <a:srgbClr val="8C634A"/>
          </a:solidFill>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stStyle>
          <a:p>
            <a:pPr lvl="0"/>
            <a:r>
              <a:rPr lang="en-US"/>
              <a:t>Third level</a:t>
            </a:r>
          </a:p>
          <a:p>
            <a:pPr lvl="1"/>
            <a:r>
              <a:rPr lang="en-US"/>
              <a:t>Fourth level</a:t>
            </a:r>
          </a:p>
          <a:p>
            <a:pPr lvl="2"/>
            <a:r>
              <a:rPr lang="en-US"/>
              <a:t>Fifth level</a:t>
            </a:r>
          </a:p>
        </p:txBody>
      </p:sp>
      <p:pic>
        <p:nvPicPr>
          <p:cNvPr id="2" name="Picture 17">
            <a:extLst>
              <a:ext uri="{FF2B5EF4-FFF2-40B4-BE49-F238E27FC236}">
                <a16:creationId xmlns:a16="http://schemas.microsoft.com/office/drawing/2014/main" id="{EB9083A1-9C73-8041-CE9A-66EB9AC332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DE6FE9DF-0F0F-854A-9AFA-A509744D99C0}"/>
              </a:ext>
            </a:extLst>
          </p:cNvPr>
          <p:cNvSpPr>
            <a:spLocks noGrp="1"/>
          </p:cNvSpPr>
          <p:nvPr>
            <p:ph type="dt" sz="half" idx="27"/>
          </p:nvPr>
        </p:nvSpPr>
        <p:spPr/>
        <p:txBody>
          <a:bodyPr/>
          <a:lstStyle/>
          <a:p>
            <a:fld id="{4240845B-A071-4A1D-B27E-2A22C4E6F259}" type="datetime1">
              <a:rPr lang="en-US" smtClean="0"/>
              <a:t>2/7/2024</a:t>
            </a:fld>
            <a:endParaRPr lang="en-US"/>
          </a:p>
        </p:txBody>
      </p:sp>
      <p:sp>
        <p:nvSpPr>
          <p:cNvPr id="11" name="Espace réservé du pied de page 10">
            <a:extLst>
              <a:ext uri="{FF2B5EF4-FFF2-40B4-BE49-F238E27FC236}">
                <a16:creationId xmlns:a16="http://schemas.microsoft.com/office/drawing/2014/main" id="{CCD0AC95-DB45-77EC-A416-E50C03DEF086}"/>
              </a:ext>
            </a:extLst>
          </p:cNvPr>
          <p:cNvSpPr>
            <a:spLocks noGrp="1"/>
          </p:cNvSpPr>
          <p:nvPr>
            <p:ph type="ftr" sz="quarter" idx="28"/>
          </p:nvPr>
        </p:nvSpPr>
        <p:spPr/>
        <p:txBody>
          <a:bodyPr/>
          <a:lstStyle/>
          <a:p>
            <a:r>
              <a:rPr lang="fr-FR"/>
              <a:t>Colombus Reim : Un acteur de la transition énergétique</a:t>
            </a:r>
            <a:endParaRPr lang="en-US"/>
          </a:p>
        </p:txBody>
      </p:sp>
      <p:sp>
        <p:nvSpPr>
          <p:cNvPr id="13" name="object 3">
            <a:extLst>
              <a:ext uri="{FF2B5EF4-FFF2-40B4-BE49-F238E27FC236}">
                <a16:creationId xmlns:a16="http://schemas.microsoft.com/office/drawing/2014/main" id="{D9B849DD-8F26-F1E1-05A1-50211D995DB0}"/>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4" name="Connecteur droit 13">
            <a:extLst>
              <a:ext uri="{FF2B5EF4-FFF2-40B4-BE49-F238E27FC236}">
                <a16:creationId xmlns:a16="http://schemas.microsoft.com/office/drawing/2014/main" id="{12FC7F60-B9B9-9DB9-773A-88D6523DC256}"/>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pied de page 4">
            <a:extLst>
              <a:ext uri="{FF2B5EF4-FFF2-40B4-BE49-F238E27FC236}">
                <a16:creationId xmlns:a16="http://schemas.microsoft.com/office/drawing/2014/main" id="{A3000C9E-4C0C-3BEB-FB6B-A02B5881EBA5}"/>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4235781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p:nvPr>
        </p:nvSpPr>
        <p:spPr>
          <a:xfrm>
            <a:off x="363854" y="685800"/>
            <a:ext cx="7002145" cy="247445"/>
          </a:xfrm>
        </p:spPr>
        <p:txBody>
          <a:bodyPr>
            <a:noAutofit/>
          </a:bodyPr>
          <a:lstStyle>
            <a:lvl1pPr marL="0" indent="0">
              <a:buNone/>
              <a:defRPr sz="1200">
                <a:solidFill>
                  <a:srgbClr val="8C634A"/>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400" cap="all"/>
          </a:p>
        </p:txBody>
      </p:sp>
      <p:sp>
        <p:nvSpPr>
          <p:cNvPr id="3" name="Content Placeholder 2"/>
          <p:cNvSpPr>
            <a:spLocks noGrp="1"/>
          </p:cNvSpPr>
          <p:nvPr>
            <p:ph sz="quarter" idx="18"/>
          </p:nvPr>
        </p:nvSpPr>
        <p:spPr>
          <a:xfrm>
            <a:off x="446151" y="2915393"/>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444500" y="1917453"/>
            <a:ext cx="8077200" cy="822961"/>
          </a:xfrm>
        </p:spPr>
        <p:txBody>
          <a:bodyPr>
            <a:noAutofit/>
          </a:bodyPr>
          <a:lstStyle>
            <a:lvl1pPr>
              <a:defRPr sz="2000"/>
            </a:lvl1pPr>
            <a:lvl2pPr>
              <a:defRPr sz="1800"/>
            </a:lvl2pPr>
            <a:lvl3pPr>
              <a:defRPr sz="1600"/>
            </a:lvl3pPr>
          </a:lstStyle>
          <a:p>
            <a:pPr lvl="0"/>
            <a:r>
              <a:rPr lang="en-US"/>
              <a:t>Third level</a:t>
            </a:r>
          </a:p>
          <a:p>
            <a:pPr lvl="1"/>
            <a:r>
              <a:rPr lang="en-US"/>
              <a:t>Fourth level</a:t>
            </a:r>
          </a:p>
          <a:p>
            <a:pPr lvl="2"/>
            <a:r>
              <a:rPr lang="en-US"/>
              <a:t>Fifth level</a:t>
            </a:r>
          </a:p>
        </p:txBody>
      </p:sp>
      <p:sp>
        <p:nvSpPr>
          <p:cNvPr id="6" name="Content Placeholder 2">
            <a:extLst>
              <a:ext uri="{FF2B5EF4-FFF2-40B4-BE49-F238E27FC236}">
                <a16:creationId xmlns:a16="http://schemas.microsoft.com/office/drawing/2014/main" id="{68430263-CE86-1FEC-54E1-F001C6B73294}"/>
              </a:ext>
            </a:extLst>
          </p:cNvPr>
          <p:cNvSpPr>
            <a:spLocks noGrp="1"/>
          </p:cNvSpPr>
          <p:nvPr>
            <p:ph sz="quarter" idx="21"/>
          </p:nvPr>
        </p:nvSpPr>
        <p:spPr>
          <a:xfrm>
            <a:off x="8523351" y="2915393"/>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Content Placeholder 2">
            <a:extLst>
              <a:ext uri="{FF2B5EF4-FFF2-40B4-BE49-F238E27FC236}">
                <a16:creationId xmlns:a16="http://schemas.microsoft.com/office/drawing/2014/main" id="{34E99A2E-E7ED-9917-1CE4-699439FFFB51}"/>
              </a:ext>
            </a:extLst>
          </p:cNvPr>
          <p:cNvSpPr>
            <a:spLocks noGrp="1"/>
          </p:cNvSpPr>
          <p:nvPr>
            <p:ph sz="quarter" idx="22" hasCustomPrompt="1"/>
          </p:nvPr>
        </p:nvSpPr>
        <p:spPr>
          <a:xfrm>
            <a:off x="8521700" y="1917453"/>
            <a:ext cx="8077200" cy="822961"/>
          </a:xfrm>
        </p:spPr>
        <p:txBody>
          <a:bodyPr/>
          <a:lstStyle>
            <a:lvl1pPr>
              <a:defRPr sz="2000"/>
            </a:lvl1pPr>
            <a:lvl2pPr>
              <a:defRPr sz="1800"/>
            </a:lvl2pPr>
            <a:lvl3pPr marL="914400" indent="0">
              <a:buNone/>
              <a:defRPr sz="1600"/>
            </a:lvl3pPr>
          </a:lstStyle>
          <a:p>
            <a:pPr lvl="0"/>
            <a:r>
              <a:rPr lang="en-US"/>
              <a:t>Third level</a:t>
            </a:r>
          </a:p>
          <a:p>
            <a:pPr lvl="1"/>
            <a:r>
              <a:rPr lang="en-US"/>
              <a:t>Fourth level</a:t>
            </a:r>
          </a:p>
          <a:p>
            <a:pPr lvl="2"/>
            <a:r>
              <a:rPr lang="en-US"/>
              <a:t>Fifth level</a:t>
            </a:r>
          </a:p>
          <a:p>
            <a:pPr lvl="2"/>
            <a:endParaRPr lang="en-US"/>
          </a:p>
        </p:txBody>
      </p:sp>
      <p:pic>
        <p:nvPicPr>
          <p:cNvPr id="2" name="Picture 17">
            <a:extLst>
              <a:ext uri="{FF2B5EF4-FFF2-40B4-BE49-F238E27FC236}">
                <a16:creationId xmlns:a16="http://schemas.microsoft.com/office/drawing/2014/main" id="{D8272202-9862-4D36-81A1-F085D2BF44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8A6DCA79-77AE-1A90-F903-46430AF8E4DB}"/>
              </a:ext>
            </a:extLst>
          </p:cNvPr>
          <p:cNvSpPr>
            <a:spLocks noGrp="1"/>
          </p:cNvSpPr>
          <p:nvPr>
            <p:ph type="dt" sz="half" idx="23"/>
          </p:nvPr>
        </p:nvSpPr>
        <p:spPr/>
        <p:txBody>
          <a:bodyPr/>
          <a:lstStyle/>
          <a:p>
            <a:fld id="{7C69F96A-FAF7-40A1-BDCA-08B6C02A8D24}" type="datetime1">
              <a:rPr lang="en-US" smtClean="0"/>
              <a:t>2/7/2024</a:t>
            </a:fld>
            <a:endParaRPr lang="en-US"/>
          </a:p>
        </p:txBody>
      </p:sp>
      <p:sp>
        <p:nvSpPr>
          <p:cNvPr id="9" name="Espace réservé du pied de page 8">
            <a:extLst>
              <a:ext uri="{FF2B5EF4-FFF2-40B4-BE49-F238E27FC236}">
                <a16:creationId xmlns:a16="http://schemas.microsoft.com/office/drawing/2014/main" id="{9374CEB0-3704-AEBD-4324-4BC3A3E37F29}"/>
              </a:ext>
            </a:extLst>
          </p:cNvPr>
          <p:cNvSpPr>
            <a:spLocks noGrp="1"/>
          </p:cNvSpPr>
          <p:nvPr>
            <p:ph type="ftr" sz="quarter" idx="24"/>
          </p:nvPr>
        </p:nvSpPr>
        <p:spPr/>
        <p:txBody>
          <a:bodyPr/>
          <a:lstStyle/>
          <a:p>
            <a:r>
              <a:rPr lang="fr-FR"/>
              <a:t>Colombus Reim : Un acteur de la transition énergétique</a:t>
            </a:r>
            <a:endParaRPr lang="en-US"/>
          </a:p>
        </p:txBody>
      </p:sp>
      <p:sp>
        <p:nvSpPr>
          <p:cNvPr id="11" name="object 3">
            <a:extLst>
              <a:ext uri="{FF2B5EF4-FFF2-40B4-BE49-F238E27FC236}">
                <a16:creationId xmlns:a16="http://schemas.microsoft.com/office/drawing/2014/main" id="{20290643-9C8C-39DC-35BE-5B60AA93FE01}"/>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2" name="Connecteur droit 11">
            <a:extLst>
              <a:ext uri="{FF2B5EF4-FFF2-40B4-BE49-F238E27FC236}">
                <a16:creationId xmlns:a16="http://schemas.microsoft.com/office/drawing/2014/main" id="{D4D9C274-9B5E-EA5E-FED7-5710B672CD98}"/>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48A91D00-0CFB-2AEE-DAA6-897AA62C4AA6}"/>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4012386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3759200" y="1038125"/>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596900" y="1821044"/>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2">
            <a:extLst>
              <a:ext uri="{FF2B5EF4-FFF2-40B4-BE49-F238E27FC236}">
                <a16:creationId xmlns:a16="http://schemas.microsoft.com/office/drawing/2014/main" id="{B7A516A4-00C8-6CB1-99B4-A7DC8C437B29}"/>
              </a:ext>
            </a:extLst>
          </p:cNvPr>
          <p:cNvSpPr>
            <a:spLocks noGrp="1"/>
          </p:cNvSpPr>
          <p:nvPr>
            <p:ph sz="quarter" idx="20" hasCustomPrompt="1"/>
          </p:nvPr>
        </p:nvSpPr>
        <p:spPr>
          <a:xfrm>
            <a:off x="596900" y="7559038"/>
            <a:ext cx="16154400" cy="822961"/>
          </a:xfrm>
        </p:spPr>
        <p:txBody>
          <a:bodyPr>
            <a:noAutofit/>
          </a:bodyPr>
          <a:lstStyle>
            <a:lvl1pPr>
              <a:defRPr sz="2000"/>
            </a:lvl1pPr>
            <a:lvl2pPr>
              <a:defRPr sz="1800"/>
            </a:lvl2pPr>
            <a:lvl3pPr>
              <a:defRPr sz="1600"/>
            </a:lvl3pPr>
          </a:lstStyle>
          <a:p>
            <a:pPr lvl="0"/>
            <a:r>
              <a:rPr lang="en-US"/>
              <a:t>Third level</a:t>
            </a:r>
          </a:p>
          <a:p>
            <a:pPr lvl="1"/>
            <a:r>
              <a:rPr lang="en-US"/>
              <a:t>Fourth level</a:t>
            </a:r>
          </a:p>
          <a:p>
            <a:pPr lvl="2"/>
            <a:r>
              <a:rPr lang="en-US"/>
              <a:t>Fifth level</a:t>
            </a:r>
          </a:p>
        </p:txBody>
      </p:sp>
      <p:sp>
        <p:nvSpPr>
          <p:cNvPr id="6" name="Content Placeholder 2">
            <a:extLst>
              <a:ext uri="{FF2B5EF4-FFF2-40B4-BE49-F238E27FC236}">
                <a16:creationId xmlns:a16="http://schemas.microsoft.com/office/drawing/2014/main" id="{68430263-CE86-1FEC-54E1-F001C6B73294}"/>
              </a:ext>
            </a:extLst>
          </p:cNvPr>
          <p:cNvSpPr>
            <a:spLocks noGrp="1"/>
          </p:cNvSpPr>
          <p:nvPr>
            <p:ph sz="quarter" idx="21"/>
          </p:nvPr>
        </p:nvSpPr>
        <p:spPr>
          <a:xfrm>
            <a:off x="8674100" y="1821044"/>
            <a:ext cx="8077200" cy="55535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2" name="Picture 17">
            <a:extLst>
              <a:ext uri="{FF2B5EF4-FFF2-40B4-BE49-F238E27FC236}">
                <a16:creationId xmlns:a16="http://schemas.microsoft.com/office/drawing/2014/main" id="{2DAD69F7-0402-FF77-A658-91BF290AF7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F6D36BE3-EDCB-F49F-2770-9975AAEFE090}"/>
              </a:ext>
            </a:extLst>
          </p:cNvPr>
          <p:cNvSpPr>
            <a:spLocks noGrp="1"/>
          </p:cNvSpPr>
          <p:nvPr>
            <p:ph type="dt" sz="half" idx="22"/>
          </p:nvPr>
        </p:nvSpPr>
        <p:spPr/>
        <p:txBody>
          <a:bodyPr/>
          <a:lstStyle/>
          <a:p>
            <a:fld id="{4304BBE1-FF79-4CF3-9988-003324AE274F}" type="datetime1">
              <a:rPr lang="en-US" smtClean="0"/>
              <a:t>2/7/2024</a:t>
            </a:fld>
            <a:endParaRPr lang="en-US"/>
          </a:p>
        </p:txBody>
      </p:sp>
      <p:sp>
        <p:nvSpPr>
          <p:cNvPr id="7" name="Espace réservé du pied de page 6">
            <a:extLst>
              <a:ext uri="{FF2B5EF4-FFF2-40B4-BE49-F238E27FC236}">
                <a16:creationId xmlns:a16="http://schemas.microsoft.com/office/drawing/2014/main" id="{A5D95297-BD2F-A4E5-BAC9-81D44CD74309}"/>
              </a:ext>
            </a:extLst>
          </p:cNvPr>
          <p:cNvSpPr>
            <a:spLocks noGrp="1"/>
          </p:cNvSpPr>
          <p:nvPr>
            <p:ph type="ftr" sz="quarter" idx="23"/>
          </p:nvPr>
        </p:nvSpPr>
        <p:spPr/>
        <p:txBody>
          <a:bodyPr/>
          <a:lstStyle/>
          <a:p>
            <a:r>
              <a:rPr lang="fr-FR"/>
              <a:t>Colombus Reim : Un acteur de la transition énergétique</a:t>
            </a:r>
            <a:endParaRPr lang="en-US"/>
          </a:p>
        </p:txBody>
      </p:sp>
      <p:sp>
        <p:nvSpPr>
          <p:cNvPr id="10" name="object 3">
            <a:extLst>
              <a:ext uri="{FF2B5EF4-FFF2-40B4-BE49-F238E27FC236}">
                <a16:creationId xmlns:a16="http://schemas.microsoft.com/office/drawing/2014/main" id="{C93AF521-EA0A-62AB-9A19-14BCBBA19E07}"/>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1" name="Connecteur droit 10">
            <a:extLst>
              <a:ext uri="{FF2B5EF4-FFF2-40B4-BE49-F238E27FC236}">
                <a16:creationId xmlns:a16="http://schemas.microsoft.com/office/drawing/2014/main" id="{1E38AFB8-E99B-A3A7-E156-698E36BC4D32}"/>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a:extLst>
              <a:ext uri="{FF2B5EF4-FFF2-40B4-BE49-F238E27FC236}">
                <a16:creationId xmlns:a16="http://schemas.microsoft.com/office/drawing/2014/main" id="{AD713BFA-9192-F886-64F2-425CF40D3943}"/>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421081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and Picture 1">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443149" y="4839830"/>
            <a:ext cx="4401266" cy="347472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fr-FR"/>
              <a:t>Cliquez pour modifier les styles du texte du masque</a:t>
            </a:r>
          </a:p>
          <a:p>
            <a:pPr lvl="1"/>
            <a:r>
              <a:rPr lang="fr-FR"/>
              <a:t>Deuxième niveau</a:t>
            </a:r>
          </a:p>
          <a:p>
            <a:pPr lvl="2"/>
            <a:r>
              <a:rPr lang="fr-FR"/>
              <a:t>Troisième niveau</a:t>
            </a:r>
          </a:p>
        </p:txBody>
      </p:sp>
      <p:sp>
        <p:nvSpPr>
          <p:cNvPr id="34" name="Title 33"/>
          <p:cNvSpPr>
            <a:spLocks noGrp="1"/>
          </p:cNvSpPr>
          <p:nvPr>
            <p:ph type="title" hasCustomPrompt="1"/>
          </p:nvPr>
        </p:nvSpPr>
        <p:spPr>
          <a:xfrm>
            <a:off x="443148" y="2240279"/>
            <a:ext cx="3931920" cy="1097280"/>
          </a:xfrm>
        </p:spPr>
        <p:txBody>
          <a:bodyPr anchor="t">
            <a:noAutofit/>
          </a:bodyPr>
          <a:lstStyle>
            <a:lvl1pPr>
              <a:defRPr sz="4000">
                <a:solidFill>
                  <a:srgbClr val="1C284B"/>
                </a:solidFill>
              </a:defRPr>
            </a:lvl1pPr>
          </a:lstStyle>
          <a:p>
            <a:r>
              <a:rPr lang="en-US"/>
              <a:t>CLICK TO EDIT</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20" name="Text Placeholder 29"/>
          <p:cNvSpPr>
            <a:spLocks noGrp="1"/>
          </p:cNvSpPr>
          <p:nvPr>
            <p:ph type="body" sz="quarter" idx="18" hasCustomPrompt="1"/>
          </p:nvPr>
        </p:nvSpPr>
        <p:spPr>
          <a:xfrm>
            <a:off x="403502" y="4071602"/>
            <a:ext cx="4480560" cy="640080"/>
          </a:xfrm>
        </p:spPr>
        <p:txBody>
          <a:bodyPr>
            <a:noAutofit/>
          </a:bodyPr>
          <a:lstStyle>
            <a:lvl1pPr marL="0" indent="0">
              <a:buNone/>
              <a:defRPr sz="2000" b="1">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715000" y="1783081"/>
            <a:ext cx="10883900" cy="7292619"/>
          </a:xfrm>
        </p:spPr>
        <p:txBody>
          <a:bodyPr/>
          <a:lstStyle/>
          <a:p>
            <a:r>
              <a:rPr lang="fr-FR"/>
              <a:t>Cliquez sur l'icône pour ajouter une image</a:t>
            </a:r>
            <a:endParaRPr lang="en-US"/>
          </a:p>
        </p:txBody>
      </p:sp>
      <p:pic>
        <p:nvPicPr>
          <p:cNvPr id="2" name="Picture 17">
            <a:extLst>
              <a:ext uri="{FF2B5EF4-FFF2-40B4-BE49-F238E27FC236}">
                <a16:creationId xmlns:a16="http://schemas.microsoft.com/office/drawing/2014/main" id="{6D73B77A-2ED7-03A6-BCE4-1A638321F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01F6D981-F948-4326-E62E-E40663AE82A9}"/>
              </a:ext>
            </a:extLst>
          </p:cNvPr>
          <p:cNvSpPr>
            <a:spLocks noGrp="1"/>
          </p:cNvSpPr>
          <p:nvPr>
            <p:ph type="dt" sz="half" idx="20"/>
          </p:nvPr>
        </p:nvSpPr>
        <p:spPr/>
        <p:txBody>
          <a:bodyPr/>
          <a:lstStyle/>
          <a:p>
            <a:fld id="{DB28C7B6-E062-4F12-96A8-E9BD9C9C6A04}" type="datetime1">
              <a:rPr lang="en-US" smtClean="0"/>
              <a:t>2/7/2024</a:t>
            </a:fld>
            <a:endParaRPr lang="en-US"/>
          </a:p>
        </p:txBody>
      </p:sp>
      <p:sp>
        <p:nvSpPr>
          <p:cNvPr id="5" name="Espace réservé du pied de page 4">
            <a:extLst>
              <a:ext uri="{FF2B5EF4-FFF2-40B4-BE49-F238E27FC236}">
                <a16:creationId xmlns:a16="http://schemas.microsoft.com/office/drawing/2014/main" id="{C72BE560-16F3-788D-D6F6-4EEC6780137B}"/>
              </a:ext>
            </a:extLst>
          </p:cNvPr>
          <p:cNvSpPr>
            <a:spLocks noGrp="1"/>
          </p:cNvSpPr>
          <p:nvPr>
            <p:ph type="ftr" sz="quarter" idx="21"/>
          </p:nvPr>
        </p:nvSpPr>
        <p:spPr/>
        <p:txBody>
          <a:bodyPr/>
          <a:lstStyle/>
          <a:p>
            <a:r>
              <a:rPr lang="fr-FR"/>
              <a:t>Colombus Reim : Un acteur de la transition énergétique</a:t>
            </a:r>
            <a:endParaRPr lang="en-US"/>
          </a:p>
        </p:txBody>
      </p:sp>
      <p:sp>
        <p:nvSpPr>
          <p:cNvPr id="7" name="object 3">
            <a:extLst>
              <a:ext uri="{FF2B5EF4-FFF2-40B4-BE49-F238E27FC236}">
                <a16:creationId xmlns:a16="http://schemas.microsoft.com/office/drawing/2014/main" id="{022976EA-B30C-7D9C-8C63-2DC6AE74323F}"/>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9" name="Connecteur droit 8">
            <a:extLst>
              <a:ext uri="{FF2B5EF4-FFF2-40B4-BE49-F238E27FC236}">
                <a16:creationId xmlns:a16="http://schemas.microsoft.com/office/drawing/2014/main" id="{00F8749E-789F-F4E4-CC99-2F6E122F3914}"/>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4">
            <a:extLst>
              <a:ext uri="{FF2B5EF4-FFF2-40B4-BE49-F238E27FC236}">
                <a16:creationId xmlns:a16="http://schemas.microsoft.com/office/drawing/2014/main" id="{9147ADDE-2AE2-E631-8D70-5FB0487F2C07}"/>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226582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and Picture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443149" y="4839830"/>
            <a:ext cx="4401266" cy="347472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fr-FR"/>
              <a:t>Cliquez pour modifier les styles du texte du masque</a:t>
            </a:r>
          </a:p>
          <a:p>
            <a:pPr lvl="1"/>
            <a:r>
              <a:rPr lang="fr-FR"/>
              <a:t>Deuxième niveau</a:t>
            </a:r>
          </a:p>
          <a:p>
            <a:pPr lvl="2"/>
            <a:r>
              <a:rPr lang="fr-FR"/>
              <a:t>Troisième niveau</a:t>
            </a:r>
          </a:p>
        </p:txBody>
      </p:sp>
      <p:sp>
        <p:nvSpPr>
          <p:cNvPr id="34" name="Title 33"/>
          <p:cNvSpPr>
            <a:spLocks noGrp="1"/>
          </p:cNvSpPr>
          <p:nvPr>
            <p:ph type="title" hasCustomPrompt="1"/>
          </p:nvPr>
        </p:nvSpPr>
        <p:spPr>
          <a:xfrm>
            <a:off x="443148" y="2240279"/>
            <a:ext cx="3931920" cy="1097280"/>
          </a:xfrm>
        </p:spPr>
        <p:txBody>
          <a:bodyPr anchor="t">
            <a:noAutofit/>
          </a:bodyPr>
          <a:lstStyle>
            <a:lvl1pPr>
              <a:defRPr sz="4000">
                <a:solidFill>
                  <a:srgbClr val="1C284B"/>
                </a:solidFill>
              </a:defRPr>
            </a:lvl1pPr>
          </a:lstStyle>
          <a:p>
            <a:r>
              <a:rPr lang="en-US"/>
              <a:t>CLICK TO EDIT</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20" name="Text Placeholder 29"/>
          <p:cNvSpPr>
            <a:spLocks noGrp="1"/>
          </p:cNvSpPr>
          <p:nvPr>
            <p:ph type="body" sz="quarter" idx="18" hasCustomPrompt="1"/>
          </p:nvPr>
        </p:nvSpPr>
        <p:spPr>
          <a:xfrm>
            <a:off x="403502" y="4071602"/>
            <a:ext cx="4480560" cy="640080"/>
          </a:xfrm>
        </p:spPr>
        <p:txBody>
          <a:bodyPr>
            <a:noAutofit/>
          </a:bodyPr>
          <a:lstStyle>
            <a:lvl1pPr marL="0" indent="0">
              <a:buNone/>
              <a:defRPr sz="2000" b="1">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715000" y="1783081"/>
            <a:ext cx="10883900" cy="7292619"/>
          </a:xfrm>
        </p:spPr>
        <p:txBody>
          <a:bodyPr/>
          <a:lstStyle/>
          <a:p>
            <a:r>
              <a:rPr lang="fr-FR"/>
              <a:t>Cliquez sur l'icône pour ajouter une image</a:t>
            </a:r>
            <a:endParaRPr lang="en-US"/>
          </a:p>
        </p:txBody>
      </p:sp>
      <p:pic>
        <p:nvPicPr>
          <p:cNvPr id="2" name="Picture 17">
            <a:extLst>
              <a:ext uri="{FF2B5EF4-FFF2-40B4-BE49-F238E27FC236}">
                <a16:creationId xmlns:a16="http://schemas.microsoft.com/office/drawing/2014/main" id="{58D00523-42B6-0D9E-30BF-859E379E4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5C9B1282-2A9E-D3B1-F392-C394792A4A5A}"/>
              </a:ext>
            </a:extLst>
          </p:cNvPr>
          <p:cNvSpPr>
            <a:spLocks noGrp="1"/>
          </p:cNvSpPr>
          <p:nvPr>
            <p:ph type="dt" sz="half" idx="20"/>
          </p:nvPr>
        </p:nvSpPr>
        <p:spPr/>
        <p:txBody>
          <a:bodyPr/>
          <a:lstStyle/>
          <a:p>
            <a:fld id="{B517FC2B-D70A-44E5-9E3B-3628EBE81744}" type="datetime1">
              <a:rPr lang="en-US" smtClean="0"/>
              <a:t>2/7/2024</a:t>
            </a:fld>
            <a:endParaRPr lang="en-US"/>
          </a:p>
        </p:txBody>
      </p:sp>
      <p:sp>
        <p:nvSpPr>
          <p:cNvPr id="5" name="Espace réservé du pied de page 4">
            <a:extLst>
              <a:ext uri="{FF2B5EF4-FFF2-40B4-BE49-F238E27FC236}">
                <a16:creationId xmlns:a16="http://schemas.microsoft.com/office/drawing/2014/main" id="{7C516DF7-CC13-09E6-FBFA-44856A32D849}"/>
              </a:ext>
            </a:extLst>
          </p:cNvPr>
          <p:cNvSpPr>
            <a:spLocks noGrp="1"/>
          </p:cNvSpPr>
          <p:nvPr>
            <p:ph type="ftr" sz="quarter" idx="21"/>
          </p:nvPr>
        </p:nvSpPr>
        <p:spPr/>
        <p:txBody>
          <a:bodyPr/>
          <a:lstStyle/>
          <a:p>
            <a:r>
              <a:rPr lang="fr-FR"/>
              <a:t>Colombus Reim : Un acteur de la transition énergétique</a:t>
            </a:r>
            <a:endParaRPr lang="en-US"/>
          </a:p>
        </p:txBody>
      </p:sp>
      <p:sp>
        <p:nvSpPr>
          <p:cNvPr id="10" name="object 3">
            <a:extLst>
              <a:ext uri="{FF2B5EF4-FFF2-40B4-BE49-F238E27FC236}">
                <a16:creationId xmlns:a16="http://schemas.microsoft.com/office/drawing/2014/main" id="{F9016949-35E1-96C6-698C-1AA824B91E71}"/>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1" name="Connecteur droit 10">
            <a:extLst>
              <a:ext uri="{FF2B5EF4-FFF2-40B4-BE49-F238E27FC236}">
                <a16:creationId xmlns:a16="http://schemas.microsoft.com/office/drawing/2014/main" id="{26E37DA9-1942-8BBF-3354-8E1AEFD8F26C}"/>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056B20E4-0FBB-7151-A0F6-3639B39497FC}"/>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31638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Slide 1">
    <p:spTree>
      <p:nvGrpSpPr>
        <p:cNvPr id="1" name=""/>
        <p:cNvGrpSpPr/>
        <p:nvPr/>
      </p:nvGrpSpPr>
      <p:grpSpPr>
        <a:xfrm>
          <a:off x="0" y="0"/>
          <a:ext cx="0" cy="0"/>
          <a:chOff x="0" y="0"/>
          <a:chExt cx="0" cy="0"/>
        </a:xfrm>
      </p:grpSpPr>
      <p:sp>
        <p:nvSpPr>
          <p:cNvPr id="15" name="object 3"/>
          <p:cNvSpPr/>
          <p:nvPr/>
        </p:nvSpPr>
        <p:spPr>
          <a:xfrm>
            <a:off x="0" y="1849436"/>
            <a:ext cx="17348200" cy="6217920"/>
          </a:xfrm>
          <a:custGeom>
            <a:avLst/>
            <a:gdLst/>
            <a:ahLst/>
            <a:cxnLst/>
            <a:rect l="l" t="t" r="r" b="b"/>
            <a:pathLst>
              <a:path w="2192655" h="6207125">
                <a:moveTo>
                  <a:pt x="0" y="6207125"/>
                </a:moveTo>
                <a:lnTo>
                  <a:pt x="2192591" y="6207125"/>
                </a:lnTo>
                <a:lnTo>
                  <a:pt x="2192591" y="0"/>
                </a:lnTo>
                <a:lnTo>
                  <a:pt x="0" y="0"/>
                </a:lnTo>
                <a:lnTo>
                  <a:pt x="0" y="6207125"/>
                </a:lnTo>
                <a:close/>
              </a:path>
            </a:pathLst>
          </a:custGeom>
          <a:solidFill>
            <a:srgbClr val="1C284B"/>
          </a:solidFill>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20700" y="1849436"/>
            <a:ext cx="16306800" cy="6217920"/>
          </a:xfrm>
        </p:spPr>
        <p:txBody>
          <a:bodyPr/>
          <a:lstStyle/>
          <a:p>
            <a:r>
              <a:rPr lang="fr-FR"/>
              <a:t>Cliquez sur l'icône pour ajouter une image</a:t>
            </a:r>
            <a:endParaRPr lang="en-US"/>
          </a:p>
        </p:txBody>
      </p:sp>
      <p:sp>
        <p:nvSpPr>
          <p:cNvPr id="2" name="Espace réservé de la date 1">
            <a:extLst>
              <a:ext uri="{FF2B5EF4-FFF2-40B4-BE49-F238E27FC236}">
                <a16:creationId xmlns:a16="http://schemas.microsoft.com/office/drawing/2014/main" id="{EA82DCAB-BEF2-1667-E251-C1AB4B9E3164}"/>
              </a:ext>
            </a:extLst>
          </p:cNvPr>
          <p:cNvSpPr>
            <a:spLocks noGrp="1"/>
          </p:cNvSpPr>
          <p:nvPr>
            <p:ph type="dt" sz="half" idx="20"/>
          </p:nvPr>
        </p:nvSpPr>
        <p:spPr/>
        <p:txBody>
          <a:bodyPr/>
          <a:lstStyle/>
          <a:p>
            <a:fld id="{0FF8C063-204A-4690-AC1B-010DBB56E1EC}" type="datetime1">
              <a:rPr lang="en-US" smtClean="0"/>
              <a:t>2/7/2024</a:t>
            </a:fld>
            <a:endParaRPr lang="en-US"/>
          </a:p>
        </p:txBody>
      </p:sp>
      <p:sp>
        <p:nvSpPr>
          <p:cNvPr id="4" name="Espace réservé du pied de page 3">
            <a:extLst>
              <a:ext uri="{FF2B5EF4-FFF2-40B4-BE49-F238E27FC236}">
                <a16:creationId xmlns:a16="http://schemas.microsoft.com/office/drawing/2014/main" id="{4B3FAC59-4A2B-B72D-B2DA-08AE35CBAE11}"/>
              </a:ext>
            </a:extLst>
          </p:cNvPr>
          <p:cNvSpPr>
            <a:spLocks noGrp="1"/>
          </p:cNvSpPr>
          <p:nvPr>
            <p:ph type="ftr" sz="quarter" idx="21"/>
          </p:nvPr>
        </p:nvSpPr>
        <p:spPr/>
        <p:txBody>
          <a:bodyPr/>
          <a:lstStyle/>
          <a:p>
            <a:r>
              <a:rPr lang="fr-FR"/>
              <a:t>Colombus Reim : Un acteur de la transition énergétique</a:t>
            </a:r>
            <a:endParaRPr lang="en-US"/>
          </a:p>
        </p:txBody>
      </p:sp>
      <p:sp>
        <p:nvSpPr>
          <p:cNvPr id="5" name="object 3">
            <a:extLst>
              <a:ext uri="{FF2B5EF4-FFF2-40B4-BE49-F238E27FC236}">
                <a16:creationId xmlns:a16="http://schemas.microsoft.com/office/drawing/2014/main" id="{E7B9FB07-4F6F-D966-99D6-63C753F2E130}"/>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6" name="Connecteur droit 5">
            <a:extLst>
              <a:ext uri="{FF2B5EF4-FFF2-40B4-BE49-F238E27FC236}">
                <a16:creationId xmlns:a16="http://schemas.microsoft.com/office/drawing/2014/main" id="{B83458AD-1247-BA63-7824-7F7D17812810}"/>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4">
            <a:extLst>
              <a:ext uri="{FF2B5EF4-FFF2-40B4-BE49-F238E27FC236}">
                <a16:creationId xmlns:a16="http://schemas.microsoft.com/office/drawing/2014/main" id="{8313D430-D5FF-2A75-3064-CBB40786909D}"/>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67600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3" name="object 3"/>
          <p:cNvSpPr/>
          <p:nvPr/>
        </p:nvSpPr>
        <p:spPr>
          <a:xfrm>
            <a:off x="0" y="0"/>
            <a:ext cx="10401300" cy="9753600"/>
          </a:xfrm>
          <a:custGeom>
            <a:avLst/>
            <a:gdLst/>
            <a:ahLst/>
            <a:cxnLst/>
            <a:rect l="l" t="t" r="r" b="b"/>
            <a:pathLst>
              <a:path w="10401300" h="9753600">
                <a:moveTo>
                  <a:pt x="0" y="9753600"/>
                </a:moveTo>
                <a:lnTo>
                  <a:pt x="10401300" y="9753600"/>
                </a:lnTo>
                <a:lnTo>
                  <a:pt x="10401300" y="0"/>
                </a:lnTo>
                <a:lnTo>
                  <a:pt x="0" y="0"/>
                </a:lnTo>
                <a:lnTo>
                  <a:pt x="0" y="9753600"/>
                </a:lnTo>
                <a:close/>
              </a:path>
            </a:pathLst>
          </a:custGeom>
          <a:solidFill>
            <a:srgbClr val="8C634A"/>
          </a:solidFill>
        </p:spPr>
        <p:txBody>
          <a:bodyPr wrap="square" lIns="0" tIns="0" rIns="0" bIns="0" rtlCol="0"/>
          <a:lstStyle/>
          <a:p>
            <a:endParaRPr/>
          </a:p>
        </p:txBody>
      </p:sp>
      <p:sp>
        <p:nvSpPr>
          <p:cNvPr id="15" name="object 4"/>
          <p:cNvSpPr/>
          <p:nvPr/>
        </p:nvSpPr>
        <p:spPr>
          <a:xfrm>
            <a:off x="10401300" y="0"/>
            <a:ext cx="6946900" cy="9753600"/>
          </a:xfrm>
          <a:custGeom>
            <a:avLst/>
            <a:gdLst/>
            <a:ahLst/>
            <a:cxnLst/>
            <a:rect l="l" t="t" r="r" b="b"/>
            <a:pathLst>
              <a:path w="6946900" h="9753600">
                <a:moveTo>
                  <a:pt x="0" y="9753600"/>
                </a:moveTo>
                <a:lnTo>
                  <a:pt x="6946900" y="9753600"/>
                </a:lnTo>
                <a:lnTo>
                  <a:pt x="6946900" y="0"/>
                </a:lnTo>
                <a:lnTo>
                  <a:pt x="0" y="0"/>
                </a:lnTo>
                <a:lnTo>
                  <a:pt x="0" y="9753600"/>
                </a:lnTo>
                <a:close/>
              </a:path>
            </a:pathLst>
          </a:custGeom>
          <a:solidFill>
            <a:srgbClr val="1C284B"/>
          </a:solidFill>
        </p:spPr>
        <p:txBody>
          <a:bodyPr wrap="square" lIns="0" tIns="0" rIns="0" bIns="0" rtlCol="0"/>
          <a:lstStyle/>
          <a:p>
            <a:endParaRPr/>
          </a:p>
        </p:txBody>
      </p:sp>
      <p:sp>
        <p:nvSpPr>
          <p:cNvPr id="2" name="Title 1"/>
          <p:cNvSpPr>
            <a:spLocks noGrp="1"/>
          </p:cNvSpPr>
          <p:nvPr>
            <p:ph type="ctrTitle" hasCustomPrompt="1"/>
          </p:nvPr>
        </p:nvSpPr>
        <p:spPr>
          <a:xfrm>
            <a:off x="11454156" y="3048000"/>
            <a:ext cx="5669280" cy="1632374"/>
          </a:xfrm>
        </p:spPr>
        <p:txBody>
          <a:bodyPr anchor="ctr">
            <a:normAutofit/>
          </a:bodyPr>
          <a:lstStyle>
            <a:lvl1pPr algn="l">
              <a:defRPr sz="4000">
                <a:solidFill>
                  <a:schemeClr val="bg1"/>
                </a:solidFill>
                <a:latin typeface="Fivo Sans Modern Med" pitchFamily="50" charset="0"/>
              </a:defRPr>
            </a:lvl1pPr>
          </a:lstStyle>
          <a:p>
            <a:r>
              <a:rPr lang="en-US"/>
              <a:t>CLICK TO EDIT MASTER TITLE</a:t>
            </a:r>
          </a:p>
        </p:txBody>
      </p:sp>
      <p:sp>
        <p:nvSpPr>
          <p:cNvPr id="3" name="Subtitle 2"/>
          <p:cNvSpPr>
            <a:spLocks noGrp="1"/>
          </p:cNvSpPr>
          <p:nvPr>
            <p:ph type="subTitle" idx="1" hasCustomPrompt="1"/>
          </p:nvPr>
        </p:nvSpPr>
        <p:spPr>
          <a:xfrm>
            <a:off x="11454156" y="5763057"/>
            <a:ext cx="5669280" cy="790143"/>
          </a:xfrm>
        </p:spPr>
        <p:txBody>
          <a:bodyPr anchor="ctr">
            <a:normAutofit/>
          </a:bodyPr>
          <a:lstStyle>
            <a:lvl1pPr marL="0" indent="0" algn="l">
              <a:buNone/>
              <a:defRPr sz="3000" b="1">
                <a:solidFill>
                  <a:schemeClr val="bg1"/>
                </a:solidFill>
                <a:latin typeface="ChaletBoo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3148606" y="9113370"/>
            <a:ext cx="3903663" cy="519112"/>
          </a:xfrm>
        </p:spPr>
        <p:txBody>
          <a:bodyPr/>
          <a:lstStyle>
            <a:lvl1pPr>
              <a:defRPr sz="1000">
                <a:solidFill>
                  <a:schemeClr val="bg1"/>
                </a:solidFill>
                <a:latin typeface="ChaletBook" panose="02000000000000000000" pitchFamily="2" charset="0"/>
              </a:defRPr>
            </a:lvl1pPr>
          </a:lstStyle>
          <a:p>
            <a:fld id="{F14C8A0F-9F87-4DA4-9E64-B8A07D3B2374}" type="slidenum">
              <a:rPr lang="en-US" smtClean="0"/>
              <a:pPr/>
              <a:t>‹N°›</a:t>
            </a:fld>
            <a:endParaRPr lang="en-US"/>
          </a:p>
        </p:txBody>
      </p:sp>
      <p:sp>
        <p:nvSpPr>
          <p:cNvPr id="10" name="object 5"/>
          <p:cNvSpPr/>
          <p:nvPr/>
        </p:nvSpPr>
        <p:spPr>
          <a:xfrm>
            <a:off x="3464128" y="1660905"/>
            <a:ext cx="5972086" cy="4546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6"/>
          <p:cNvSpPr/>
          <p:nvPr/>
        </p:nvSpPr>
        <p:spPr>
          <a:xfrm>
            <a:off x="635000" y="2670378"/>
            <a:ext cx="2485999" cy="350519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 name="object 40"/>
          <p:cNvSpPr/>
          <p:nvPr/>
        </p:nvSpPr>
        <p:spPr>
          <a:xfrm>
            <a:off x="10804525" y="7807325"/>
            <a:ext cx="6543675" cy="0"/>
          </a:xfrm>
          <a:custGeom>
            <a:avLst/>
            <a:gdLst/>
            <a:ahLst/>
            <a:cxnLst/>
            <a:rect l="l" t="t" r="r" b="b"/>
            <a:pathLst>
              <a:path w="6543675">
                <a:moveTo>
                  <a:pt x="0" y="0"/>
                </a:moveTo>
                <a:lnTo>
                  <a:pt x="6543675" y="0"/>
                </a:lnTo>
              </a:path>
            </a:pathLst>
          </a:custGeom>
          <a:ln w="6350">
            <a:solidFill>
              <a:schemeClr val="bg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 name="Text Placeholder 16"/>
          <p:cNvSpPr>
            <a:spLocks noGrp="1"/>
          </p:cNvSpPr>
          <p:nvPr>
            <p:ph type="body" sz="quarter" idx="13" hasCustomPrompt="1"/>
          </p:nvPr>
        </p:nvSpPr>
        <p:spPr>
          <a:xfrm>
            <a:off x="11454156" y="8400994"/>
            <a:ext cx="4572000" cy="336550"/>
          </a:xfrm>
        </p:spPr>
        <p:txBody>
          <a:bodyPr>
            <a:noAutofit/>
          </a:bodyPr>
          <a:lstStyle>
            <a:lvl1pPr marL="0" indent="0">
              <a:buNone/>
              <a:defRPr sz="1400">
                <a:solidFill>
                  <a:schemeClr val="bg1"/>
                </a:solidFill>
                <a:latin typeface="ChaletBook" panose="02000000000000000000" pitchFamily="2" charset="0"/>
              </a:defRPr>
            </a:lvl1pPr>
          </a:lstStyle>
          <a:p>
            <a:pPr lvl="0"/>
            <a:r>
              <a:rPr lang="en-US"/>
              <a:t>EDIT MASTER TEXT STYLES</a:t>
            </a:r>
          </a:p>
        </p:txBody>
      </p:sp>
      <p:sp>
        <p:nvSpPr>
          <p:cNvPr id="19" name="Text Placeholder 18"/>
          <p:cNvSpPr>
            <a:spLocks noGrp="1"/>
          </p:cNvSpPr>
          <p:nvPr>
            <p:ph type="body" sz="quarter" idx="14"/>
          </p:nvPr>
        </p:nvSpPr>
        <p:spPr>
          <a:xfrm>
            <a:off x="11454156" y="5022066"/>
            <a:ext cx="3392144" cy="636669"/>
          </a:xfrm>
        </p:spPr>
        <p:txBody>
          <a:bodyPr>
            <a:normAutofit/>
          </a:bodyPr>
          <a:lstStyle>
            <a:lvl1pPr marL="0" indent="0">
              <a:buNone/>
              <a:defRPr sz="1400">
                <a:solidFill>
                  <a:schemeClr val="bg1"/>
                </a:solidFill>
                <a:latin typeface="ChaletBook" panose="02000000000000000000" pitchFamily="2" charset="0"/>
              </a:defRPr>
            </a:lvl1pPr>
          </a:lstStyle>
          <a:p>
            <a:pPr lvl="0"/>
            <a:r>
              <a:rPr lang="fr-FR"/>
              <a:t>Cliquez pour modifier les styles du texte du masque</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2023" y="7391400"/>
            <a:ext cx="3375176" cy="914400"/>
          </a:xfrm>
          <a:prstGeom prst="rect">
            <a:avLst/>
          </a:prstGeom>
        </p:spPr>
      </p:pic>
      <p:sp>
        <p:nvSpPr>
          <p:cNvPr id="5" name="Espace réservé de la date 4">
            <a:extLst>
              <a:ext uri="{FF2B5EF4-FFF2-40B4-BE49-F238E27FC236}">
                <a16:creationId xmlns:a16="http://schemas.microsoft.com/office/drawing/2014/main" id="{4F2AC6AA-DF76-B6F2-9E83-67043572C3AF}"/>
              </a:ext>
            </a:extLst>
          </p:cNvPr>
          <p:cNvSpPr>
            <a:spLocks noGrp="1"/>
          </p:cNvSpPr>
          <p:nvPr>
            <p:ph type="dt" sz="half" idx="15"/>
          </p:nvPr>
        </p:nvSpPr>
        <p:spPr/>
        <p:txBody>
          <a:bodyPr/>
          <a:lstStyle/>
          <a:p>
            <a:fld id="{A313B3A0-FC6D-403C-A672-A89AEE7D1F00}" type="datetime1">
              <a:rPr lang="en-US" smtClean="0"/>
              <a:t>2/7/2024</a:t>
            </a:fld>
            <a:endParaRPr lang="en-US"/>
          </a:p>
        </p:txBody>
      </p:sp>
      <p:sp>
        <p:nvSpPr>
          <p:cNvPr id="7" name="Espace réservé du pied de page 6">
            <a:extLst>
              <a:ext uri="{FF2B5EF4-FFF2-40B4-BE49-F238E27FC236}">
                <a16:creationId xmlns:a16="http://schemas.microsoft.com/office/drawing/2014/main" id="{8B08282F-139D-0A81-5CDD-8B37A70F3B8A}"/>
              </a:ext>
            </a:extLst>
          </p:cNvPr>
          <p:cNvSpPr>
            <a:spLocks noGrp="1"/>
          </p:cNvSpPr>
          <p:nvPr>
            <p:ph type="ftr" sz="quarter" idx="16"/>
          </p:nvPr>
        </p:nvSpPr>
        <p:spPr/>
        <p:txBody>
          <a:bodyPr/>
          <a:lstStyle/>
          <a:p>
            <a:r>
              <a:rPr lang="fr-FR"/>
              <a:t>Colombus Reim : Un acteur de la transition énergétique</a:t>
            </a:r>
            <a:endParaRPr lang="en-US"/>
          </a:p>
        </p:txBody>
      </p:sp>
    </p:spTree>
    <p:extLst>
      <p:ext uri="{BB962C8B-B14F-4D97-AF65-F5344CB8AC3E}">
        <p14:creationId xmlns:p14="http://schemas.microsoft.com/office/powerpoint/2010/main" val="1159663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Slide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20700" y="1849436"/>
            <a:ext cx="16306800" cy="6217920"/>
          </a:xfrm>
        </p:spPr>
        <p:txBody>
          <a:bodyPr/>
          <a:lstStyle/>
          <a:p>
            <a:r>
              <a:rPr lang="fr-FR"/>
              <a:t>Cliquez sur l'icône pour ajouter une image</a:t>
            </a:r>
            <a:endParaRPr lang="en-US"/>
          </a:p>
        </p:txBody>
      </p:sp>
      <p:pic>
        <p:nvPicPr>
          <p:cNvPr id="2" name="Picture 17">
            <a:extLst>
              <a:ext uri="{FF2B5EF4-FFF2-40B4-BE49-F238E27FC236}">
                <a16:creationId xmlns:a16="http://schemas.microsoft.com/office/drawing/2014/main" id="{04C2C353-F432-76BD-E42F-9BB3F008E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3" name="Espace réservé de la date 2">
            <a:extLst>
              <a:ext uri="{FF2B5EF4-FFF2-40B4-BE49-F238E27FC236}">
                <a16:creationId xmlns:a16="http://schemas.microsoft.com/office/drawing/2014/main" id="{F87896A1-41B7-2FBE-C66D-35365C1F8925}"/>
              </a:ext>
            </a:extLst>
          </p:cNvPr>
          <p:cNvSpPr>
            <a:spLocks noGrp="1"/>
          </p:cNvSpPr>
          <p:nvPr>
            <p:ph type="dt" sz="half" idx="20"/>
          </p:nvPr>
        </p:nvSpPr>
        <p:spPr/>
        <p:txBody>
          <a:bodyPr/>
          <a:lstStyle/>
          <a:p>
            <a:fld id="{52CD159F-0DCD-483F-B737-C434A21CDDC7}" type="datetime1">
              <a:rPr lang="en-US" smtClean="0"/>
              <a:t>2/7/2024</a:t>
            </a:fld>
            <a:endParaRPr lang="en-US"/>
          </a:p>
        </p:txBody>
      </p:sp>
      <p:sp>
        <p:nvSpPr>
          <p:cNvPr id="4" name="Espace réservé du pied de page 3">
            <a:extLst>
              <a:ext uri="{FF2B5EF4-FFF2-40B4-BE49-F238E27FC236}">
                <a16:creationId xmlns:a16="http://schemas.microsoft.com/office/drawing/2014/main" id="{8182B1EC-D0D8-3263-39EC-CB31E34EDCA3}"/>
              </a:ext>
            </a:extLst>
          </p:cNvPr>
          <p:cNvSpPr>
            <a:spLocks noGrp="1"/>
          </p:cNvSpPr>
          <p:nvPr>
            <p:ph type="ftr" sz="quarter" idx="21"/>
          </p:nvPr>
        </p:nvSpPr>
        <p:spPr/>
        <p:txBody>
          <a:bodyPr/>
          <a:lstStyle/>
          <a:p>
            <a:r>
              <a:rPr lang="fr-FR"/>
              <a:t>Colombus Reim : Un acteur de la transition énergétique</a:t>
            </a:r>
            <a:endParaRPr lang="en-US"/>
          </a:p>
        </p:txBody>
      </p:sp>
      <p:sp>
        <p:nvSpPr>
          <p:cNvPr id="6" name="object 3">
            <a:extLst>
              <a:ext uri="{FF2B5EF4-FFF2-40B4-BE49-F238E27FC236}">
                <a16:creationId xmlns:a16="http://schemas.microsoft.com/office/drawing/2014/main" id="{D0219307-9074-7C36-58B3-3745C219C380}"/>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7" name="Connecteur droit 6">
            <a:extLst>
              <a:ext uri="{FF2B5EF4-FFF2-40B4-BE49-F238E27FC236}">
                <a16:creationId xmlns:a16="http://schemas.microsoft.com/office/drawing/2014/main" id="{89814B71-7D94-A6C2-974A-6BDA45A40134}"/>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a:extLst>
              <a:ext uri="{FF2B5EF4-FFF2-40B4-BE49-F238E27FC236}">
                <a16:creationId xmlns:a16="http://schemas.microsoft.com/office/drawing/2014/main" id="{B1650861-3BE5-3607-EE58-3010682EA4CC}"/>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2329135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Slide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20700" y="1849436"/>
            <a:ext cx="16306800" cy="6217920"/>
          </a:xfrm>
        </p:spPr>
        <p:txBody>
          <a:bodyPr/>
          <a:lstStyle/>
          <a:p>
            <a:r>
              <a:rPr lang="fr-FR"/>
              <a:t>Cliquez sur l'icône pour ajouter une image</a:t>
            </a:r>
            <a:endParaRPr lang="en-US"/>
          </a:p>
        </p:txBody>
      </p:sp>
      <p:pic>
        <p:nvPicPr>
          <p:cNvPr id="2" name="Picture 17">
            <a:extLst>
              <a:ext uri="{FF2B5EF4-FFF2-40B4-BE49-F238E27FC236}">
                <a16:creationId xmlns:a16="http://schemas.microsoft.com/office/drawing/2014/main" id="{A0465213-5669-2140-E532-98BDF388FF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3" name="Espace réservé de la date 2">
            <a:extLst>
              <a:ext uri="{FF2B5EF4-FFF2-40B4-BE49-F238E27FC236}">
                <a16:creationId xmlns:a16="http://schemas.microsoft.com/office/drawing/2014/main" id="{0B83F299-DB63-D843-7D8D-DA6BA7B86646}"/>
              </a:ext>
            </a:extLst>
          </p:cNvPr>
          <p:cNvSpPr>
            <a:spLocks noGrp="1"/>
          </p:cNvSpPr>
          <p:nvPr>
            <p:ph type="dt" sz="half" idx="20"/>
          </p:nvPr>
        </p:nvSpPr>
        <p:spPr/>
        <p:txBody>
          <a:bodyPr/>
          <a:lstStyle/>
          <a:p>
            <a:fld id="{80FAA372-ED8E-41E9-9CB3-EAD977005952}" type="datetime1">
              <a:rPr lang="en-US" smtClean="0"/>
              <a:t>2/7/2024</a:t>
            </a:fld>
            <a:endParaRPr lang="en-US"/>
          </a:p>
        </p:txBody>
      </p:sp>
      <p:sp>
        <p:nvSpPr>
          <p:cNvPr id="4" name="Espace réservé du pied de page 3">
            <a:extLst>
              <a:ext uri="{FF2B5EF4-FFF2-40B4-BE49-F238E27FC236}">
                <a16:creationId xmlns:a16="http://schemas.microsoft.com/office/drawing/2014/main" id="{17147E47-6908-CFA6-A155-E586EB04E179}"/>
              </a:ext>
            </a:extLst>
          </p:cNvPr>
          <p:cNvSpPr>
            <a:spLocks noGrp="1"/>
          </p:cNvSpPr>
          <p:nvPr>
            <p:ph type="ftr" sz="quarter" idx="21"/>
          </p:nvPr>
        </p:nvSpPr>
        <p:spPr/>
        <p:txBody>
          <a:bodyPr/>
          <a:lstStyle/>
          <a:p>
            <a:r>
              <a:rPr lang="fr-FR"/>
              <a:t>Colombus Reim : Un acteur de la transition énergétique</a:t>
            </a:r>
            <a:endParaRPr lang="en-US"/>
          </a:p>
        </p:txBody>
      </p:sp>
      <p:sp>
        <p:nvSpPr>
          <p:cNvPr id="6" name="object 3">
            <a:extLst>
              <a:ext uri="{FF2B5EF4-FFF2-40B4-BE49-F238E27FC236}">
                <a16:creationId xmlns:a16="http://schemas.microsoft.com/office/drawing/2014/main" id="{5563E438-01E9-BCEE-8FDF-313DF5299684}"/>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7" name="Connecteur droit 6">
            <a:extLst>
              <a:ext uri="{FF2B5EF4-FFF2-40B4-BE49-F238E27FC236}">
                <a16:creationId xmlns:a16="http://schemas.microsoft.com/office/drawing/2014/main" id="{1C3F3F4E-2312-A2EC-C070-9AFF9AAED411}"/>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a:extLst>
              <a:ext uri="{FF2B5EF4-FFF2-40B4-BE49-F238E27FC236}">
                <a16:creationId xmlns:a16="http://schemas.microsoft.com/office/drawing/2014/main" id="{AD326C4C-1B80-D820-B93F-E2B07028E0AE}"/>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240168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Slide 4">
    <p:spTree>
      <p:nvGrpSpPr>
        <p:cNvPr id="1" name=""/>
        <p:cNvGrpSpPr/>
        <p:nvPr/>
      </p:nvGrpSpPr>
      <p:grpSpPr>
        <a:xfrm>
          <a:off x="0" y="0"/>
          <a:ext cx="0" cy="0"/>
          <a:chOff x="0" y="0"/>
          <a:chExt cx="0" cy="0"/>
        </a:xfrm>
      </p:grpSpPr>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13" name="object 3">
            <a:extLst>
              <a:ext uri="{FF2B5EF4-FFF2-40B4-BE49-F238E27FC236}">
                <a16:creationId xmlns:a16="http://schemas.microsoft.com/office/drawing/2014/main" id="{529F1C41-7913-48A0-8BCC-9F9E6EC5E906}"/>
              </a:ext>
            </a:extLst>
          </p:cNvPr>
          <p:cNvSpPr/>
          <p:nvPr/>
        </p:nvSpPr>
        <p:spPr>
          <a:xfrm>
            <a:off x="627380" y="1849436"/>
            <a:ext cx="16093440" cy="6217920"/>
          </a:xfrm>
          <a:custGeom>
            <a:avLst/>
            <a:gdLst/>
            <a:ahLst/>
            <a:cxnLst/>
            <a:rect l="l" t="t" r="r" b="b"/>
            <a:pathLst>
              <a:path w="2192655" h="6207125">
                <a:moveTo>
                  <a:pt x="0" y="6207125"/>
                </a:moveTo>
                <a:lnTo>
                  <a:pt x="2192591" y="6207125"/>
                </a:lnTo>
                <a:lnTo>
                  <a:pt x="2192591" y="0"/>
                </a:lnTo>
                <a:lnTo>
                  <a:pt x="0" y="0"/>
                </a:lnTo>
                <a:lnTo>
                  <a:pt x="0" y="6207125"/>
                </a:lnTo>
                <a:close/>
              </a:path>
            </a:pathLst>
          </a:custGeom>
          <a:solidFill>
            <a:srgbClr val="8C634A"/>
          </a:solidFill>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644820" y="1849436"/>
            <a:ext cx="16058560" cy="6217920"/>
          </a:xfrm>
        </p:spPr>
        <p:txBody>
          <a:bodyPr/>
          <a:lstStyle/>
          <a:p>
            <a:r>
              <a:rPr lang="fr-FR"/>
              <a:t>Cliquez sur l'icône pour ajouter une image</a:t>
            </a:r>
            <a:endParaRPr lang="en-US"/>
          </a:p>
        </p:txBody>
      </p:sp>
      <p:pic>
        <p:nvPicPr>
          <p:cNvPr id="2" name="Picture 17">
            <a:extLst>
              <a:ext uri="{FF2B5EF4-FFF2-40B4-BE49-F238E27FC236}">
                <a16:creationId xmlns:a16="http://schemas.microsoft.com/office/drawing/2014/main" id="{24D60383-C759-8EBD-D8FE-A2744F488C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3" name="Espace réservé de la date 2">
            <a:extLst>
              <a:ext uri="{FF2B5EF4-FFF2-40B4-BE49-F238E27FC236}">
                <a16:creationId xmlns:a16="http://schemas.microsoft.com/office/drawing/2014/main" id="{E0D96080-8119-A175-658C-EDA196703FB6}"/>
              </a:ext>
            </a:extLst>
          </p:cNvPr>
          <p:cNvSpPr>
            <a:spLocks noGrp="1"/>
          </p:cNvSpPr>
          <p:nvPr>
            <p:ph type="dt" sz="half" idx="20"/>
          </p:nvPr>
        </p:nvSpPr>
        <p:spPr/>
        <p:txBody>
          <a:bodyPr/>
          <a:lstStyle/>
          <a:p>
            <a:fld id="{11DEAF13-A396-446C-AB77-DEECB4C76C58}" type="datetime1">
              <a:rPr lang="en-US" smtClean="0"/>
              <a:t>2/7/2024</a:t>
            </a:fld>
            <a:endParaRPr lang="en-US"/>
          </a:p>
        </p:txBody>
      </p:sp>
      <p:sp>
        <p:nvSpPr>
          <p:cNvPr id="4" name="Espace réservé du pied de page 3">
            <a:extLst>
              <a:ext uri="{FF2B5EF4-FFF2-40B4-BE49-F238E27FC236}">
                <a16:creationId xmlns:a16="http://schemas.microsoft.com/office/drawing/2014/main" id="{ACF76AD2-A6C1-D141-4EEE-ACF7D50009C1}"/>
              </a:ext>
            </a:extLst>
          </p:cNvPr>
          <p:cNvSpPr>
            <a:spLocks noGrp="1"/>
          </p:cNvSpPr>
          <p:nvPr>
            <p:ph type="ftr" sz="quarter" idx="21"/>
          </p:nvPr>
        </p:nvSpPr>
        <p:spPr/>
        <p:txBody>
          <a:bodyPr/>
          <a:lstStyle/>
          <a:p>
            <a:r>
              <a:rPr lang="fr-FR"/>
              <a:t>Colombus Reim : Un acteur de la transition énergétique</a:t>
            </a:r>
            <a:endParaRPr lang="en-US"/>
          </a:p>
        </p:txBody>
      </p:sp>
      <p:sp>
        <p:nvSpPr>
          <p:cNvPr id="5" name="object 3">
            <a:extLst>
              <a:ext uri="{FF2B5EF4-FFF2-40B4-BE49-F238E27FC236}">
                <a16:creationId xmlns:a16="http://schemas.microsoft.com/office/drawing/2014/main" id="{38F863C1-0FEF-464A-9D44-8FE5608B782F}"/>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6" name="Connecteur droit 5">
            <a:extLst>
              <a:ext uri="{FF2B5EF4-FFF2-40B4-BE49-F238E27FC236}">
                <a16:creationId xmlns:a16="http://schemas.microsoft.com/office/drawing/2014/main" id="{E56C8496-D979-A3EF-6FE4-77C35BBDC59E}"/>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4">
            <a:extLst>
              <a:ext uri="{FF2B5EF4-FFF2-40B4-BE49-F238E27FC236}">
                <a16:creationId xmlns:a16="http://schemas.microsoft.com/office/drawing/2014/main" id="{3AF6AF82-EFD9-A7B8-4BE0-F617C9E59030}"/>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154633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20" name="object 9">
            <a:extLst>
              <a:ext uri="{FF2B5EF4-FFF2-40B4-BE49-F238E27FC236}">
                <a16:creationId xmlns:a16="http://schemas.microsoft.com/office/drawing/2014/main" id="{D9F5076B-5A00-4BEA-972D-67C5CF12EA47}"/>
              </a:ext>
            </a:extLst>
          </p:cNvPr>
          <p:cNvSpPr/>
          <p:nvPr/>
        </p:nvSpPr>
        <p:spPr>
          <a:xfrm>
            <a:off x="596900" y="1835150"/>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96833" y="1849436"/>
            <a:ext cx="15981112" cy="5694360"/>
          </a:xfrm>
        </p:spPr>
        <p:txBody>
          <a:bodyPr/>
          <a:lstStyle/>
          <a:p>
            <a:r>
              <a:rPr lang="fr-FR"/>
              <a:t>Cliquez sur l'icône pour ajouter une image</a:t>
            </a:r>
            <a:endParaRPr lang="en-US"/>
          </a:p>
        </p:txBody>
      </p:sp>
      <p:sp>
        <p:nvSpPr>
          <p:cNvPr id="16" name="Text Placeholder 29">
            <a:extLst>
              <a:ext uri="{FF2B5EF4-FFF2-40B4-BE49-F238E27FC236}">
                <a16:creationId xmlns:a16="http://schemas.microsoft.com/office/drawing/2014/main" id="{2B1105BB-EC85-4235-B40D-612F425497A1}"/>
              </a:ext>
            </a:extLst>
          </p:cNvPr>
          <p:cNvSpPr>
            <a:spLocks noGrp="1"/>
          </p:cNvSpPr>
          <p:nvPr>
            <p:ph type="body" sz="quarter" idx="20" hasCustomPrompt="1"/>
          </p:nvPr>
        </p:nvSpPr>
        <p:spPr>
          <a:xfrm>
            <a:off x="6022340" y="7922053"/>
            <a:ext cx="4846320" cy="274320"/>
          </a:xfrm>
        </p:spPr>
        <p:txBody>
          <a:bodyPr>
            <a:normAutofit/>
          </a:bodyPr>
          <a:lstStyle>
            <a:lvl1pPr marL="0" indent="0">
              <a:buNone/>
              <a:defRPr sz="1400">
                <a:solidFill>
                  <a:srgbClr val="000000"/>
                </a:solidFill>
              </a:defRPr>
            </a:lvl1pPr>
          </a:lstStyle>
          <a:p>
            <a:pPr lvl="0"/>
            <a:r>
              <a:rPr lang="en-US"/>
              <a:t>Edit master text styles</a:t>
            </a:r>
          </a:p>
        </p:txBody>
      </p:sp>
      <p:sp>
        <p:nvSpPr>
          <p:cNvPr id="17" name="Title 33">
            <a:extLst>
              <a:ext uri="{FF2B5EF4-FFF2-40B4-BE49-F238E27FC236}">
                <a16:creationId xmlns:a16="http://schemas.microsoft.com/office/drawing/2014/main" id="{5E36A1FD-76D1-411C-BB6F-85F2159982B9}"/>
              </a:ext>
            </a:extLst>
          </p:cNvPr>
          <p:cNvSpPr>
            <a:spLocks noGrp="1"/>
          </p:cNvSpPr>
          <p:nvPr>
            <p:ph type="title" hasCustomPrompt="1"/>
          </p:nvPr>
        </p:nvSpPr>
        <p:spPr>
          <a:xfrm>
            <a:off x="6356350" y="1105415"/>
            <a:ext cx="10241280" cy="640080"/>
          </a:xfrm>
        </p:spPr>
        <p:txBody>
          <a:bodyPr anchor="t">
            <a:noAutofit/>
          </a:bodyPr>
          <a:lstStyle>
            <a:lvl1pPr algn="l">
              <a:defRPr sz="4000">
                <a:solidFill>
                  <a:srgbClr val="1C284B"/>
                </a:solidFill>
              </a:defRPr>
            </a:lvl1pPr>
          </a:lstStyle>
          <a:p>
            <a:r>
              <a:rPr lang="en-US"/>
              <a:t>CLICK TO EDIT MASTER TITLE STYLE</a:t>
            </a:r>
          </a:p>
        </p:txBody>
      </p:sp>
      <p:pic>
        <p:nvPicPr>
          <p:cNvPr id="2" name="Picture 17">
            <a:extLst>
              <a:ext uri="{FF2B5EF4-FFF2-40B4-BE49-F238E27FC236}">
                <a16:creationId xmlns:a16="http://schemas.microsoft.com/office/drawing/2014/main" id="{5E3B88B1-0EE0-C6FE-FA20-E9FE64CA7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3" name="Espace réservé de la date 2">
            <a:extLst>
              <a:ext uri="{FF2B5EF4-FFF2-40B4-BE49-F238E27FC236}">
                <a16:creationId xmlns:a16="http://schemas.microsoft.com/office/drawing/2014/main" id="{F05961D6-E0BB-D1AA-8560-04E7585CEC6E}"/>
              </a:ext>
            </a:extLst>
          </p:cNvPr>
          <p:cNvSpPr>
            <a:spLocks noGrp="1"/>
          </p:cNvSpPr>
          <p:nvPr>
            <p:ph type="dt" sz="half" idx="21"/>
          </p:nvPr>
        </p:nvSpPr>
        <p:spPr/>
        <p:txBody>
          <a:bodyPr/>
          <a:lstStyle/>
          <a:p>
            <a:fld id="{779DDF2D-E4E0-4DEC-AA79-BBD875A8E785}" type="datetime1">
              <a:rPr lang="en-US" smtClean="0"/>
              <a:t>2/7/2024</a:t>
            </a:fld>
            <a:endParaRPr lang="en-US"/>
          </a:p>
        </p:txBody>
      </p:sp>
      <p:sp>
        <p:nvSpPr>
          <p:cNvPr id="4" name="Espace réservé du pied de page 3">
            <a:extLst>
              <a:ext uri="{FF2B5EF4-FFF2-40B4-BE49-F238E27FC236}">
                <a16:creationId xmlns:a16="http://schemas.microsoft.com/office/drawing/2014/main" id="{7E1E88AF-55F2-9B03-9E41-C2E6FC2D18D1}"/>
              </a:ext>
            </a:extLst>
          </p:cNvPr>
          <p:cNvSpPr>
            <a:spLocks noGrp="1"/>
          </p:cNvSpPr>
          <p:nvPr>
            <p:ph type="ftr" sz="quarter" idx="22"/>
          </p:nvPr>
        </p:nvSpPr>
        <p:spPr/>
        <p:txBody>
          <a:bodyPr/>
          <a:lstStyle/>
          <a:p>
            <a:r>
              <a:rPr lang="fr-FR"/>
              <a:t>Colombus Reim : Un acteur de la transition énergétique</a:t>
            </a:r>
            <a:endParaRPr lang="en-US"/>
          </a:p>
        </p:txBody>
      </p:sp>
      <p:sp>
        <p:nvSpPr>
          <p:cNvPr id="5" name="object 3">
            <a:extLst>
              <a:ext uri="{FF2B5EF4-FFF2-40B4-BE49-F238E27FC236}">
                <a16:creationId xmlns:a16="http://schemas.microsoft.com/office/drawing/2014/main" id="{A7D4844B-2ED6-343F-A643-3E74A9EDEC2E}"/>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6" name="Connecteur droit 5">
            <a:extLst>
              <a:ext uri="{FF2B5EF4-FFF2-40B4-BE49-F238E27FC236}">
                <a16:creationId xmlns:a16="http://schemas.microsoft.com/office/drawing/2014/main" id="{165A2395-1E1A-6128-574E-5A9A9327A4CD}"/>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4">
            <a:extLst>
              <a:ext uri="{FF2B5EF4-FFF2-40B4-BE49-F238E27FC236}">
                <a16:creationId xmlns:a16="http://schemas.microsoft.com/office/drawing/2014/main" id="{9745BBAE-F30D-51FE-090A-390AF6298FA4}"/>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88671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ack Cover Slide 1">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EB66B3B2-5C3E-41A1-AFF5-7E839564D688}"/>
              </a:ext>
            </a:extLst>
          </p:cNvPr>
          <p:cNvSpPr/>
          <p:nvPr/>
        </p:nvSpPr>
        <p:spPr>
          <a:xfrm>
            <a:off x="97155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6" name="object 2">
            <a:extLst>
              <a:ext uri="{FF2B5EF4-FFF2-40B4-BE49-F238E27FC236}">
                <a16:creationId xmlns:a16="http://schemas.microsoft.com/office/drawing/2014/main" id="{60479C24-0B0E-4261-9E23-98701E44DFA3}"/>
              </a:ext>
            </a:extLst>
          </p:cNvPr>
          <p:cNvSpPr/>
          <p:nvPr/>
        </p:nvSpPr>
        <p:spPr>
          <a:xfrm>
            <a:off x="0" y="0"/>
            <a:ext cx="9715500" cy="9753600"/>
          </a:xfrm>
          <a:custGeom>
            <a:avLst/>
            <a:gdLst/>
            <a:ahLst/>
            <a:cxnLst/>
            <a:rect l="l" t="t" r="r" b="b"/>
            <a:pathLst>
              <a:path w="9715500" h="9753600">
                <a:moveTo>
                  <a:pt x="0" y="9753600"/>
                </a:moveTo>
                <a:lnTo>
                  <a:pt x="9715500" y="9753600"/>
                </a:lnTo>
                <a:lnTo>
                  <a:pt x="97155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7" name="object 3">
            <a:extLst>
              <a:ext uri="{FF2B5EF4-FFF2-40B4-BE49-F238E27FC236}">
                <a16:creationId xmlns:a16="http://schemas.microsoft.com/office/drawing/2014/main" id="{87C19B22-A824-4114-B1AD-573907B057BE}"/>
              </a:ext>
            </a:extLst>
          </p:cNvPr>
          <p:cNvSpPr/>
          <p:nvPr/>
        </p:nvSpPr>
        <p:spPr>
          <a:xfrm>
            <a:off x="0" y="0"/>
            <a:ext cx="9715500" cy="975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sp>
        <p:nvSpPr>
          <p:cNvPr id="18" name="Text Placeholder 17">
            <a:extLst>
              <a:ext uri="{FF2B5EF4-FFF2-40B4-BE49-F238E27FC236}">
                <a16:creationId xmlns:a16="http://schemas.microsoft.com/office/drawing/2014/main" id="{4FAD7F11-5383-4DE8-BEB2-A323CDFA8787}"/>
              </a:ext>
            </a:extLst>
          </p:cNvPr>
          <p:cNvSpPr>
            <a:spLocks noGrp="1"/>
          </p:cNvSpPr>
          <p:nvPr>
            <p:ph type="body" sz="quarter" idx="10"/>
          </p:nvPr>
        </p:nvSpPr>
        <p:spPr>
          <a:xfrm>
            <a:off x="11472863" y="8686805"/>
            <a:ext cx="4745037" cy="457195"/>
          </a:xfrm>
        </p:spPr>
        <p:txBody>
          <a:bodyPr>
            <a:noAutofit/>
          </a:bodyPr>
          <a:lstStyle>
            <a:lvl1pPr marL="0" indent="0">
              <a:buNone/>
              <a:defRPr sz="2000">
                <a:solidFill>
                  <a:srgbClr val="1C284B"/>
                </a:solidFill>
                <a:latin typeface="+mj-lt"/>
              </a:defRPr>
            </a:lvl1pPr>
            <a:lvl2pPr marL="457200" indent="0">
              <a:buNone/>
              <a:defRPr/>
            </a:lvl2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CB26B0B0-8573-4CCF-9E73-5F9317686A0D}"/>
              </a:ext>
            </a:extLst>
          </p:cNvPr>
          <p:cNvSpPr>
            <a:spLocks noGrp="1"/>
          </p:cNvSpPr>
          <p:nvPr>
            <p:ph type="body" sz="quarter" idx="12"/>
          </p:nvPr>
        </p:nvSpPr>
        <p:spPr>
          <a:xfrm>
            <a:off x="11472863" y="2356755"/>
            <a:ext cx="2382837" cy="1365417"/>
          </a:xfrm>
        </p:spPr>
        <p:txBody>
          <a:bodyPr>
            <a:normAutofit/>
          </a:bodyPr>
          <a:lstStyle>
            <a:lvl1pPr marL="0" indent="0">
              <a:buNone/>
              <a:defRPr sz="1400">
                <a:solidFill>
                  <a:srgbClr val="1C284B"/>
                </a:solidFill>
              </a:defRPr>
            </a:lvl1pPr>
            <a:lvl2pPr marL="457200" indent="0">
              <a:buNone/>
              <a:defRPr/>
            </a:lvl2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4222DBF2-2D8B-44F4-B6F0-8D116AC999F5}"/>
              </a:ext>
            </a:extLst>
          </p:cNvPr>
          <p:cNvSpPr>
            <a:spLocks noGrp="1"/>
          </p:cNvSpPr>
          <p:nvPr>
            <p:ph type="body" sz="quarter" idx="13"/>
          </p:nvPr>
        </p:nvSpPr>
        <p:spPr>
          <a:xfrm>
            <a:off x="14363700" y="2356755"/>
            <a:ext cx="2382837" cy="1365417"/>
          </a:xfrm>
        </p:spPr>
        <p:txBody>
          <a:bodyPr>
            <a:normAutofit/>
          </a:bodyPr>
          <a:lstStyle>
            <a:lvl1pPr marL="0" indent="0">
              <a:buNone/>
              <a:defRPr sz="1400">
                <a:solidFill>
                  <a:srgbClr val="1C284B"/>
                </a:solidFill>
              </a:defRPr>
            </a:lvl1pPr>
            <a:lvl2pPr marL="457200" indent="0">
              <a:buNone/>
              <a:defRPr/>
            </a:lvl2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A2FDB0D8-D940-4897-92A5-A2BC354F28C3}"/>
              </a:ext>
            </a:extLst>
          </p:cNvPr>
          <p:cNvSpPr>
            <a:spLocks noGrp="1"/>
          </p:cNvSpPr>
          <p:nvPr>
            <p:ph type="body" sz="quarter" idx="14"/>
          </p:nvPr>
        </p:nvSpPr>
        <p:spPr>
          <a:xfrm>
            <a:off x="11422063" y="6675248"/>
            <a:ext cx="2382837" cy="1365417"/>
          </a:xfrm>
        </p:spPr>
        <p:txBody>
          <a:bodyPr>
            <a:normAutofit/>
          </a:bodyPr>
          <a:lstStyle>
            <a:lvl1pPr marL="0" indent="0">
              <a:buNone/>
              <a:defRPr sz="1400">
                <a:solidFill>
                  <a:srgbClr val="1C284B"/>
                </a:solidFill>
              </a:defRPr>
            </a:lvl1pPr>
            <a:lvl2pPr marL="457200" indent="0">
              <a:buNone/>
              <a:defRPr/>
            </a:lvl2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D224F753-8A2E-47B7-B7DA-BB4F93EB676A}"/>
              </a:ext>
            </a:extLst>
          </p:cNvPr>
          <p:cNvSpPr>
            <a:spLocks noGrp="1"/>
          </p:cNvSpPr>
          <p:nvPr>
            <p:ph type="body" sz="quarter" idx="15"/>
          </p:nvPr>
        </p:nvSpPr>
        <p:spPr>
          <a:xfrm>
            <a:off x="14312900" y="6675248"/>
            <a:ext cx="2382837" cy="1365417"/>
          </a:xfrm>
        </p:spPr>
        <p:txBody>
          <a:bodyPr>
            <a:normAutofit/>
          </a:bodyPr>
          <a:lstStyle>
            <a:lvl1pPr marL="0" indent="0">
              <a:buNone/>
              <a:defRPr sz="1400">
                <a:solidFill>
                  <a:srgbClr val="1C284B"/>
                </a:solidFill>
              </a:defRPr>
            </a:lvl1pPr>
            <a:lvl2pPr marL="457200" indent="0">
              <a:buNone/>
              <a:defRPr/>
            </a:lvl2pPr>
          </a:lstStyle>
          <a:p>
            <a:pPr lvl="0"/>
            <a:r>
              <a:rPr lang="fr-FR"/>
              <a:t>Cliquez pour modifier les styles du texte du masque</a:t>
            </a:r>
          </a:p>
        </p:txBody>
      </p:sp>
      <p:sp>
        <p:nvSpPr>
          <p:cNvPr id="23" name="Slide Number Placeholder 5">
            <a:extLst>
              <a:ext uri="{FF2B5EF4-FFF2-40B4-BE49-F238E27FC236}">
                <a16:creationId xmlns:a16="http://schemas.microsoft.com/office/drawing/2014/main" id="{F0427CB7-75D9-47F2-8656-B67AE5122EAD}"/>
              </a:ext>
            </a:extLst>
          </p:cNvPr>
          <p:cNvSpPr>
            <a:spLocks noGrp="1"/>
          </p:cNvSpPr>
          <p:nvPr>
            <p:ph type="sldNum" sz="quarter" idx="16"/>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Tree>
    <p:extLst>
      <p:ext uri="{BB962C8B-B14F-4D97-AF65-F5344CB8AC3E}">
        <p14:creationId xmlns:p14="http://schemas.microsoft.com/office/powerpoint/2010/main" val="1458715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ck Cover Slide 2">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51F81D0B-3D09-43F4-8F11-4001F24DC53E}"/>
              </a:ext>
            </a:extLst>
          </p:cNvPr>
          <p:cNvSpPr/>
          <p:nvPr/>
        </p:nvSpPr>
        <p:spPr>
          <a:xfrm>
            <a:off x="10401300" y="0"/>
            <a:ext cx="6946900" cy="9753600"/>
          </a:xfrm>
          <a:custGeom>
            <a:avLst/>
            <a:gdLst/>
            <a:ahLst/>
            <a:cxnLst/>
            <a:rect l="l" t="t" r="r" b="b"/>
            <a:pathLst>
              <a:path w="6946900" h="9753600">
                <a:moveTo>
                  <a:pt x="0" y="9753600"/>
                </a:moveTo>
                <a:lnTo>
                  <a:pt x="6946900" y="9753600"/>
                </a:lnTo>
                <a:lnTo>
                  <a:pt x="6946900" y="0"/>
                </a:lnTo>
                <a:lnTo>
                  <a:pt x="0" y="0"/>
                </a:lnTo>
                <a:lnTo>
                  <a:pt x="0" y="9753600"/>
                </a:lnTo>
                <a:close/>
              </a:path>
            </a:pathLst>
          </a:custGeom>
          <a:solidFill>
            <a:srgbClr val="1C284B"/>
          </a:solidFill>
        </p:spPr>
        <p:txBody>
          <a:bodyPr wrap="square" lIns="0" tIns="0" rIns="0" bIns="0" rtlCol="0"/>
          <a:lstStyle/>
          <a:p>
            <a:endParaRPr/>
          </a:p>
        </p:txBody>
      </p:sp>
      <p:sp>
        <p:nvSpPr>
          <p:cNvPr id="10" name="object 6">
            <a:extLst>
              <a:ext uri="{FF2B5EF4-FFF2-40B4-BE49-F238E27FC236}">
                <a16:creationId xmlns:a16="http://schemas.microsoft.com/office/drawing/2014/main" id="{EB66B3B2-5C3E-41A1-AFF5-7E839564D688}"/>
              </a:ext>
            </a:extLst>
          </p:cNvPr>
          <p:cNvSpPr/>
          <p:nvPr/>
        </p:nvSpPr>
        <p:spPr>
          <a:xfrm>
            <a:off x="97155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6" name="object 2">
            <a:extLst>
              <a:ext uri="{FF2B5EF4-FFF2-40B4-BE49-F238E27FC236}">
                <a16:creationId xmlns:a16="http://schemas.microsoft.com/office/drawing/2014/main" id="{60479C24-0B0E-4261-9E23-98701E44DFA3}"/>
              </a:ext>
            </a:extLst>
          </p:cNvPr>
          <p:cNvSpPr/>
          <p:nvPr/>
        </p:nvSpPr>
        <p:spPr>
          <a:xfrm>
            <a:off x="0" y="0"/>
            <a:ext cx="9715500" cy="9753600"/>
          </a:xfrm>
          <a:custGeom>
            <a:avLst/>
            <a:gdLst/>
            <a:ahLst/>
            <a:cxnLst/>
            <a:rect l="l" t="t" r="r" b="b"/>
            <a:pathLst>
              <a:path w="9715500" h="9753600">
                <a:moveTo>
                  <a:pt x="0" y="9753600"/>
                </a:moveTo>
                <a:lnTo>
                  <a:pt x="9715500" y="9753600"/>
                </a:lnTo>
                <a:lnTo>
                  <a:pt x="97155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7" name="object 3">
            <a:extLst>
              <a:ext uri="{FF2B5EF4-FFF2-40B4-BE49-F238E27FC236}">
                <a16:creationId xmlns:a16="http://schemas.microsoft.com/office/drawing/2014/main" id="{87C19B22-A824-4114-B1AD-573907B057BE}"/>
              </a:ext>
            </a:extLst>
          </p:cNvPr>
          <p:cNvSpPr/>
          <p:nvPr/>
        </p:nvSpPr>
        <p:spPr>
          <a:xfrm>
            <a:off x="0" y="0"/>
            <a:ext cx="9715500" cy="975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sp>
        <p:nvSpPr>
          <p:cNvPr id="11" name="object 7">
            <a:extLst>
              <a:ext uri="{FF2B5EF4-FFF2-40B4-BE49-F238E27FC236}">
                <a16:creationId xmlns:a16="http://schemas.microsoft.com/office/drawing/2014/main" id="{ED7DB9B2-8989-4CDD-90A8-D9B240D97121}"/>
              </a:ext>
            </a:extLst>
          </p:cNvPr>
          <p:cNvSpPr/>
          <p:nvPr/>
        </p:nvSpPr>
        <p:spPr>
          <a:xfrm>
            <a:off x="10401300" y="5167325"/>
            <a:ext cx="6577965" cy="0"/>
          </a:xfrm>
          <a:custGeom>
            <a:avLst/>
            <a:gdLst/>
            <a:ahLst/>
            <a:cxnLst/>
            <a:rect l="l" t="t" r="r" b="b"/>
            <a:pathLst>
              <a:path w="6577965">
                <a:moveTo>
                  <a:pt x="0" y="0"/>
                </a:moveTo>
                <a:lnTo>
                  <a:pt x="6577545" y="0"/>
                </a:lnTo>
              </a:path>
            </a:pathLst>
          </a:custGeom>
          <a:ln w="6350">
            <a:solidFill>
              <a:schemeClr val="bg1"/>
            </a:solidFill>
          </a:ln>
        </p:spPr>
        <p:txBody>
          <a:bodyPr wrap="square" lIns="0" tIns="0" rIns="0" bIns="0" rtlCol="0"/>
          <a:lstStyle/>
          <a:p>
            <a:endParaRPr>
              <a:solidFill>
                <a:prstClr val="black"/>
              </a:solidFill>
              <a:latin typeface="Calibri"/>
            </a:endParaRPr>
          </a:p>
        </p:txBody>
      </p:sp>
      <p:sp>
        <p:nvSpPr>
          <p:cNvPr id="12" name="object 8">
            <a:extLst>
              <a:ext uri="{FF2B5EF4-FFF2-40B4-BE49-F238E27FC236}">
                <a16:creationId xmlns:a16="http://schemas.microsoft.com/office/drawing/2014/main" id="{917787F2-B462-4776-9837-26A0E75BAF53}"/>
              </a:ext>
            </a:extLst>
          </p:cNvPr>
          <p:cNvSpPr/>
          <p:nvPr/>
        </p:nvSpPr>
        <p:spPr>
          <a:xfrm>
            <a:off x="10401300" y="3127375"/>
            <a:ext cx="6577965" cy="0"/>
          </a:xfrm>
          <a:custGeom>
            <a:avLst/>
            <a:gdLst/>
            <a:ahLst/>
            <a:cxnLst/>
            <a:rect l="l" t="t" r="r" b="b"/>
            <a:pathLst>
              <a:path w="6577965">
                <a:moveTo>
                  <a:pt x="0" y="0"/>
                </a:moveTo>
                <a:lnTo>
                  <a:pt x="6577545" y="0"/>
                </a:lnTo>
              </a:path>
            </a:pathLst>
          </a:custGeom>
          <a:ln w="6350">
            <a:solidFill>
              <a:schemeClr val="bg1"/>
            </a:solidFill>
          </a:ln>
        </p:spPr>
        <p:txBody>
          <a:bodyPr wrap="square" lIns="0" tIns="0" rIns="0" bIns="0" rtlCol="0"/>
          <a:lstStyle/>
          <a:p>
            <a:endParaRPr>
              <a:solidFill>
                <a:prstClr val="black"/>
              </a:solidFill>
              <a:latin typeface="Calibri"/>
            </a:endParaRPr>
          </a:p>
        </p:txBody>
      </p:sp>
      <p:sp>
        <p:nvSpPr>
          <p:cNvPr id="15" name="object 11">
            <a:extLst>
              <a:ext uri="{FF2B5EF4-FFF2-40B4-BE49-F238E27FC236}">
                <a16:creationId xmlns:a16="http://schemas.microsoft.com/office/drawing/2014/main" id="{7BBD9785-7DEC-462E-8A9A-F127965469CD}"/>
              </a:ext>
            </a:extLst>
          </p:cNvPr>
          <p:cNvSpPr txBox="1"/>
          <p:nvPr/>
        </p:nvSpPr>
        <p:spPr>
          <a:xfrm>
            <a:off x="16878300" y="9279039"/>
            <a:ext cx="167005" cy="152400"/>
          </a:xfrm>
          <a:prstGeom prst="rect">
            <a:avLst/>
          </a:prstGeom>
        </p:spPr>
        <p:txBody>
          <a:bodyPr vert="horz" wrap="square" lIns="0" tIns="0" rIns="0" bIns="0" rtlCol="0">
            <a:spAutoFit/>
          </a:bodyPr>
          <a:lstStyle/>
          <a:p>
            <a:pPr marL="12700"/>
            <a:r>
              <a:rPr sz="1000">
                <a:solidFill>
                  <a:srgbClr val="1C284B"/>
                </a:solidFill>
                <a:cs typeface="ChaletBook"/>
              </a:rPr>
              <a:t>32</a:t>
            </a:r>
            <a:endParaRPr sz="1000">
              <a:solidFill>
                <a:prstClr val="black"/>
              </a:solidFill>
              <a:cs typeface="ChaletBook"/>
            </a:endParaRPr>
          </a:p>
        </p:txBody>
      </p:sp>
      <p:sp>
        <p:nvSpPr>
          <p:cNvPr id="18" name="Text Placeholder 17">
            <a:extLst>
              <a:ext uri="{FF2B5EF4-FFF2-40B4-BE49-F238E27FC236}">
                <a16:creationId xmlns:a16="http://schemas.microsoft.com/office/drawing/2014/main" id="{4FAD7F11-5383-4DE8-BEB2-A323CDFA8787}"/>
              </a:ext>
            </a:extLst>
          </p:cNvPr>
          <p:cNvSpPr>
            <a:spLocks noGrp="1"/>
          </p:cNvSpPr>
          <p:nvPr>
            <p:ph type="body" sz="quarter" idx="10"/>
          </p:nvPr>
        </p:nvSpPr>
        <p:spPr>
          <a:xfrm>
            <a:off x="11472863" y="5867400"/>
            <a:ext cx="4745037" cy="457195"/>
          </a:xfrm>
        </p:spPr>
        <p:txBody>
          <a:bodyPr>
            <a:noAutofit/>
          </a:bodyPr>
          <a:lstStyle>
            <a:lvl1pPr marL="0" indent="0">
              <a:buNone/>
              <a:defRPr sz="2000">
                <a:solidFill>
                  <a:schemeClr val="bg1"/>
                </a:solidFill>
                <a:latin typeface="+mj-lt"/>
              </a:defRPr>
            </a:lvl1pPr>
            <a:lvl2pPr marL="457200" indent="0">
              <a:buNone/>
              <a:defRPr/>
            </a:lvl2pPr>
          </a:lstStyle>
          <a:p>
            <a:pPr lvl="0"/>
            <a:r>
              <a:rPr lang="fr-FR"/>
              <a:t>Cliquez pour modifier les styles du texte du masque</a:t>
            </a:r>
          </a:p>
        </p:txBody>
      </p:sp>
      <p:sp>
        <p:nvSpPr>
          <p:cNvPr id="20" name="Text Placeholder 19">
            <a:extLst>
              <a:ext uri="{FF2B5EF4-FFF2-40B4-BE49-F238E27FC236}">
                <a16:creationId xmlns:a16="http://schemas.microsoft.com/office/drawing/2014/main" id="{59DCE352-A7DB-4032-90F3-B135E6169B6A}"/>
              </a:ext>
            </a:extLst>
          </p:cNvPr>
          <p:cNvSpPr>
            <a:spLocks noGrp="1"/>
          </p:cNvSpPr>
          <p:nvPr>
            <p:ph type="body" sz="quarter" idx="11"/>
          </p:nvPr>
        </p:nvSpPr>
        <p:spPr>
          <a:xfrm>
            <a:off x="11472863" y="6477000"/>
            <a:ext cx="3200400" cy="2590800"/>
          </a:xfrm>
        </p:spPr>
        <p:txBody>
          <a:bodyPr>
            <a:normAutofit/>
          </a:bodyPr>
          <a:lstStyle>
            <a:lvl1pPr marL="0" indent="0">
              <a:buNone/>
              <a:defRPr sz="1400">
                <a:solidFill>
                  <a:schemeClr val="bg1"/>
                </a:solidFill>
              </a:defRPr>
            </a:lvl1pPr>
            <a:lvl2pPr marL="457200" indent="0">
              <a:buNone/>
              <a:defRPr/>
            </a:lvl2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CB26B0B0-8573-4CCF-9E73-5F9317686A0D}"/>
              </a:ext>
            </a:extLst>
          </p:cNvPr>
          <p:cNvSpPr>
            <a:spLocks noGrp="1"/>
          </p:cNvSpPr>
          <p:nvPr>
            <p:ph type="body" sz="quarter" idx="12"/>
          </p:nvPr>
        </p:nvSpPr>
        <p:spPr>
          <a:xfrm>
            <a:off x="11472863" y="3689173"/>
            <a:ext cx="2382837" cy="1365417"/>
          </a:xfrm>
        </p:spPr>
        <p:txBody>
          <a:bodyPr>
            <a:normAutofit/>
          </a:bodyPr>
          <a:lstStyle>
            <a:lvl1pPr marL="0" indent="0">
              <a:buNone/>
              <a:defRPr sz="1400">
                <a:solidFill>
                  <a:schemeClr val="bg1"/>
                </a:solidFill>
              </a:defRPr>
            </a:lvl1pPr>
            <a:lvl2pPr marL="457200" indent="0">
              <a:buNone/>
              <a:defRPr/>
            </a:lvl2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4222DBF2-2D8B-44F4-B6F0-8D116AC999F5}"/>
              </a:ext>
            </a:extLst>
          </p:cNvPr>
          <p:cNvSpPr>
            <a:spLocks noGrp="1"/>
          </p:cNvSpPr>
          <p:nvPr>
            <p:ph type="body" sz="quarter" idx="13"/>
          </p:nvPr>
        </p:nvSpPr>
        <p:spPr>
          <a:xfrm>
            <a:off x="14363700" y="3689173"/>
            <a:ext cx="2382837" cy="1365417"/>
          </a:xfrm>
        </p:spPr>
        <p:txBody>
          <a:bodyPr>
            <a:normAutofit/>
          </a:bodyPr>
          <a:lstStyle>
            <a:lvl1pPr marL="0" indent="0">
              <a:buNone/>
              <a:defRPr sz="1400">
                <a:solidFill>
                  <a:schemeClr val="bg1"/>
                </a:solidFill>
              </a:defRPr>
            </a:lvl1pPr>
            <a:lvl2pPr marL="457200" indent="0">
              <a:buNone/>
              <a:defRPr/>
            </a:lvl2pPr>
          </a:lstStyle>
          <a:p>
            <a:pPr lvl="0"/>
            <a:r>
              <a:rPr lang="fr-FR"/>
              <a:t>Cliquez pour modifier les styles du texte du masque</a:t>
            </a:r>
          </a:p>
        </p:txBody>
      </p:sp>
      <p:pic>
        <p:nvPicPr>
          <p:cNvPr id="3" name="Picture 2">
            <a:extLst>
              <a:ext uri="{FF2B5EF4-FFF2-40B4-BE49-F238E27FC236}">
                <a16:creationId xmlns:a16="http://schemas.microsoft.com/office/drawing/2014/main" id="{5F605617-F004-4FD2-8C56-82AF7719D6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6099" y="1713418"/>
            <a:ext cx="3477902" cy="822960"/>
          </a:xfrm>
          <a:prstGeom prst="rect">
            <a:avLst/>
          </a:prstGeom>
        </p:spPr>
      </p:pic>
    </p:spTree>
    <p:extLst>
      <p:ext uri="{BB962C8B-B14F-4D97-AF65-F5344CB8AC3E}">
        <p14:creationId xmlns:p14="http://schemas.microsoft.com/office/powerpoint/2010/main" val="2539586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AC3F7-52E0-4E83-A238-16504AD694D8}" type="datetime1">
              <a:rPr lang="en-US" smtClean="0"/>
              <a:t>2/7/2024</a:t>
            </a:fld>
            <a:endParaRPr lang="en-US"/>
          </a:p>
        </p:txBody>
      </p:sp>
      <p:sp>
        <p:nvSpPr>
          <p:cNvPr id="3" name="Footer Placeholder 2"/>
          <p:cNvSpPr>
            <a:spLocks noGrp="1"/>
          </p:cNvSpPr>
          <p:nvPr>
            <p:ph type="ftr" sz="quarter" idx="11"/>
          </p:nvPr>
        </p:nvSpPr>
        <p:spPr/>
        <p:txBody>
          <a:bodyPr/>
          <a:lstStyle/>
          <a:p>
            <a:r>
              <a:rPr lang="fr-FR"/>
              <a:t>Colombus Reim : Un acteur de la transition énergétique</a:t>
            </a:r>
            <a:endParaRPr lang="en-US"/>
          </a:p>
        </p:txBody>
      </p:sp>
      <p:sp>
        <p:nvSpPr>
          <p:cNvPr id="4" name="Slide Number Placeholder 3"/>
          <p:cNvSpPr>
            <a:spLocks noGrp="1"/>
          </p:cNvSpPr>
          <p:nvPr>
            <p:ph type="sldNum" sz="quarter" idx="12"/>
          </p:nvPr>
        </p:nvSpPr>
        <p:spPr/>
        <p:txBody>
          <a:bodyPr/>
          <a:lstStyle/>
          <a:p>
            <a:fld id="{F14C8A0F-9F87-4DA4-9E64-B8A07D3B2374}" type="slidenum">
              <a:rPr lang="en-US" smtClean="0"/>
              <a:t>‹N°›</a:t>
            </a:fld>
            <a:endParaRPr lang="en-US"/>
          </a:p>
        </p:txBody>
      </p:sp>
      <p:sp>
        <p:nvSpPr>
          <p:cNvPr id="5" name="Slide Number Placeholder 5">
            <a:extLst>
              <a:ext uri="{FF2B5EF4-FFF2-40B4-BE49-F238E27FC236}">
                <a16:creationId xmlns:a16="http://schemas.microsoft.com/office/drawing/2014/main" id="{796BCA32-4040-8A98-03A9-57567A701F63}"/>
              </a:ext>
            </a:extLst>
          </p:cNvPr>
          <p:cNvSpPr txBox="1">
            <a:spLocks/>
          </p:cNvSpPr>
          <p:nvPr userDrawn="1"/>
        </p:nvSpPr>
        <p:spPr>
          <a:xfrm>
            <a:off x="16685941" y="9113370"/>
            <a:ext cx="366328" cy="519113"/>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haletBook"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mtClean="0"/>
              <a:pPr/>
              <a:t>‹N°›</a:t>
            </a:fld>
            <a:endParaRPr lang="en-US"/>
          </a:p>
        </p:txBody>
      </p:sp>
      <p:pic>
        <p:nvPicPr>
          <p:cNvPr id="6" name="Picture 17">
            <a:extLst>
              <a:ext uri="{FF2B5EF4-FFF2-40B4-BE49-F238E27FC236}">
                <a16:creationId xmlns:a16="http://schemas.microsoft.com/office/drawing/2014/main" id="{06060C29-3DC4-F904-E537-30BD3FE16254}"/>
              </a:ext>
            </a:extLst>
          </p:cNvPr>
          <p:cNvPicPr>
            <a:picLocks noChangeAspect="1"/>
          </p:cNvPicPr>
          <p:nvPr userDrawn="1"/>
        </p:nvPicPr>
        <p:blipFill>
          <a:blip r:embed="rId2"/>
          <a:stretch>
            <a:fillRect/>
          </a:stretch>
        </p:blipFill>
        <p:spPr>
          <a:xfrm>
            <a:off x="578104" y="8702040"/>
            <a:ext cx="3477901" cy="822960"/>
          </a:xfrm>
          <a:prstGeom prst="rect">
            <a:avLst/>
          </a:prstGeom>
        </p:spPr>
      </p:pic>
      <p:sp>
        <p:nvSpPr>
          <p:cNvPr id="7" name="object 3">
            <a:extLst>
              <a:ext uri="{FF2B5EF4-FFF2-40B4-BE49-F238E27FC236}">
                <a16:creationId xmlns:a16="http://schemas.microsoft.com/office/drawing/2014/main" id="{275F63F2-DEB1-0778-8667-9D6A1596427D}"/>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8" name="Connecteur droit 7">
            <a:extLst>
              <a:ext uri="{FF2B5EF4-FFF2-40B4-BE49-F238E27FC236}">
                <a16:creationId xmlns:a16="http://schemas.microsoft.com/office/drawing/2014/main" id="{478D38A8-F791-3420-3AD7-E90D1AE5BA55}"/>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a:extLst>
              <a:ext uri="{FF2B5EF4-FFF2-40B4-BE49-F238E27FC236}">
                <a16:creationId xmlns:a16="http://schemas.microsoft.com/office/drawing/2014/main" id="{D5A3CB37-83C4-8822-B89E-D1568BFDF0FC}"/>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221742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ack Cover Slide 1">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EB66B3B2-5C3E-41A1-AFF5-7E839564D688}"/>
              </a:ext>
            </a:extLst>
          </p:cNvPr>
          <p:cNvSpPr/>
          <p:nvPr userDrawn="1"/>
        </p:nvSpPr>
        <p:spPr>
          <a:xfrm>
            <a:off x="97155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6" name="object 2">
            <a:extLst>
              <a:ext uri="{FF2B5EF4-FFF2-40B4-BE49-F238E27FC236}">
                <a16:creationId xmlns:a16="http://schemas.microsoft.com/office/drawing/2014/main" id="{60479C24-0B0E-4261-9E23-98701E44DFA3}"/>
              </a:ext>
            </a:extLst>
          </p:cNvPr>
          <p:cNvSpPr/>
          <p:nvPr userDrawn="1"/>
        </p:nvSpPr>
        <p:spPr>
          <a:xfrm>
            <a:off x="0" y="0"/>
            <a:ext cx="9715500" cy="9753600"/>
          </a:xfrm>
          <a:custGeom>
            <a:avLst/>
            <a:gdLst/>
            <a:ahLst/>
            <a:cxnLst/>
            <a:rect l="l" t="t" r="r" b="b"/>
            <a:pathLst>
              <a:path w="9715500" h="9753600">
                <a:moveTo>
                  <a:pt x="0" y="9753600"/>
                </a:moveTo>
                <a:lnTo>
                  <a:pt x="9715500" y="9753600"/>
                </a:lnTo>
                <a:lnTo>
                  <a:pt x="97155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7" name="object 3">
            <a:extLst>
              <a:ext uri="{FF2B5EF4-FFF2-40B4-BE49-F238E27FC236}">
                <a16:creationId xmlns:a16="http://schemas.microsoft.com/office/drawing/2014/main" id="{87C19B22-A824-4114-B1AD-573907B057BE}"/>
              </a:ext>
            </a:extLst>
          </p:cNvPr>
          <p:cNvSpPr/>
          <p:nvPr userDrawn="1"/>
        </p:nvSpPr>
        <p:spPr>
          <a:xfrm>
            <a:off x="0" y="0"/>
            <a:ext cx="9715500" cy="9753600"/>
          </a:xfrm>
          <a:prstGeom prst="rect">
            <a:avLst/>
          </a:prstGeom>
          <a:blipFill>
            <a:blip r:embed="rId2" cstate="print"/>
            <a:stretch>
              <a:fillRect r="-7058"/>
            </a:stretch>
          </a:blipFill>
        </p:spPr>
        <p:txBody>
          <a:bodyPr wrap="square" lIns="0" tIns="0" rIns="0" bIns="0" rtlCol="0"/>
          <a:lstStyle/>
          <a:p>
            <a:endParaRPr>
              <a:solidFill>
                <a:prstClr val="black"/>
              </a:solidFill>
              <a:latin typeface="Calibri"/>
            </a:endParaRPr>
          </a:p>
        </p:txBody>
      </p:sp>
      <p:sp>
        <p:nvSpPr>
          <p:cNvPr id="11" name="object 7">
            <a:extLst>
              <a:ext uri="{FF2B5EF4-FFF2-40B4-BE49-F238E27FC236}">
                <a16:creationId xmlns:a16="http://schemas.microsoft.com/office/drawing/2014/main" id="{ED7DB9B2-8989-4CDD-90A8-D9B240D97121}"/>
              </a:ext>
            </a:extLst>
          </p:cNvPr>
          <p:cNvSpPr/>
          <p:nvPr userDrawn="1"/>
        </p:nvSpPr>
        <p:spPr>
          <a:xfrm>
            <a:off x="10401300" y="5167325"/>
            <a:ext cx="6577965" cy="0"/>
          </a:xfrm>
          <a:custGeom>
            <a:avLst/>
            <a:gdLst/>
            <a:ahLst/>
            <a:cxnLst/>
            <a:rect l="l" t="t" r="r" b="b"/>
            <a:pathLst>
              <a:path w="6577965">
                <a:moveTo>
                  <a:pt x="0" y="0"/>
                </a:moveTo>
                <a:lnTo>
                  <a:pt x="6577545" y="0"/>
                </a:lnTo>
              </a:path>
            </a:pathLst>
          </a:custGeom>
          <a:ln w="6350">
            <a:solidFill>
              <a:srgbClr val="8C634A"/>
            </a:solidFill>
          </a:ln>
        </p:spPr>
        <p:txBody>
          <a:bodyPr wrap="square" lIns="0" tIns="0" rIns="0" bIns="0" rtlCol="0"/>
          <a:lstStyle/>
          <a:p>
            <a:endParaRPr>
              <a:solidFill>
                <a:prstClr val="black"/>
              </a:solidFill>
              <a:latin typeface="Calibri"/>
            </a:endParaRPr>
          </a:p>
        </p:txBody>
      </p:sp>
      <p:sp>
        <p:nvSpPr>
          <p:cNvPr id="12" name="object 8">
            <a:extLst>
              <a:ext uri="{FF2B5EF4-FFF2-40B4-BE49-F238E27FC236}">
                <a16:creationId xmlns:a16="http://schemas.microsoft.com/office/drawing/2014/main" id="{917787F2-B462-4776-9837-26A0E75BAF53}"/>
              </a:ext>
            </a:extLst>
          </p:cNvPr>
          <p:cNvSpPr/>
          <p:nvPr userDrawn="1"/>
        </p:nvSpPr>
        <p:spPr>
          <a:xfrm>
            <a:off x="10401300" y="3127375"/>
            <a:ext cx="6577965" cy="0"/>
          </a:xfrm>
          <a:custGeom>
            <a:avLst/>
            <a:gdLst/>
            <a:ahLst/>
            <a:cxnLst/>
            <a:rect l="l" t="t" r="r" b="b"/>
            <a:pathLst>
              <a:path w="6577965">
                <a:moveTo>
                  <a:pt x="0" y="0"/>
                </a:moveTo>
                <a:lnTo>
                  <a:pt x="6577545" y="0"/>
                </a:lnTo>
              </a:path>
            </a:pathLst>
          </a:custGeom>
          <a:ln w="6350">
            <a:solidFill>
              <a:srgbClr val="8C634A"/>
            </a:solidFill>
          </a:ln>
        </p:spPr>
        <p:txBody>
          <a:bodyPr wrap="square" lIns="0" tIns="0" rIns="0" bIns="0" rtlCol="0"/>
          <a:lstStyle/>
          <a:p>
            <a:endParaRPr>
              <a:solidFill>
                <a:prstClr val="black"/>
              </a:solidFill>
              <a:latin typeface="Calibri"/>
            </a:endParaRPr>
          </a:p>
        </p:txBody>
      </p:sp>
      <p:pic>
        <p:nvPicPr>
          <p:cNvPr id="16" name="Picture 15">
            <a:extLst>
              <a:ext uri="{FF2B5EF4-FFF2-40B4-BE49-F238E27FC236}">
                <a16:creationId xmlns:a16="http://schemas.microsoft.com/office/drawing/2014/main" id="{5963B416-CC30-4F1D-AB2A-AAF5D39E7688}"/>
              </a:ext>
            </a:extLst>
          </p:cNvPr>
          <p:cNvPicPr>
            <a:picLocks noChangeAspect="1"/>
          </p:cNvPicPr>
          <p:nvPr userDrawn="1"/>
        </p:nvPicPr>
        <p:blipFill>
          <a:blip r:embed="rId3"/>
          <a:stretch>
            <a:fillRect/>
          </a:stretch>
        </p:blipFill>
        <p:spPr>
          <a:xfrm>
            <a:off x="11396099" y="1713418"/>
            <a:ext cx="3477902" cy="822960"/>
          </a:xfrm>
          <a:prstGeom prst="rect">
            <a:avLst/>
          </a:prstGeom>
        </p:spPr>
      </p:pic>
      <p:sp>
        <p:nvSpPr>
          <p:cNvPr id="18" name="Text Placeholder 17">
            <a:extLst>
              <a:ext uri="{FF2B5EF4-FFF2-40B4-BE49-F238E27FC236}">
                <a16:creationId xmlns:a16="http://schemas.microsoft.com/office/drawing/2014/main" id="{4FAD7F11-5383-4DE8-BEB2-A323CDFA8787}"/>
              </a:ext>
            </a:extLst>
          </p:cNvPr>
          <p:cNvSpPr>
            <a:spLocks noGrp="1"/>
          </p:cNvSpPr>
          <p:nvPr>
            <p:ph type="body" sz="quarter" idx="10"/>
          </p:nvPr>
        </p:nvSpPr>
        <p:spPr>
          <a:xfrm>
            <a:off x="11472863" y="5867400"/>
            <a:ext cx="4745037" cy="457195"/>
          </a:xfrm>
        </p:spPr>
        <p:txBody>
          <a:bodyPr>
            <a:noAutofit/>
          </a:bodyPr>
          <a:lstStyle>
            <a:lvl1pPr marL="0" indent="0">
              <a:buNone/>
              <a:defRPr sz="2000">
                <a:solidFill>
                  <a:srgbClr val="1C284B"/>
                </a:solidFill>
                <a:latin typeface="+mj-lt"/>
              </a:defRPr>
            </a:lvl1pPr>
            <a:lvl2pPr marL="457200" indent="0">
              <a:buNone/>
              <a:defRPr/>
            </a:lvl2pPr>
          </a:lstStyle>
          <a:p>
            <a:pPr lvl="0"/>
            <a:r>
              <a:rPr lang="en-US"/>
              <a:t>Click to edit Master text styles</a:t>
            </a:r>
          </a:p>
        </p:txBody>
      </p:sp>
      <p:sp>
        <p:nvSpPr>
          <p:cNvPr id="20" name="Text Placeholder 19">
            <a:extLst>
              <a:ext uri="{FF2B5EF4-FFF2-40B4-BE49-F238E27FC236}">
                <a16:creationId xmlns:a16="http://schemas.microsoft.com/office/drawing/2014/main" id="{59DCE352-A7DB-4032-90F3-B135E6169B6A}"/>
              </a:ext>
            </a:extLst>
          </p:cNvPr>
          <p:cNvSpPr>
            <a:spLocks noGrp="1"/>
          </p:cNvSpPr>
          <p:nvPr>
            <p:ph type="body" sz="quarter" idx="11"/>
          </p:nvPr>
        </p:nvSpPr>
        <p:spPr>
          <a:xfrm>
            <a:off x="11472863" y="6477000"/>
            <a:ext cx="3200400" cy="2590800"/>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CB26B0B0-8573-4CCF-9E73-5F9317686A0D}"/>
              </a:ext>
            </a:extLst>
          </p:cNvPr>
          <p:cNvSpPr>
            <a:spLocks noGrp="1"/>
          </p:cNvSpPr>
          <p:nvPr>
            <p:ph type="body" sz="quarter" idx="12"/>
          </p:nvPr>
        </p:nvSpPr>
        <p:spPr>
          <a:xfrm>
            <a:off x="11472863" y="3689173"/>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
        <p:nvSpPr>
          <p:cNvPr id="22" name="Text Placeholder 19">
            <a:extLst>
              <a:ext uri="{FF2B5EF4-FFF2-40B4-BE49-F238E27FC236}">
                <a16:creationId xmlns:a16="http://schemas.microsoft.com/office/drawing/2014/main" id="{4222DBF2-2D8B-44F4-B6F0-8D116AC999F5}"/>
              </a:ext>
            </a:extLst>
          </p:cNvPr>
          <p:cNvSpPr>
            <a:spLocks noGrp="1"/>
          </p:cNvSpPr>
          <p:nvPr>
            <p:ph type="body" sz="quarter" idx="13"/>
          </p:nvPr>
        </p:nvSpPr>
        <p:spPr>
          <a:xfrm>
            <a:off x="14363700" y="3689173"/>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Tree>
    <p:extLst>
      <p:ext uri="{BB962C8B-B14F-4D97-AF65-F5344CB8AC3E}">
        <p14:creationId xmlns:p14="http://schemas.microsoft.com/office/powerpoint/2010/main" val="3144600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print"/>
          <a:stretch>
            <a:fillRect/>
          </a:stretch>
        </p:blipFill>
        <p:spPr>
          <a:xfrm>
            <a:off x="577595" y="8702040"/>
            <a:ext cx="3477767" cy="822959"/>
          </a:xfrm>
          <a:prstGeom prst="rect">
            <a:avLst/>
          </a:prstGeom>
        </p:spPr>
      </p:pic>
      <p:sp>
        <p:nvSpPr>
          <p:cNvPr id="2" name="Holder 2"/>
          <p:cNvSpPr>
            <a:spLocks noGrp="1"/>
          </p:cNvSpPr>
          <p:nvPr>
            <p:ph type="title"/>
          </p:nvPr>
        </p:nvSpPr>
        <p:spPr/>
        <p:txBody>
          <a:bodyPr lIns="0" tIns="0" rIns="0" bIns="0"/>
          <a:lstStyle>
            <a:lvl1pPr>
              <a:defRPr sz="4000" b="0" i="0">
                <a:solidFill>
                  <a:srgbClr val="1C284A"/>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a:t>Colombus Reim : Un acteur de la transition énergétique</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8599CA5-A688-40D3-9AD6-21AA74EEBC07}" type="datetime1">
              <a:rPr lang="en-US" smtClean="0"/>
              <a:t>2/7/2024</a:t>
            </a:fld>
            <a:endParaRPr lang="en-US"/>
          </a:p>
        </p:txBody>
      </p:sp>
      <p:sp>
        <p:nvSpPr>
          <p:cNvPr id="6" name="object 3">
            <a:extLst>
              <a:ext uri="{FF2B5EF4-FFF2-40B4-BE49-F238E27FC236}">
                <a16:creationId xmlns:a16="http://schemas.microsoft.com/office/drawing/2014/main" id="{F22F8FE5-AB13-C2AE-10B7-A96DE1E16F50}"/>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7" name="Connecteur droit 6">
            <a:extLst>
              <a:ext uri="{FF2B5EF4-FFF2-40B4-BE49-F238E27FC236}">
                <a16:creationId xmlns:a16="http://schemas.microsoft.com/office/drawing/2014/main" id="{67C5F8BD-A002-B37E-AFCA-3F1A492F3AD3}"/>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4">
            <a:extLst>
              <a:ext uri="{FF2B5EF4-FFF2-40B4-BE49-F238E27FC236}">
                <a16:creationId xmlns:a16="http://schemas.microsoft.com/office/drawing/2014/main" id="{DFDB6772-DA9C-60F0-97A6-D80FBC499FC6}"/>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956669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1" y="9113370"/>
            <a:ext cx="366328" cy="519113"/>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pic>
        <p:nvPicPr>
          <p:cNvPr id="18" name="Picture 17"/>
          <p:cNvPicPr>
            <a:picLocks noChangeAspect="1"/>
          </p:cNvPicPr>
          <p:nvPr userDrawn="1"/>
        </p:nvPicPr>
        <p:blipFill>
          <a:blip r:embed="rId2"/>
          <a:stretch>
            <a:fillRect/>
          </a:stretch>
        </p:blipFill>
        <p:spPr>
          <a:xfrm>
            <a:off x="578104" y="8702040"/>
            <a:ext cx="3477901" cy="822960"/>
          </a:xfrm>
          <a:prstGeom prst="rect">
            <a:avLst/>
          </a:prstGeom>
        </p:spPr>
      </p:pic>
      <p:sp>
        <p:nvSpPr>
          <p:cNvPr id="31" name="Text Placeholder 29"/>
          <p:cNvSpPr>
            <a:spLocks noGrp="1"/>
          </p:cNvSpPr>
          <p:nvPr>
            <p:ph type="body" sz="quarter" idx="14" hasCustomPrompt="1"/>
          </p:nvPr>
        </p:nvSpPr>
        <p:spPr>
          <a:xfrm>
            <a:off x="13567834" y="381001"/>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596901" y="761999"/>
            <a:ext cx="16002000" cy="640080"/>
          </a:xfrm>
        </p:spPr>
        <p:txBody>
          <a:bodyPr anchor="t">
            <a:normAutofit/>
          </a:bodyPr>
          <a:lstStyle>
            <a:lvl1pPr algn="ctr">
              <a:defRPr sz="3598">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1" y="9250681"/>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2882900" y="1828800"/>
            <a:ext cx="13716000" cy="608739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3">
            <a:extLst>
              <a:ext uri="{FF2B5EF4-FFF2-40B4-BE49-F238E27FC236}">
                <a16:creationId xmlns:a16="http://schemas.microsoft.com/office/drawing/2014/main" id="{F8EDB0B6-2557-2998-2EEC-789933808E5A}"/>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F74CC2BC-7207-063D-D912-C14FDCE56503}"/>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696EB873-B561-CC8C-2A9B-B4D833B62955}"/>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261971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ackground, Title and Content 1">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6370742" y="2633662"/>
            <a:ext cx="9418320" cy="548640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fr-FR"/>
              <a:t>Cliquez pour modifier les styles du texte du masque</a:t>
            </a:r>
          </a:p>
          <a:p>
            <a:pPr lvl="1"/>
            <a:r>
              <a:rPr lang="fr-FR"/>
              <a:t>Deuxième niveau</a:t>
            </a:r>
          </a:p>
          <a:p>
            <a:pPr lvl="2"/>
            <a:r>
              <a:rPr lang="fr-FR"/>
              <a:t>Troisième niveau</a:t>
            </a:r>
          </a:p>
        </p:txBody>
      </p:sp>
      <p:sp>
        <p:nvSpPr>
          <p:cNvPr id="34" name="Title 33"/>
          <p:cNvSpPr>
            <a:spLocks noGrp="1"/>
          </p:cNvSpPr>
          <p:nvPr>
            <p:ph type="title" hasCustomPrompt="1"/>
          </p:nvPr>
        </p:nvSpPr>
        <p:spPr>
          <a:xfrm>
            <a:off x="6349787" y="1219200"/>
            <a:ext cx="10241280" cy="640080"/>
          </a:xfrm>
        </p:spPr>
        <p:txBody>
          <a:bodyPr anchor="t">
            <a:normAutofit/>
          </a:bodyPr>
          <a:lstStyle>
            <a:lvl1pPr>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pic>
        <p:nvPicPr>
          <p:cNvPr id="2" name="Picture 17">
            <a:extLst>
              <a:ext uri="{FF2B5EF4-FFF2-40B4-BE49-F238E27FC236}">
                <a16:creationId xmlns:a16="http://schemas.microsoft.com/office/drawing/2014/main" id="{87806CAE-5969-F4B3-A64A-CEDFB89757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3" name="Espace réservé de la date 2">
            <a:extLst>
              <a:ext uri="{FF2B5EF4-FFF2-40B4-BE49-F238E27FC236}">
                <a16:creationId xmlns:a16="http://schemas.microsoft.com/office/drawing/2014/main" id="{09AB82E8-2554-A75C-7879-8857AFF9250B}"/>
              </a:ext>
            </a:extLst>
          </p:cNvPr>
          <p:cNvSpPr>
            <a:spLocks noGrp="1"/>
          </p:cNvSpPr>
          <p:nvPr>
            <p:ph type="dt" sz="half" idx="17"/>
          </p:nvPr>
        </p:nvSpPr>
        <p:spPr/>
        <p:txBody>
          <a:bodyPr/>
          <a:lstStyle/>
          <a:p>
            <a:fld id="{6CE76126-C0AB-46F0-B778-FD2FC15C4C8B}" type="datetime1">
              <a:rPr lang="en-US" smtClean="0"/>
              <a:t>2/7/2024</a:t>
            </a:fld>
            <a:endParaRPr lang="en-US"/>
          </a:p>
        </p:txBody>
      </p:sp>
      <p:sp>
        <p:nvSpPr>
          <p:cNvPr id="4" name="Espace réservé du pied de page 3">
            <a:extLst>
              <a:ext uri="{FF2B5EF4-FFF2-40B4-BE49-F238E27FC236}">
                <a16:creationId xmlns:a16="http://schemas.microsoft.com/office/drawing/2014/main" id="{A2E23FE0-3EB3-2A19-3D0F-50F9D04BF705}"/>
              </a:ext>
            </a:extLst>
          </p:cNvPr>
          <p:cNvSpPr>
            <a:spLocks noGrp="1"/>
          </p:cNvSpPr>
          <p:nvPr>
            <p:ph type="ftr" sz="quarter" idx="18"/>
          </p:nvPr>
        </p:nvSpPr>
        <p:spPr/>
        <p:txBody>
          <a:bodyPr/>
          <a:lstStyle/>
          <a:p>
            <a:r>
              <a:rPr lang="fr-FR"/>
              <a:t>Colombus Reim : Un acteur de la transition énergétique</a:t>
            </a:r>
            <a:endParaRPr lang="en-US"/>
          </a:p>
        </p:txBody>
      </p:sp>
      <p:sp>
        <p:nvSpPr>
          <p:cNvPr id="5" name="object 9">
            <a:extLst>
              <a:ext uri="{FF2B5EF4-FFF2-40B4-BE49-F238E27FC236}">
                <a16:creationId xmlns:a16="http://schemas.microsoft.com/office/drawing/2014/main" id="{AD31E3CC-03A5-A5A2-EF7C-D439504111B1}"/>
              </a:ext>
            </a:extLst>
          </p:cNvPr>
          <p:cNvSpPr/>
          <p:nvPr userDrawn="1"/>
        </p:nvSpPr>
        <p:spPr>
          <a:xfrm>
            <a:off x="596900" y="1783081"/>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Tree>
    <p:extLst>
      <p:ext uri="{BB962C8B-B14F-4D97-AF65-F5344CB8AC3E}">
        <p14:creationId xmlns:p14="http://schemas.microsoft.com/office/powerpoint/2010/main" val="4111185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1C284A"/>
                </a:solidFill>
                <a:latin typeface="Arial"/>
                <a:cs typeface="Arial"/>
              </a:defRPr>
            </a:lvl1pPr>
          </a:lstStyle>
          <a:p>
            <a:pPr marL="12700" marR="5080" algn="just">
              <a:lnSpc>
                <a:spcPct val="100000"/>
              </a:lnSpc>
              <a:spcBef>
                <a:spcPts val="15"/>
              </a:spcBef>
            </a:pPr>
            <a:r>
              <a:rPr lang="fr-FR" spc="-5"/>
              <a:t>Colombus Reim : Un acteur de la transition énergétique</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9B49266-5A84-467F-B63A-02905E89B2B3}" type="datetime1">
              <a:rPr lang="en-US" smtClean="0"/>
              <a:t>2/7/2024</a:t>
            </a:fld>
            <a:endParaRPr lang="en-US"/>
          </a:p>
        </p:txBody>
      </p:sp>
      <p:sp>
        <p:nvSpPr>
          <p:cNvPr id="4" name="Holder 4"/>
          <p:cNvSpPr>
            <a:spLocks noGrp="1"/>
          </p:cNvSpPr>
          <p:nvPr>
            <p:ph type="sldNum" sz="quarter" idx="7"/>
          </p:nvPr>
        </p:nvSpPr>
        <p:spPr>
          <a:xfrm>
            <a:off x="13104202" y="9040813"/>
            <a:ext cx="3903663" cy="519112"/>
          </a:xfrm>
        </p:spPr>
        <p:txBody>
          <a:bodyPr lIns="0" tIns="0" rIns="0" bIns="0"/>
          <a:lstStyle>
            <a:lvl1pPr>
              <a:defRPr sz="1000" b="0" i="0">
                <a:solidFill>
                  <a:schemeClr val="tx1"/>
                </a:solidFill>
                <a:latin typeface="Arial"/>
                <a:cs typeface="Arial"/>
              </a:defRPr>
            </a:lvl1pPr>
          </a:lstStyle>
          <a:p>
            <a:pPr marL="6985">
              <a:lnSpc>
                <a:spcPts val="1425"/>
              </a:lnSpc>
            </a:pPr>
            <a:fld id="{81D60167-4931-47E6-BA6A-407CBD079E47}" type="slidenum">
              <a:rPr sz="1200" dirty="0">
                <a:solidFill>
                  <a:srgbClr val="888888"/>
                </a:solidFill>
              </a:rPr>
              <a:t>‹N°›</a:t>
            </a:fld>
            <a:endParaRPr sz="1200"/>
          </a:p>
        </p:txBody>
      </p:sp>
      <p:pic>
        <p:nvPicPr>
          <p:cNvPr id="5" name="Picture 17">
            <a:extLst>
              <a:ext uri="{FF2B5EF4-FFF2-40B4-BE49-F238E27FC236}">
                <a16:creationId xmlns:a16="http://schemas.microsoft.com/office/drawing/2014/main" id="{F34E4969-8F44-B0C4-7629-DD2F50C8EDD0}"/>
              </a:ext>
            </a:extLst>
          </p:cNvPr>
          <p:cNvPicPr>
            <a:picLocks noChangeAspect="1"/>
          </p:cNvPicPr>
          <p:nvPr userDrawn="1"/>
        </p:nvPicPr>
        <p:blipFill>
          <a:blip r:embed="rId2"/>
          <a:stretch>
            <a:fillRect/>
          </a:stretch>
        </p:blipFill>
        <p:spPr>
          <a:xfrm>
            <a:off x="578104" y="8702040"/>
            <a:ext cx="3477901" cy="822960"/>
          </a:xfrm>
          <a:prstGeom prst="rect">
            <a:avLst/>
          </a:prstGeom>
        </p:spPr>
      </p:pic>
      <p:sp>
        <p:nvSpPr>
          <p:cNvPr id="6" name="object 3">
            <a:extLst>
              <a:ext uri="{FF2B5EF4-FFF2-40B4-BE49-F238E27FC236}">
                <a16:creationId xmlns:a16="http://schemas.microsoft.com/office/drawing/2014/main" id="{DD3F6E9F-4695-A6BC-6CA9-031D821BA83D}"/>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7" name="Connecteur droit 6">
            <a:extLst>
              <a:ext uri="{FF2B5EF4-FFF2-40B4-BE49-F238E27FC236}">
                <a16:creationId xmlns:a16="http://schemas.microsoft.com/office/drawing/2014/main" id="{AF106499-7AC9-C98E-3493-1AE6ACB0DF2A}"/>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4">
            <a:extLst>
              <a:ext uri="{FF2B5EF4-FFF2-40B4-BE49-F238E27FC236}">
                <a16:creationId xmlns:a16="http://schemas.microsoft.com/office/drawing/2014/main" id="{E3B8DDBF-0E01-72DD-53DD-E11493ABAC21}"/>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658446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2882900" y="1828800"/>
            <a:ext cx="13716000" cy="608739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7">
            <a:extLst>
              <a:ext uri="{FF2B5EF4-FFF2-40B4-BE49-F238E27FC236}">
                <a16:creationId xmlns:a16="http://schemas.microsoft.com/office/drawing/2014/main" id="{187209D7-5EB0-F3D9-644C-E9C580F4C511}"/>
              </a:ext>
            </a:extLst>
          </p:cNvPr>
          <p:cNvPicPr>
            <a:picLocks noChangeAspect="1"/>
          </p:cNvPicPr>
          <p:nvPr userDrawn="1"/>
        </p:nvPicPr>
        <p:blipFill>
          <a:blip r:embed="rId2"/>
          <a:stretch>
            <a:fillRect/>
          </a:stretch>
        </p:blipFill>
        <p:spPr>
          <a:xfrm>
            <a:off x="578104" y="8702040"/>
            <a:ext cx="3477901" cy="822960"/>
          </a:xfrm>
          <a:prstGeom prst="rect">
            <a:avLst/>
          </a:prstGeom>
        </p:spPr>
      </p:pic>
    </p:spTree>
    <p:extLst>
      <p:ext uri="{BB962C8B-B14F-4D97-AF65-F5344CB8AC3E}">
        <p14:creationId xmlns:p14="http://schemas.microsoft.com/office/powerpoint/2010/main" val="83429402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78722" y="7183748"/>
            <a:ext cx="4493022" cy="1217246"/>
          </a:xfrm>
          <a:prstGeom prst="rect">
            <a:avLst/>
          </a:prstGeom>
        </p:spPr>
      </p:pic>
      <p:sp>
        <p:nvSpPr>
          <p:cNvPr id="2" name="Title 1"/>
          <p:cNvSpPr>
            <a:spLocks noGrp="1"/>
          </p:cNvSpPr>
          <p:nvPr>
            <p:ph type="ctrTitle" hasCustomPrompt="1"/>
          </p:nvPr>
        </p:nvSpPr>
        <p:spPr>
          <a:xfrm>
            <a:off x="11454156" y="3048000"/>
            <a:ext cx="5669280" cy="1632374"/>
          </a:xfrm>
        </p:spPr>
        <p:txBody>
          <a:bodyPr anchor="ctr">
            <a:normAutofit/>
          </a:bodyPr>
          <a:lstStyle>
            <a:lvl1pPr algn="l">
              <a:defRPr sz="4000">
                <a:solidFill>
                  <a:srgbClr val="1C284B"/>
                </a:solidFill>
                <a:latin typeface="Fivo Sans Modern Med" pitchFamily="50" charset="0"/>
              </a:defRPr>
            </a:lvl1pPr>
          </a:lstStyle>
          <a:p>
            <a:r>
              <a:rPr lang="en-US"/>
              <a:t>CLICK TO EDIT MASTER TITLE</a:t>
            </a:r>
          </a:p>
        </p:txBody>
      </p:sp>
      <p:sp>
        <p:nvSpPr>
          <p:cNvPr id="3" name="Subtitle 2"/>
          <p:cNvSpPr>
            <a:spLocks noGrp="1"/>
          </p:cNvSpPr>
          <p:nvPr>
            <p:ph type="subTitle" idx="1" hasCustomPrompt="1"/>
          </p:nvPr>
        </p:nvSpPr>
        <p:spPr>
          <a:xfrm>
            <a:off x="11454156" y="5763057"/>
            <a:ext cx="5669280" cy="790143"/>
          </a:xfrm>
        </p:spPr>
        <p:txBody>
          <a:bodyPr anchor="ctr">
            <a:normAutofit/>
          </a:bodyPr>
          <a:lstStyle>
            <a:lvl1pPr marL="0" indent="0" algn="l">
              <a:buNone/>
              <a:defRPr sz="3000" b="1">
                <a:solidFill>
                  <a:srgbClr val="1C284B"/>
                </a:solidFill>
                <a:latin typeface="ChaletBoo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3148606" y="9113370"/>
            <a:ext cx="3903663"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0" name="object 5"/>
          <p:cNvSpPr/>
          <p:nvPr userDrawn="1"/>
        </p:nvSpPr>
        <p:spPr>
          <a:xfrm>
            <a:off x="3464128" y="1660905"/>
            <a:ext cx="5972086" cy="45466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6"/>
          <p:cNvSpPr/>
          <p:nvPr userDrawn="1"/>
        </p:nvSpPr>
        <p:spPr>
          <a:xfrm>
            <a:off x="635000" y="2670378"/>
            <a:ext cx="2485999" cy="350519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 name="Text Placeholder 16"/>
          <p:cNvSpPr>
            <a:spLocks noGrp="1"/>
          </p:cNvSpPr>
          <p:nvPr>
            <p:ph type="body" sz="quarter" idx="13" hasCustomPrompt="1"/>
          </p:nvPr>
        </p:nvSpPr>
        <p:spPr>
          <a:xfrm>
            <a:off x="11454156" y="8400994"/>
            <a:ext cx="4572000" cy="336550"/>
          </a:xfrm>
        </p:spPr>
        <p:txBody>
          <a:bodyPr>
            <a:noAutofit/>
          </a:bodyPr>
          <a:lstStyle>
            <a:lvl1pPr marL="0" indent="0">
              <a:buNone/>
              <a:defRPr sz="1400">
                <a:solidFill>
                  <a:srgbClr val="8C634A"/>
                </a:solidFill>
                <a:latin typeface="ChaletBook" panose="02000000000000000000" pitchFamily="2" charset="0"/>
              </a:defRPr>
            </a:lvl1pPr>
          </a:lstStyle>
          <a:p>
            <a:pPr lvl="0"/>
            <a:r>
              <a:rPr lang="en-US"/>
              <a:t>EDIT MASTER TEXT STYLES</a:t>
            </a:r>
          </a:p>
        </p:txBody>
      </p:sp>
      <p:sp>
        <p:nvSpPr>
          <p:cNvPr id="19" name="Text Placeholder 18"/>
          <p:cNvSpPr>
            <a:spLocks noGrp="1"/>
          </p:cNvSpPr>
          <p:nvPr>
            <p:ph type="body" sz="quarter" idx="14"/>
          </p:nvPr>
        </p:nvSpPr>
        <p:spPr>
          <a:xfrm>
            <a:off x="11454156" y="5022066"/>
            <a:ext cx="3392144" cy="636669"/>
          </a:xfrm>
        </p:spPr>
        <p:txBody>
          <a:bodyPr>
            <a:normAutofit/>
          </a:bodyPr>
          <a:lstStyle>
            <a:lvl1pPr marL="0" indent="0">
              <a:buNone/>
              <a:defRPr sz="1400">
                <a:solidFill>
                  <a:srgbClr val="1C284B"/>
                </a:solidFill>
                <a:latin typeface="ChaletBoo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787628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object 3"/>
          <p:cNvSpPr/>
          <p:nvPr userDrawn="1"/>
        </p:nvSpPr>
        <p:spPr>
          <a:xfrm>
            <a:off x="0" y="0"/>
            <a:ext cx="10401300" cy="9753600"/>
          </a:xfrm>
          <a:custGeom>
            <a:avLst/>
            <a:gdLst/>
            <a:ahLst/>
            <a:cxnLst/>
            <a:rect l="l" t="t" r="r" b="b"/>
            <a:pathLst>
              <a:path w="10401300" h="9753600">
                <a:moveTo>
                  <a:pt x="0" y="9753600"/>
                </a:moveTo>
                <a:lnTo>
                  <a:pt x="10401300" y="9753600"/>
                </a:lnTo>
                <a:lnTo>
                  <a:pt x="10401300" y="0"/>
                </a:lnTo>
                <a:lnTo>
                  <a:pt x="0" y="0"/>
                </a:lnTo>
                <a:lnTo>
                  <a:pt x="0" y="9753600"/>
                </a:lnTo>
                <a:close/>
              </a:path>
            </a:pathLst>
          </a:custGeom>
          <a:solidFill>
            <a:srgbClr val="8C634A"/>
          </a:solidFill>
        </p:spPr>
        <p:txBody>
          <a:bodyPr wrap="square" lIns="0" tIns="0" rIns="0" bIns="0" rtlCol="0"/>
          <a:lstStyle/>
          <a:p>
            <a:endParaRPr/>
          </a:p>
        </p:txBody>
      </p:sp>
      <p:sp>
        <p:nvSpPr>
          <p:cNvPr id="15" name="object 4"/>
          <p:cNvSpPr/>
          <p:nvPr userDrawn="1"/>
        </p:nvSpPr>
        <p:spPr>
          <a:xfrm>
            <a:off x="10401300" y="0"/>
            <a:ext cx="6946900" cy="9753600"/>
          </a:xfrm>
          <a:custGeom>
            <a:avLst/>
            <a:gdLst/>
            <a:ahLst/>
            <a:cxnLst/>
            <a:rect l="l" t="t" r="r" b="b"/>
            <a:pathLst>
              <a:path w="6946900" h="9753600">
                <a:moveTo>
                  <a:pt x="0" y="9753600"/>
                </a:moveTo>
                <a:lnTo>
                  <a:pt x="6946900" y="9753600"/>
                </a:lnTo>
                <a:lnTo>
                  <a:pt x="6946900" y="0"/>
                </a:lnTo>
                <a:lnTo>
                  <a:pt x="0" y="0"/>
                </a:lnTo>
                <a:lnTo>
                  <a:pt x="0" y="9753600"/>
                </a:lnTo>
                <a:close/>
              </a:path>
            </a:pathLst>
          </a:custGeom>
          <a:solidFill>
            <a:srgbClr val="1C284B"/>
          </a:solidFill>
        </p:spPr>
        <p:txBody>
          <a:bodyPr wrap="square" lIns="0" tIns="0" rIns="0" bIns="0" rtlCol="0"/>
          <a:lstStyle/>
          <a:p>
            <a:endParaRPr/>
          </a:p>
        </p:txBody>
      </p:sp>
      <p:sp>
        <p:nvSpPr>
          <p:cNvPr id="2" name="Title 1"/>
          <p:cNvSpPr>
            <a:spLocks noGrp="1"/>
          </p:cNvSpPr>
          <p:nvPr>
            <p:ph type="ctrTitle" hasCustomPrompt="1"/>
          </p:nvPr>
        </p:nvSpPr>
        <p:spPr>
          <a:xfrm>
            <a:off x="11454156" y="3048000"/>
            <a:ext cx="5669280" cy="1632374"/>
          </a:xfrm>
        </p:spPr>
        <p:txBody>
          <a:bodyPr anchor="ctr">
            <a:normAutofit/>
          </a:bodyPr>
          <a:lstStyle>
            <a:lvl1pPr algn="l">
              <a:defRPr sz="4000">
                <a:solidFill>
                  <a:schemeClr val="bg1"/>
                </a:solidFill>
                <a:latin typeface="Fivo Sans Modern Med" pitchFamily="50" charset="0"/>
              </a:defRPr>
            </a:lvl1pPr>
          </a:lstStyle>
          <a:p>
            <a:r>
              <a:rPr lang="en-US"/>
              <a:t>CLICK TO EDIT MASTER TITLE</a:t>
            </a:r>
          </a:p>
        </p:txBody>
      </p:sp>
      <p:sp>
        <p:nvSpPr>
          <p:cNvPr id="3" name="Subtitle 2"/>
          <p:cNvSpPr>
            <a:spLocks noGrp="1"/>
          </p:cNvSpPr>
          <p:nvPr>
            <p:ph type="subTitle" idx="1" hasCustomPrompt="1"/>
          </p:nvPr>
        </p:nvSpPr>
        <p:spPr>
          <a:xfrm>
            <a:off x="11454156" y="5763057"/>
            <a:ext cx="5669280" cy="790143"/>
          </a:xfrm>
        </p:spPr>
        <p:txBody>
          <a:bodyPr anchor="ctr">
            <a:normAutofit/>
          </a:bodyPr>
          <a:lstStyle>
            <a:lvl1pPr marL="0" indent="0" algn="l">
              <a:buNone/>
              <a:defRPr sz="3000" b="1">
                <a:solidFill>
                  <a:schemeClr val="bg1"/>
                </a:solidFill>
                <a:latin typeface="ChaletBoo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3148606" y="9113370"/>
            <a:ext cx="3903663" cy="519112"/>
          </a:xfrm>
        </p:spPr>
        <p:txBody>
          <a:bodyPr/>
          <a:lstStyle>
            <a:lvl1pPr>
              <a:defRPr sz="1000">
                <a:solidFill>
                  <a:schemeClr val="bg1"/>
                </a:solidFill>
                <a:latin typeface="ChaletBook" panose="02000000000000000000" pitchFamily="2" charset="0"/>
              </a:defRPr>
            </a:lvl1pPr>
          </a:lstStyle>
          <a:p>
            <a:fld id="{F14C8A0F-9F87-4DA4-9E64-B8A07D3B2374}" type="slidenum">
              <a:rPr lang="en-US" smtClean="0"/>
              <a:pPr/>
              <a:t>‹N°›</a:t>
            </a:fld>
            <a:endParaRPr lang="en-US"/>
          </a:p>
        </p:txBody>
      </p:sp>
      <p:sp>
        <p:nvSpPr>
          <p:cNvPr id="10" name="object 5"/>
          <p:cNvSpPr/>
          <p:nvPr userDrawn="1"/>
        </p:nvSpPr>
        <p:spPr>
          <a:xfrm>
            <a:off x="3464128" y="1660905"/>
            <a:ext cx="5972086" cy="4546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6"/>
          <p:cNvSpPr/>
          <p:nvPr userDrawn="1"/>
        </p:nvSpPr>
        <p:spPr>
          <a:xfrm>
            <a:off x="635000" y="2670378"/>
            <a:ext cx="2485999" cy="350519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 name="object 40"/>
          <p:cNvSpPr/>
          <p:nvPr userDrawn="1"/>
        </p:nvSpPr>
        <p:spPr>
          <a:xfrm>
            <a:off x="10804525" y="7807325"/>
            <a:ext cx="6543675" cy="0"/>
          </a:xfrm>
          <a:custGeom>
            <a:avLst/>
            <a:gdLst/>
            <a:ahLst/>
            <a:cxnLst/>
            <a:rect l="l" t="t" r="r" b="b"/>
            <a:pathLst>
              <a:path w="6543675">
                <a:moveTo>
                  <a:pt x="0" y="0"/>
                </a:moveTo>
                <a:lnTo>
                  <a:pt x="6543675" y="0"/>
                </a:lnTo>
              </a:path>
            </a:pathLst>
          </a:custGeom>
          <a:ln w="6350">
            <a:solidFill>
              <a:schemeClr val="bg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 name="Text Placeholder 16"/>
          <p:cNvSpPr>
            <a:spLocks noGrp="1"/>
          </p:cNvSpPr>
          <p:nvPr>
            <p:ph type="body" sz="quarter" idx="13" hasCustomPrompt="1"/>
          </p:nvPr>
        </p:nvSpPr>
        <p:spPr>
          <a:xfrm>
            <a:off x="11454156" y="8400994"/>
            <a:ext cx="4572000" cy="336550"/>
          </a:xfrm>
        </p:spPr>
        <p:txBody>
          <a:bodyPr>
            <a:noAutofit/>
          </a:bodyPr>
          <a:lstStyle>
            <a:lvl1pPr marL="0" indent="0">
              <a:buNone/>
              <a:defRPr sz="1400">
                <a:solidFill>
                  <a:schemeClr val="bg1"/>
                </a:solidFill>
                <a:latin typeface="ChaletBook" panose="02000000000000000000" pitchFamily="2" charset="0"/>
              </a:defRPr>
            </a:lvl1pPr>
          </a:lstStyle>
          <a:p>
            <a:pPr lvl="0"/>
            <a:r>
              <a:rPr lang="en-US"/>
              <a:t>EDIT MASTER TEXT STYLES</a:t>
            </a:r>
          </a:p>
        </p:txBody>
      </p:sp>
      <p:sp>
        <p:nvSpPr>
          <p:cNvPr id="19" name="Text Placeholder 18"/>
          <p:cNvSpPr>
            <a:spLocks noGrp="1"/>
          </p:cNvSpPr>
          <p:nvPr>
            <p:ph type="body" sz="quarter" idx="14"/>
          </p:nvPr>
        </p:nvSpPr>
        <p:spPr>
          <a:xfrm>
            <a:off x="11454156" y="5022066"/>
            <a:ext cx="3392144" cy="636669"/>
          </a:xfrm>
        </p:spPr>
        <p:txBody>
          <a:bodyPr>
            <a:normAutofit/>
          </a:bodyPr>
          <a:lstStyle>
            <a:lvl1pPr marL="0" indent="0">
              <a:buNone/>
              <a:defRPr sz="1400">
                <a:solidFill>
                  <a:schemeClr val="bg1"/>
                </a:solidFill>
                <a:latin typeface="ChaletBook" panose="02000000000000000000" pitchFamily="2" charset="0"/>
              </a:defRPr>
            </a:lvl1pPr>
          </a:lstStyle>
          <a:p>
            <a:pPr lvl="0"/>
            <a:r>
              <a:rPr lang="en-US"/>
              <a:t>Edit Master text styles</a:t>
            </a: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2023" y="7391400"/>
            <a:ext cx="3375176" cy="914400"/>
          </a:xfrm>
          <a:prstGeom prst="rect">
            <a:avLst/>
          </a:prstGeom>
        </p:spPr>
      </p:pic>
    </p:spTree>
    <p:extLst>
      <p:ext uri="{BB962C8B-B14F-4D97-AF65-F5344CB8AC3E}">
        <p14:creationId xmlns:p14="http://schemas.microsoft.com/office/powerpoint/2010/main" val="115966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Title and Content 1">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13" name="object 8"/>
          <p:cNvSpPr/>
          <p:nvPr userDrawn="1"/>
        </p:nvSpPr>
        <p:spPr>
          <a:xfrm>
            <a:off x="0" y="1810713"/>
            <a:ext cx="5714999" cy="6558586"/>
          </a:xfrm>
          <a:prstGeom prst="rect">
            <a:avLst/>
          </a:prstGeom>
          <a:blipFill>
            <a:blip r:embed="rId2" cstate="print"/>
            <a:stretch>
              <a:fillRect/>
            </a:stretch>
          </a:blipFill>
        </p:spPr>
        <p:txBody>
          <a:bodyPr wrap="square" lIns="0" tIns="0" rIns="0" bIns="0" rtlCol="0"/>
          <a:lstStyle/>
          <a:p>
            <a:endParaRPr/>
          </a:p>
        </p:txBody>
      </p:sp>
      <p:sp>
        <p:nvSpPr>
          <p:cNvPr id="14" name="object 9"/>
          <p:cNvSpPr/>
          <p:nvPr userDrawn="1"/>
        </p:nvSpPr>
        <p:spPr>
          <a:xfrm>
            <a:off x="2228282" y="1828800"/>
            <a:ext cx="14349730"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6370742" y="2633662"/>
            <a:ext cx="9418320" cy="548640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en-US"/>
              <a:t>Edit Master text styles</a:t>
            </a:r>
          </a:p>
          <a:p>
            <a:pPr lvl="1"/>
            <a:r>
              <a:rPr lang="en-US"/>
              <a:t>Second level</a:t>
            </a:r>
          </a:p>
          <a:p>
            <a:pPr lvl="1"/>
            <a:endParaRPr lang="en-US"/>
          </a:p>
        </p:txBody>
      </p:sp>
      <p:sp>
        <p:nvSpPr>
          <p:cNvPr id="34" name="Title 33"/>
          <p:cNvSpPr>
            <a:spLocks noGrp="1"/>
          </p:cNvSpPr>
          <p:nvPr>
            <p:ph type="title" hasCustomPrompt="1"/>
          </p:nvPr>
        </p:nvSpPr>
        <p:spPr>
          <a:xfrm>
            <a:off x="6349787" y="1219200"/>
            <a:ext cx="10241280" cy="640080"/>
          </a:xfrm>
        </p:spPr>
        <p:txBody>
          <a:bodyPr anchor="t">
            <a:normAutofit/>
          </a:bodyPr>
          <a:lstStyle>
            <a:lvl1pPr>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Tree>
    <p:extLst>
      <p:ext uri="{BB962C8B-B14F-4D97-AF65-F5344CB8AC3E}">
        <p14:creationId xmlns:p14="http://schemas.microsoft.com/office/powerpoint/2010/main" val="4111185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Title and Content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14" name="object 9"/>
          <p:cNvSpPr/>
          <p:nvPr userDrawn="1"/>
        </p:nvSpPr>
        <p:spPr>
          <a:xfrm>
            <a:off x="2228282" y="1524000"/>
            <a:ext cx="14349730"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11645900" y="4048405"/>
            <a:ext cx="5040040" cy="4086171"/>
          </a:xfrm>
        </p:spPr>
        <p:txBody>
          <a:bodyPr>
            <a:noAutofit/>
          </a:bodyPr>
          <a:lstStyle>
            <a:lvl1pPr marL="0" indent="0">
              <a:lnSpc>
                <a:spcPct val="100000"/>
              </a:lnSpc>
              <a:spcBef>
                <a:spcPts val="600"/>
              </a:spcBef>
              <a:spcAft>
                <a:spcPts val="600"/>
              </a:spcAft>
              <a:buNone/>
              <a:defRPr sz="2000" b="1">
                <a:solidFill>
                  <a:srgbClr val="1C284B"/>
                </a:solidFill>
              </a:defRPr>
            </a:lvl1pPr>
            <a:lvl2pPr marL="63500" marR="0" indent="0"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None/>
              <a:tabLst/>
              <a:defRPr sz="1400">
                <a:solidFill>
                  <a:srgbClr val="000000"/>
                </a:solidFill>
              </a:defRPr>
            </a:lvl2pPr>
          </a:lstStyle>
          <a:p>
            <a:pPr lvl="0"/>
            <a:r>
              <a:rPr lang="en-US"/>
              <a:t>Edit Master text styles</a:t>
            </a:r>
          </a:p>
        </p:txBody>
      </p:sp>
      <p:sp>
        <p:nvSpPr>
          <p:cNvPr id="34" name="Title 33"/>
          <p:cNvSpPr>
            <a:spLocks noGrp="1"/>
          </p:cNvSpPr>
          <p:nvPr>
            <p:ph type="title" hasCustomPrompt="1"/>
          </p:nvPr>
        </p:nvSpPr>
        <p:spPr>
          <a:xfrm>
            <a:off x="9946855" y="1860680"/>
            <a:ext cx="6739085" cy="640080"/>
          </a:xfrm>
        </p:spPr>
        <p:txBody>
          <a:bodyPr anchor="t">
            <a:normAutofit/>
          </a:bodyPr>
          <a:lstStyle>
            <a:lvl1pPr>
              <a:defRPr sz="4000">
                <a:solidFill>
                  <a:srgbClr val="8C634A"/>
                </a:solidFill>
              </a:defRPr>
            </a:lvl1pPr>
          </a:lstStyle>
          <a:p>
            <a:r>
              <a:rPr lang="en-US"/>
              <a:t>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15" name="object 4"/>
          <p:cNvSpPr/>
          <p:nvPr userDrawn="1"/>
        </p:nvSpPr>
        <p:spPr>
          <a:xfrm>
            <a:off x="0" y="0"/>
            <a:ext cx="9762070" cy="8382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val="1502801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4820" y="4191000"/>
            <a:ext cx="11338560" cy="914400"/>
          </a:xfrm>
        </p:spPr>
        <p:txBody>
          <a:bodyPr anchor="b">
            <a:normAutofit/>
          </a:bodyPr>
          <a:lstStyle>
            <a:lvl1pPr algn="ctr">
              <a:defRPr sz="4000">
                <a:solidFill>
                  <a:srgbClr val="1C284B"/>
                </a:solidFill>
              </a:defRPr>
            </a:lvl1pPr>
          </a:lstStyle>
          <a:p>
            <a:r>
              <a:rPr lang="en-US"/>
              <a:t>CLICK TO EDIT MASTER TITLE STYLE</a:t>
            </a:r>
          </a:p>
        </p:txBody>
      </p:sp>
      <p:sp>
        <p:nvSpPr>
          <p:cNvPr id="3" name="Text Placeholder 2"/>
          <p:cNvSpPr>
            <a:spLocks noGrp="1"/>
          </p:cNvSpPr>
          <p:nvPr>
            <p:ph type="body" idx="1" hasCustomPrompt="1"/>
          </p:nvPr>
        </p:nvSpPr>
        <p:spPr>
          <a:xfrm>
            <a:off x="4056380" y="5461000"/>
            <a:ext cx="9235440" cy="863600"/>
          </a:xfrm>
        </p:spPr>
        <p:txBody>
          <a:bodyPr>
            <a:normAutofit/>
          </a:bodyPr>
          <a:lstStyle>
            <a:lvl1pPr marL="0" indent="0" algn="ctr">
              <a:buNone/>
              <a:defRPr sz="1400">
                <a:solidFill>
                  <a:srgbClr val="1C28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object 4"/>
          <p:cNvSpPr/>
          <p:nvPr userDrawn="1"/>
        </p:nvSpPr>
        <p:spPr>
          <a:xfrm>
            <a:off x="4265083" y="5210675"/>
            <a:ext cx="8818245" cy="0"/>
          </a:xfrm>
          <a:custGeom>
            <a:avLst/>
            <a:gdLst/>
            <a:ahLst/>
            <a:cxnLst/>
            <a:rect l="l" t="t" r="r" b="b"/>
            <a:pathLst>
              <a:path w="8818244">
                <a:moveTo>
                  <a:pt x="0" y="0"/>
                </a:moveTo>
                <a:lnTo>
                  <a:pt x="8818029" y="0"/>
                </a:lnTo>
              </a:path>
            </a:pathLst>
          </a:custGeom>
          <a:ln w="12700">
            <a:solidFill>
              <a:srgbClr val="8C634A"/>
            </a:solidFill>
          </a:ln>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val="66329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6" name="object 3"/>
          <p:cNvSpPr/>
          <p:nvPr userDrawn="1"/>
        </p:nvSpPr>
        <p:spPr>
          <a:xfrm>
            <a:off x="0" y="0"/>
            <a:ext cx="17348200" cy="9753600"/>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1C284B"/>
          </a:solidFill>
        </p:spPr>
        <p:txBody>
          <a:bodyPr wrap="square" lIns="0" tIns="0" rIns="0" bIns="0" rtlCol="0"/>
          <a:lstStyle/>
          <a:p>
            <a:endParaRPr/>
          </a:p>
        </p:txBody>
      </p:sp>
      <p:sp>
        <p:nvSpPr>
          <p:cNvPr id="2" name="Title 1"/>
          <p:cNvSpPr>
            <a:spLocks noGrp="1"/>
          </p:cNvSpPr>
          <p:nvPr>
            <p:ph type="title" hasCustomPrompt="1"/>
          </p:nvPr>
        </p:nvSpPr>
        <p:spPr>
          <a:xfrm>
            <a:off x="3004820" y="4191000"/>
            <a:ext cx="11338560" cy="914400"/>
          </a:xfrm>
        </p:spPr>
        <p:txBody>
          <a:bodyPr anchor="b">
            <a:normAutofit/>
          </a:bodyPr>
          <a:lstStyle>
            <a:lvl1pPr algn="ctr">
              <a:defRPr sz="40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4056380" y="5461000"/>
            <a:ext cx="9235440" cy="863600"/>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object 4"/>
          <p:cNvSpPr/>
          <p:nvPr userDrawn="1"/>
        </p:nvSpPr>
        <p:spPr>
          <a:xfrm>
            <a:off x="4265083" y="5210675"/>
            <a:ext cx="8818245" cy="0"/>
          </a:xfrm>
          <a:custGeom>
            <a:avLst/>
            <a:gdLst/>
            <a:ahLst/>
            <a:cxnLst/>
            <a:rect l="l" t="t" r="r" b="b"/>
            <a:pathLst>
              <a:path w="8818244">
                <a:moveTo>
                  <a:pt x="0" y="0"/>
                </a:moveTo>
                <a:lnTo>
                  <a:pt x="8818029" y="0"/>
                </a:lnTo>
              </a:path>
            </a:pathLst>
          </a:custGeom>
          <a:ln w="12700">
            <a:solidFill>
              <a:srgbClr val="8C634A"/>
            </a:solidFill>
          </a:ln>
        </p:spPr>
        <p:txBody>
          <a:bodyPr wrap="square" lIns="0" tIns="0" rIns="0" bIns="0" rtlCol="0"/>
          <a:lstStyle/>
          <a:p>
            <a:endParaRPr>
              <a:solidFill>
                <a:schemeClr val="bg1"/>
              </a:solidFill>
              <a:latin typeface="Calibri"/>
            </a:endParaRPr>
          </a:p>
        </p:txBody>
      </p:sp>
      <p:sp>
        <p:nvSpPr>
          <p:cNvPr id="10" name="object 5"/>
          <p:cNvSpPr txBox="1">
            <a:spLocks/>
          </p:cNvSpPr>
          <p:nvPr userDrawn="1"/>
        </p:nvSpPr>
        <p:spPr>
          <a:xfrm>
            <a:off x="16865600" y="9279039"/>
            <a:ext cx="162559" cy="152400"/>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rgbClr val="1C284B"/>
                </a:solidFill>
                <a:latin typeface="ChaletBook"/>
                <a:ea typeface="+mn-ea"/>
                <a:cs typeface="Chalet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0" normalizeH="0" baseline="0" noProof="0" smtClean="0">
                <a:ln>
                  <a:noFill/>
                </a:ln>
                <a:solidFill>
                  <a:srgbClr val="1C284B"/>
                </a:solidFill>
                <a:effectLst/>
                <a:uLnTx/>
                <a:uFillTx/>
                <a:latin typeface="ChaletBook"/>
                <a:ea typeface="+mn-ea"/>
              </a:rPr>
              <a:pPr marL="2540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1C284B"/>
              </a:solidFill>
              <a:effectLst/>
              <a:uLnTx/>
              <a:uFillTx/>
              <a:latin typeface="ChaletBook"/>
              <a:ea typeface="+mn-ea"/>
            </a:endParaRPr>
          </a:p>
        </p:txBody>
      </p:sp>
    </p:spTree>
    <p:extLst>
      <p:ext uri="{BB962C8B-B14F-4D97-AF65-F5344CB8AC3E}">
        <p14:creationId xmlns:p14="http://schemas.microsoft.com/office/powerpoint/2010/main" val="932700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4" name="object 9"/>
          <p:cNvSpPr/>
          <p:nvPr userDrawn="1"/>
        </p:nvSpPr>
        <p:spPr>
          <a:xfrm>
            <a:off x="2228282" y="1828800"/>
            <a:ext cx="14349730"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userDrawn="1"/>
        </p:nvSpPr>
        <p:spPr>
          <a:xfrm>
            <a:off x="2197100" y="1828800"/>
            <a:ext cx="640080" cy="61722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a:ln>
            <a:solidFill>
              <a:srgbClr val="8C634A"/>
            </a:solidFill>
          </a:ln>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2882900" y="1219200"/>
            <a:ext cx="13716000" cy="640080"/>
          </a:xfrm>
        </p:spPr>
        <p:txBody>
          <a:bodyPr anchor="t">
            <a:normAutofit/>
          </a:bodyPr>
          <a:lstStyle>
            <a:lvl1pPr algn="ctr">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7620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2882900" y="1828800"/>
            <a:ext cx="13716000" cy="60873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3">
            <a:extLst>
              <a:ext uri="{FF2B5EF4-FFF2-40B4-BE49-F238E27FC236}">
                <a16:creationId xmlns:a16="http://schemas.microsoft.com/office/drawing/2014/main" id="{AF5AA919-C7B6-C18A-D83F-37C0DBA2237E}"/>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7" name="Connecteur droit 6">
            <a:extLst>
              <a:ext uri="{FF2B5EF4-FFF2-40B4-BE49-F238E27FC236}">
                <a16:creationId xmlns:a16="http://schemas.microsoft.com/office/drawing/2014/main" id="{3FC0BFAB-CBAA-F26F-C468-83D8E45FAD9B}"/>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a:extLst>
              <a:ext uri="{FF2B5EF4-FFF2-40B4-BE49-F238E27FC236}">
                <a16:creationId xmlns:a16="http://schemas.microsoft.com/office/drawing/2014/main" id="{FE3C909D-61B6-19BA-B99F-384DC1FA7280}"/>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527653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6769100" y="1219200"/>
            <a:ext cx="9829800" cy="640080"/>
          </a:xfrm>
        </p:spPr>
        <p:txBody>
          <a:bodyPr anchor="t">
            <a:normAutofit/>
          </a:bodyPr>
          <a:lstStyle>
            <a:lvl1pPr algn="l">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hasCustomPrompt="1"/>
          </p:nvPr>
        </p:nvSpPr>
        <p:spPr>
          <a:xfrm>
            <a:off x="2882900" y="1828800"/>
            <a:ext cx="13716000" cy="608739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3">
            <a:extLst>
              <a:ext uri="{FF2B5EF4-FFF2-40B4-BE49-F238E27FC236}">
                <a16:creationId xmlns:a16="http://schemas.microsoft.com/office/drawing/2014/main" id="{37D9BBAB-3A7E-A9DE-03D2-82AF2A0E73A1}"/>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448FD5D5-B443-3997-21D9-4CCF136D4564}"/>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232F8AE3-6FEF-AC4C-D5BF-DC8BC871C78E}"/>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21913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ckground, Title and Content 2">
    <p:spTree>
      <p:nvGrpSpPr>
        <p:cNvPr id="1" name=""/>
        <p:cNvGrpSpPr/>
        <p:nvPr/>
      </p:nvGrpSpPr>
      <p:grpSpPr>
        <a:xfrm>
          <a:off x="0" y="0"/>
          <a:ext cx="0" cy="0"/>
          <a:chOff x="0" y="0"/>
          <a:chExt cx="0" cy="0"/>
        </a:xfrm>
      </p:grpSpPr>
      <p:sp>
        <p:nvSpPr>
          <p:cNvPr id="5" name="object 9">
            <a:extLst>
              <a:ext uri="{FF2B5EF4-FFF2-40B4-BE49-F238E27FC236}">
                <a16:creationId xmlns:a16="http://schemas.microsoft.com/office/drawing/2014/main" id="{511BA451-7232-030F-F684-170376202757}"/>
              </a:ext>
            </a:extLst>
          </p:cNvPr>
          <p:cNvSpPr/>
          <p:nvPr userDrawn="1"/>
        </p:nvSpPr>
        <p:spPr>
          <a:xfrm>
            <a:off x="596900" y="1783081"/>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8" name="object 3"/>
          <p:cNvSpPr/>
          <p:nvPr/>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11645900" y="4048405"/>
            <a:ext cx="5040040" cy="4086171"/>
          </a:xfrm>
        </p:spPr>
        <p:txBody>
          <a:bodyPr>
            <a:noAutofit/>
          </a:bodyPr>
          <a:lstStyle>
            <a:lvl1pPr marL="0" indent="0">
              <a:lnSpc>
                <a:spcPct val="100000"/>
              </a:lnSpc>
              <a:spcBef>
                <a:spcPts val="600"/>
              </a:spcBef>
              <a:spcAft>
                <a:spcPts val="600"/>
              </a:spcAft>
              <a:buNone/>
              <a:defRPr sz="2000" b="1">
                <a:solidFill>
                  <a:srgbClr val="1C284B"/>
                </a:solidFill>
              </a:defRPr>
            </a:lvl1pPr>
            <a:lvl2pPr marL="63500" marR="0" indent="0"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None/>
              <a:tabLst/>
              <a:defRPr sz="1400">
                <a:solidFill>
                  <a:srgbClr val="000000"/>
                </a:solidFill>
              </a:defRPr>
            </a:lvl2pPr>
          </a:lstStyle>
          <a:p>
            <a:pPr lvl="0"/>
            <a:r>
              <a:rPr lang="fr-FR"/>
              <a:t>Cliquez pour modifier les styles du texte du masque</a:t>
            </a:r>
          </a:p>
        </p:txBody>
      </p:sp>
      <p:sp>
        <p:nvSpPr>
          <p:cNvPr id="34" name="Title 33"/>
          <p:cNvSpPr>
            <a:spLocks noGrp="1"/>
          </p:cNvSpPr>
          <p:nvPr>
            <p:ph type="title" hasCustomPrompt="1"/>
          </p:nvPr>
        </p:nvSpPr>
        <p:spPr>
          <a:xfrm>
            <a:off x="9946855" y="1860680"/>
            <a:ext cx="6739085" cy="640080"/>
          </a:xfrm>
        </p:spPr>
        <p:txBody>
          <a:bodyPr anchor="t">
            <a:normAutofit/>
          </a:bodyPr>
          <a:lstStyle>
            <a:lvl1pPr>
              <a:defRPr sz="4000">
                <a:solidFill>
                  <a:srgbClr val="8C634A"/>
                </a:solidFill>
              </a:defRPr>
            </a:lvl1pPr>
          </a:lstStyle>
          <a:p>
            <a:r>
              <a:rPr lang="en-US"/>
              <a:t>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15" name="object 4"/>
          <p:cNvSpPr/>
          <p:nvPr/>
        </p:nvSpPr>
        <p:spPr>
          <a:xfrm>
            <a:off x="0" y="0"/>
            <a:ext cx="9762070" cy="8382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pic>
        <p:nvPicPr>
          <p:cNvPr id="2" name="Picture 17">
            <a:extLst>
              <a:ext uri="{FF2B5EF4-FFF2-40B4-BE49-F238E27FC236}">
                <a16:creationId xmlns:a16="http://schemas.microsoft.com/office/drawing/2014/main" id="{2EB52648-430E-AF6D-23C2-A5BA134B09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10" name="Espace réservé de la date 9">
            <a:extLst>
              <a:ext uri="{FF2B5EF4-FFF2-40B4-BE49-F238E27FC236}">
                <a16:creationId xmlns:a16="http://schemas.microsoft.com/office/drawing/2014/main" id="{A9D3D599-6D96-53EE-99E2-3A8745D459BB}"/>
              </a:ext>
            </a:extLst>
          </p:cNvPr>
          <p:cNvSpPr>
            <a:spLocks noGrp="1"/>
          </p:cNvSpPr>
          <p:nvPr>
            <p:ph type="dt" sz="half" idx="17"/>
          </p:nvPr>
        </p:nvSpPr>
        <p:spPr/>
        <p:txBody>
          <a:bodyPr/>
          <a:lstStyle/>
          <a:p>
            <a:fld id="{24AAE8AE-E643-498D-BAD0-28302E5DDB41}" type="datetime1">
              <a:rPr lang="en-US" smtClean="0"/>
              <a:t>2/7/2024</a:t>
            </a:fld>
            <a:endParaRPr lang="en-US"/>
          </a:p>
        </p:txBody>
      </p:sp>
      <p:sp>
        <p:nvSpPr>
          <p:cNvPr id="11" name="Espace réservé du pied de page 10">
            <a:extLst>
              <a:ext uri="{FF2B5EF4-FFF2-40B4-BE49-F238E27FC236}">
                <a16:creationId xmlns:a16="http://schemas.microsoft.com/office/drawing/2014/main" id="{873740F4-E950-8ED9-1BD3-5DDDDD990CB5}"/>
              </a:ext>
            </a:extLst>
          </p:cNvPr>
          <p:cNvSpPr>
            <a:spLocks noGrp="1"/>
          </p:cNvSpPr>
          <p:nvPr>
            <p:ph type="ftr" sz="quarter" idx="18"/>
          </p:nvPr>
        </p:nvSpPr>
        <p:spPr/>
        <p:txBody>
          <a:bodyPr/>
          <a:lstStyle/>
          <a:p>
            <a:r>
              <a:rPr lang="fr-FR"/>
              <a:t>Colombus Reim : Un acteur de la transition énergétique</a:t>
            </a:r>
          </a:p>
        </p:txBody>
      </p:sp>
      <p:sp>
        <p:nvSpPr>
          <p:cNvPr id="13" name="Espace réservé du numéro de diapositive 12">
            <a:extLst>
              <a:ext uri="{FF2B5EF4-FFF2-40B4-BE49-F238E27FC236}">
                <a16:creationId xmlns:a16="http://schemas.microsoft.com/office/drawing/2014/main" id="{B022326B-5E85-5C24-BF59-2753B96F123C}"/>
              </a:ext>
            </a:extLst>
          </p:cNvPr>
          <p:cNvSpPr>
            <a:spLocks noGrp="1"/>
          </p:cNvSpPr>
          <p:nvPr>
            <p:ph type="sldNum" sz="quarter" idx="19"/>
          </p:nvPr>
        </p:nvSpPr>
        <p:spPr/>
        <p:txBody>
          <a:bodyPr/>
          <a:lstStyle/>
          <a:p>
            <a:fld id="{F14C8A0F-9F87-4DA4-9E64-B8A07D3B2374}" type="slidenum">
              <a:rPr lang="en-US" smtClean="0"/>
              <a:t>‹N°›</a:t>
            </a:fld>
            <a:endParaRPr lang="en-US"/>
          </a:p>
        </p:txBody>
      </p:sp>
    </p:spTree>
    <p:extLst>
      <p:ext uri="{BB962C8B-B14F-4D97-AF65-F5344CB8AC3E}">
        <p14:creationId xmlns:p14="http://schemas.microsoft.com/office/powerpoint/2010/main" val="1502801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6769100" y="1219200"/>
            <a:ext cx="9829800" cy="640080"/>
          </a:xfrm>
        </p:spPr>
        <p:txBody>
          <a:bodyPr anchor="t">
            <a:normAutofit/>
          </a:bodyPr>
          <a:lstStyle>
            <a:lvl1pPr algn="l">
              <a:defRPr sz="4000">
                <a:solidFill>
                  <a:srgbClr val="8C634A"/>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2882900" y="1828800"/>
            <a:ext cx="13716000" cy="60873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3">
            <a:extLst>
              <a:ext uri="{FF2B5EF4-FFF2-40B4-BE49-F238E27FC236}">
                <a16:creationId xmlns:a16="http://schemas.microsoft.com/office/drawing/2014/main" id="{BE9527D4-0BEF-0638-1868-DEB169B15474}"/>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4AB4A3DF-4B71-73CF-019E-88CEE9A8479F}"/>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AE1A3ACF-F482-9510-0E4D-E5821009779F}"/>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68631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Picture 1">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443149" y="4839830"/>
            <a:ext cx="4401266" cy="347472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en-US"/>
              <a:t>Edit Master text styles</a:t>
            </a:r>
          </a:p>
          <a:p>
            <a:pPr lvl="1"/>
            <a:r>
              <a:rPr lang="en-US"/>
              <a:t>Second level</a:t>
            </a:r>
          </a:p>
          <a:p>
            <a:pPr lvl="1"/>
            <a:endParaRPr lang="en-US"/>
          </a:p>
        </p:txBody>
      </p:sp>
      <p:sp>
        <p:nvSpPr>
          <p:cNvPr id="34" name="Title 33"/>
          <p:cNvSpPr>
            <a:spLocks noGrp="1"/>
          </p:cNvSpPr>
          <p:nvPr>
            <p:ph type="title" hasCustomPrompt="1"/>
          </p:nvPr>
        </p:nvSpPr>
        <p:spPr>
          <a:xfrm>
            <a:off x="443148" y="2240279"/>
            <a:ext cx="3931920" cy="1097280"/>
          </a:xfrm>
        </p:spPr>
        <p:txBody>
          <a:bodyPr anchor="t">
            <a:noAutofit/>
          </a:bodyPr>
          <a:lstStyle>
            <a:lvl1pPr>
              <a:defRPr sz="4000">
                <a:solidFill>
                  <a:srgbClr val="1C284B"/>
                </a:solidFill>
              </a:defRPr>
            </a:lvl1pPr>
          </a:lstStyle>
          <a:p>
            <a:r>
              <a:rPr lang="en-US"/>
              <a:t>CLICK TO EDIT</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20" name="Text Placeholder 29"/>
          <p:cNvSpPr>
            <a:spLocks noGrp="1"/>
          </p:cNvSpPr>
          <p:nvPr>
            <p:ph type="body" sz="quarter" idx="18" hasCustomPrompt="1"/>
          </p:nvPr>
        </p:nvSpPr>
        <p:spPr>
          <a:xfrm>
            <a:off x="403502" y="4071602"/>
            <a:ext cx="4480560" cy="640080"/>
          </a:xfrm>
        </p:spPr>
        <p:txBody>
          <a:bodyPr>
            <a:noAutofit/>
          </a:bodyPr>
          <a:lstStyle>
            <a:lvl1pPr marL="0" indent="0">
              <a:buNone/>
              <a:defRPr sz="2000" b="1">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715000" y="1783081"/>
            <a:ext cx="10883900" cy="7292619"/>
          </a:xfrm>
        </p:spPr>
        <p:txBody>
          <a:bodyPr/>
          <a:lstStyle/>
          <a:p>
            <a:endParaRPr lang="en-US"/>
          </a:p>
        </p:txBody>
      </p:sp>
      <p:sp>
        <p:nvSpPr>
          <p:cNvPr id="2" name="object 3">
            <a:extLst>
              <a:ext uri="{FF2B5EF4-FFF2-40B4-BE49-F238E27FC236}">
                <a16:creationId xmlns:a16="http://schemas.microsoft.com/office/drawing/2014/main" id="{AA1B1731-519E-0391-48FD-7E0AD3A14DFC}"/>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6C2EB5AE-B88C-ABD3-E093-1C08328E64B8}"/>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8209CC5C-E3E6-8546-C086-F6BC546972EC}"/>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226582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Picture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3" name="Text Placeholder 32"/>
          <p:cNvSpPr>
            <a:spLocks noGrp="1"/>
          </p:cNvSpPr>
          <p:nvPr>
            <p:ph type="body" sz="quarter" idx="15"/>
          </p:nvPr>
        </p:nvSpPr>
        <p:spPr>
          <a:xfrm>
            <a:off x="443149" y="4839830"/>
            <a:ext cx="4401266" cy="3474720"/>
          </a:xfrm>
        </p:spPr>
        <p:txBody>
          <a:bodyPr>
            <a:noAutofit/>
          </a:bodyPr>
          <a:lstStyle>
            <a:lvl1pPr marL="0" indent="0">
              <a:lnSpc>
                <a:spcPct val="100000"/>
              </a:lnSpc>
              <a:spcBef>
                <a:spcPts val="1200"/>
              </a:spcBef>
              <a:spcAft>
                <a:spcPts val="1200"/>
              </a:spcAft>
              <a:buNone/>
              <a:defRPr sz="2000" b="1">
                <a:solidFill>
                  <a:srgbClr val="1C284B"/>
                </a:solidFill>
              </a:defRPr>
            </a:lvl1pPr>
            <a:lvl2pPr marL="233363" marR="0" indent="-169863" algn="l" defTabSz="914400" rtl="0" eaLnBrk="1" fontAlgn="auto" latinLnBrk="0" hangingPunct="1">
              <a:lnSpc>
                <a:spcPct val="100000"/>
              </a:lnSpc>
              <a:spcBef>
                <a:spcPts val="500"/>
              </a:spcBef>
              <a:spcAft>
                <a:spcPts val="0"/>
              </a:spcAft>
              <a:buClr>
                <a:srgbClr val="8C634A"/>
              </a:buClr>
              <a:buSzTx/>
              <a:buFont typeface="ChaletBook" panose="02000000000000000000" pitchFamily="2" charset="0"/>
              <a:buChar char="+"/>
              <a:tabLst/>
              <a:defRPr sz="1400">
                <a:solidFill>
                  <a:srgbClr val="000000"/>
                </a:solidFill>
              </a:defRPr>
            </a:lvl2pPr>
          </a:lstStyle>
          <a:p>
            <a:pPr lvl="0"/>
            <a:r>
              <a:rPr lang="en-US"/>
              <a:t>Edit Master text styles</a:t>
            </a:r>
          </a:p>
          <a:p>
            <a:pPr lvl="1"/>
            <a:r>
              <a:rPr lang="en-US"/>
              <a:t>Second level</a:t>
            </a:r>
          </a:p>
          <a:p>
            <a:pPr lvl="1"/>
            <a:endParaRPr lang="en-US"/>
          </a:p>
        </p:txBody>
      </p:sp>
      <p:sp>
        <p:nvSpPr>
          <p:cNvPr id="34" name="Title 33"/>
          <p:cNvSpPr>
            <a:spLocks noGrp="1"/>
          </p:cNvSpPr>
          <p:nvPr>
            <p:ph type="title" hasCustomPrompt="1"/>
          </p:nvPr>
        </p:nvSpPr>
        <p:spPr>
          <a:xfrm>
            <a:off x="443148" y="2240279"/>
            <a:ext cx="3931920" cy="1097280"/>
          </a:xfrm>
        </p:spPr>
        <p:txBody>
          <a:bodyPr anchor="t">
            <a:noAutofit/>
          </a:bodyPr>
          <a:lstStyle>
            <a:lvl1pPr>
              <a:defRPr sz="4000">
                <a:solidFill>
                  <a:srgbClr val="1C284B"/>
                </a:solidFill>
              </a:defRPr>
            </a:lvl1pPr>
          </a:lstStyle>
          <a:p>
            <a:r>
              <a:rPr lang="en-US"/>
              <a:t>CLICK TO EDIT</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20" name="Text Placeholder 29"/>
          <p:cNvSpPr>
            <a:spLocks noGrp="1"/>
          </p:cNvSpPr>
          <p:nvPr>
            <p:ph type="body" sz="quarter" idx="18" hasCustomPrompt="1"/>
          </p:nvPr>
        </p:nvSpPr>
        <p:spPr>
          <a:xfrm>
            <a:off x="403502" y="4071602"/>
            <a:ext cx="4480560" cy="640080"/>
          </a:xfrm>
        </p:spPr>
        <p:txBody>
          <a:bodyPr>
            <a:noAutofit/>
          </a:bodyPr>
          <a:lstStyle>
            <a:lvl1pPr marL="0" indent="0">
              <a:buNone/>
              <a:defRPr sz="2000" b="1">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715000" y="1783081"/>
            <a:ext cx="10883900" cy="7292619"/>
          </a:xfrm>
        </p:spPr>
        <p:txBody>
          <a:bodyPr/>
          <a:lstStyle/>
          <a:p>
            <a:endParaRPr lang="en-US"/>
          </a:p>
        </p:txBody>
      </p:sp>
      <p:sp>
        <p:nvSpPr>
          <p:cNvPr id="2" name="object 3">
            <a:extLst>
              <a:ext uri="{FF2B5EF4-FFF2-40B4-BE49-F238E27FC236}">
                <a16:creationId xmlns:a16="http://schemas.microsoft.com/office/drawing/2014/main" id="{00B83417-0952-3D22-0648-2A3704EEA23F}"/>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FBEFF423-68EA-85DB-AE9A-7F2900917A6A}"/>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59808151-B8B1-861B-E784-64F26CD780B0}"/>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316385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15" name="object 3"/>
          <p:cNvSpPr/>
          <p:nvPr userDrawn="1"/>
        </p:nvSpPr>
        <p:spPr>
          <a:xfrm>
            <a:off x="0" y="1849436"/>
            <a:ext cx="17348200" cy="6217920"/>
          </a:xfrm>
          <a:custGeom>
            <a:avLst/>
            <a:gdLst/>
            <a:ahLst/>
            <a:cxnLst/>
            <a:rect l="l" t="t" r="r" b="b"/>
            <a:pathLst>
              <a:path w="2192655" h="6207125">
                <a:moveTo>
                  <a:pt x="0" y="6207125"/>
                </a:moveTo>
                <a:lnTo>
                  <a:pt x="2192591" y="6207125"/>
                </a:lnTo>
                <a:lnTo>
                  <a:pt x="2192591" y="0"/>
                </a:lnTo>
                <a:lnTo>
                  <a:pt x="0" y="0"/>
                </a:lnTo>
                <a:lnTo>
                  <a:pt x="0" y="6207125"/>
                </a:lnTo>
                <a:close/>
              </a:path>
            </a:pathLst>
          </a:custGeom>
          <a:solidFill>
            <a:srgbClr val="1C284B"/>
          </a:solidFill>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Picture Placeholder 2"/>
          <p:cNvSpPr>
            <a:spLocks noGrp="1"/>
          </p:cNvSpPr>
          <p:nvPr>
            <p:ph type="pic" sz="quarter" idx="19"/>
          </p:nvPr>
        </p:nvSpPr>
        <p:spPr>
          <a:xfrm>
            <a:off x="520700" y="1849436"/>
            <a:ext cx="16306800" cy="6217920"/>
          </a:xfrm>
        </p:spPr>
        <p:txBody>
          <a:bodyPr/>
          <a:lstStyle/>
          <a:p>
            <a:endParaRPr lang="en-US"/>
          </a:p>
        </p:txBody>
      </p:sp>
    </p:spTree>
    <p:extLst>
      <p:ext uri="{BB962C8B-B14F-4D97-AF65-F5344CB8AC3E}">
        <p14:creationId xmlns:p14="http://schemas.microsoft.com/office/powerpoint/2010/main" val="3676003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21" name="object 9"/>
          <p:cNvSpPr/>
          <p:nvPr userDrawn="1"/>
        </p:nvSpPr>
        <p:spPr>
          <a:xfrm>
            <a:off x="596900" y="1783081"/>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20700" y="1849436"/>
            <a:ext cx="16306800" cy="6217920"/>
          </a:xfrm>
        </p:spPr>
        <p:txBody>
          <a:bodyPr/>
          <a:lstStyle/>
          <a:p>
            <a:endParaRPr lang="en-US"/>
          </a:p>
        </p:txBody>
      </p:sp>
    </p:spTree>
    <p:extLst>
      <p:ext uri="{BB962C8B-B14F-4D97-AF65-F5344CB8AC3E}">
        <p14:creationId xmlns:p14="http://schemas.microsoft.com/office/powerpoint/2010/main" val="2329135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Slide 3">
    <p:spTree>
      <p:nvGrpSpPr>
        <p:cNvPr id="1" name=""/>
        <p:cNvGrpSpPr/>
        <p:nvPr/>
      </p:nvGrpSpPr>
      <p:grpSpPr>
        <a:xfrm>
          <a:off x="0" y="0"/>
          <a:ext cx="0" cy="0"/>
          <a:chOff x="0" y="0"/>
          <a:chExt cx="0" cy="0"/>
        </a:xfrm>
      </p:grpSpPr>
      <p:sp>
        <p:nvSpPr>
          <p:cNvPr id="21" name="object 9"/>
          <p:cNvSpPr/>
          <p:nvPr userDrawn="1"/>
        </p:nvSpPr>
        <p:spPr>
          <a:xfrm>
            <a:off x="596900" y="1783081"/>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20700" y="1849436"/>
            <a:ext cx="16306800" cy="6217920"/>
          </a:xfrm>
        </p:spPr>
        <p:txBody>
          <a:bodyPr/>
          <a:lstStyle/>
          <a:p>
            <a:endParaRPr lang="en-US"/>
          </a:p>
        </p:txBody>
      </p:sp>
    </p:spTree>
    <p:extLst>
      <p:ext uri="{BB962C8B-B14F-4D97-AF65-F5344CB8AC3E}">
        <p14:creationId xmlns:p14="http://schemas.microsoft.com/office/powerpoint/2010/main" val="2401689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Slide 4">
    <p:spTree>
      <p:nvGrpSpPr>
        <p:cNvPr id="1" name=""/>
        <p:cNvGrpSpPr/>
        <p:nvPr/>
      </p:nvGrpSpPr>
      <p:grpSpPr>
        <a:xfrm>
          <a:off x="0" y="0"/>
          <a:ext cx="0" cy="0"/>
          <a:chOff x="0" y="0"/>
          <a:chExt cx="0" cy="0"/>
        </a:xfrm>
      </p:grpSpPr>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1C284B"/>
          </a:solidFill>
        </p:spPr>
        <p:txBody>
          <a:bodyPr wrap="square" lIns="0" tIns="0" rIns="0" bIns="0" rtlCol="0"/>
          <a:lstStyle/>
          <a:p>
            <a:endParaRPr/>
          </a:p>
        </p:txBody>
      </p:sp>
      <p:sp>
        <p:nvSpPr>
          <p:cNvPr id="13" name="object 3">
            <a:extLst>
              <a:ext uri="{FF2B5EF4-FFF2-40B4-BE49-F238E27FC236}">
                <a16:creationId xmlns:a16="http://schemas.microsoft.com/office/drawing/2014/main" id="{529F1C41-7913-48A0-8BCC-9F9E6EC5E906}"/>
              </a:ext>
            </a:extLst>
          </p:cNvPr>
          <p:cNvSpPr/>
          <p:nvPr userDrawn="1"/>
        </p:nvSpPr>
        <p:spPr>
          <a:xfrm>
            <a:off x="627380" y="1849436"/>
            <a:ext cx="16093440" cy="6217920"/>
          </a:xfrm>
          <a:custGeom>
            <a:avLst/>
            <a:gdLst/>
            <a:ahLst/>
            <a:cxnLst/>
            <a:rect l="l" t="t" r="r" b="b"/>
            <a:pathLst>
              <a:path w="2192655" h="6207125">
                <a:moveTo>
                  <a:pt x="0" y="6207125"/>
                </a:moveTo>
                <a:lnTo>
                  <a:pt x="2192591" y="6207125"/>
                </a:lnTo>
                <a:lnTo>
                  <a:pt x="2192591" y="0"/>
                </a:lnTo>
                <a:lnTo>
                  <a:pt x="0" y="0"/>
                </a:lnTo>
                <a:lnTo>
                  <a:pt x="0" y="6207125"/>
                </a:lnTo>
                <a:close/>
              </a:path>
            </a:pathLst>
          </a:custGeom>
          <a:solidFill>
            <a:srgbClr val="8C634A"/>
          </a:solidFill>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644820" y="1849436"/>
            <a:ext cx="16058560" cy="6217920"/>
          </a:xfrm>
        </p:spPr>
        <p:txBody>
          <a:bodyPr/>
          <a:lstStyle/>
          <a:p>
            <a:endParaRPr lang="en-US"/>
          </a:p>
        </p:txBody>
      </p:sp>
    </p:spTree>
    <p:extLst>
      <p:ext uri="{BB962C8B-B14F-4D97-AF65-F5344CB8AC3E}">
        <p14:creationId xmlns:p14="http://schemas.microsoft.com/office/powerpoint/2010/main" val="1154633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0" name="object 9">
            <a:extLst>
              <a:ext uri="{FF2B5EF4-FFF2-40B4-BE49-F238E27FC236}">
                <a16:creationId xmlns:a16="http://schemas.microsoft.com/office/drawing/2014/main" id="{D9F5076B-5A00-4BEA-972D-67C5CF12EA47}"/>
              </a:ext>
            </a:extLst>
          </p:cNvPr>
          <p:cNvSpPr/>
          <p:nvPr userDrawn="1"/>
        </p:nvSpPr>
        <p:spPr>
          <a:xfrm>
            <a:off x="596900" y="1835150"/>
            <a:ext cx="15981112"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12" name="object 7"/>
          <p:cNvSpPr/>
          <p:nvPr userDrawn="1"/>
        </p:nvSpPr>
        <p:spPr>
          <a:xfrm>
            <a:off x="50292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302" y="8483806"/>
            <a:ext cx="3477902" cy="822960"/>
          </a:xfrm>
          <a:prstGeom prst="rect">
            <a:avLst/>
          </a:prstGeom>
        </p:spPr>
      </p:pic>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19"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15" name="Picture Placeholder 2"/>
          <p:cNvSpPr>
            <a:spLocks noGrp="1"/>
          </p:cNvSpPr>
          <p:nvPr>
            <p:ph type="pic" sz="quarter" idx="19"/>
          </p:nvPr>
        </p:nvSpPr>
        <p:spPr>
          <a:xfrm>
            <a:off x="596833" y="1849436"/>
            <a:ext cx="15981112" cy="5694360"/>
          </a:xfrm>
        </p:spPr>
        <p:txBody>
          <a:bodyPr/>
          <a:lstStyle/>
          <a:p>
            <a:endParaRPr lang="en-US"/>
          </a:p>
        </p:txBody>
      </p:sp>
      <p:sp>
        <p:nvSpPr>
          <p:cNvPr id="16" name="Text Placeholder 29">
            <a:extLst>
              <a:ext uri="{FF2B5EF4-FFF2-40B4-BE49-F238E27FC236}">
                <a16:creationId xmlns:a16="http://schemas.microsoft.com/office/drawing/2014/main" id="{2B1105BB-EC85-4235-B40D-612F425497A1}"/>
              </a:ext>
            </a:extLst>
          </p:cNvPr>
          <p:cNvSpPr>
            <a:spLocks noGrp="1"/>
          </p:cNvSpPr>
          <p:nvPr>
            <p:ph type="body" sz="quarter" idx="20" hasCustomPrompt="1"/>
          </p:nvPr>
        </p:nvSpPr>
        <p:spPr>
          <a:xfrm>
            <a:off x="6022340" y="7922053"/>
            <a:ext cx="4846320" cy="274320"/>
          </a:xfrm>
        </p:spPr>
        <p:txBody>
          <a:bodyPr>
            <a:normAutofit/>
          </a:bodyPr>
          <a:lstStyle>
            <a:lvl1pPr marL="0" indent="0">
              <a:buNone/>
              <a:defRPr sz="1400">
                <a:solidFill>
                  <a:srgbClr val="000000"/>
                </a:solidFill>
              </a:defRPr>
            </a:lvl1pPr>
          </a:lstStyle>
          <a:p>
            <a:pPr lvl="0"/>
            <a:r>
              <a:rPr lang="en-US"/>
              <a:t>Edit master text styles</a:t>
            </a:r>
          </a:p>
        </p:txBody>
      </p:sp>
      <p:sp>
        <p:nvSpPr>
          <p:cNvPr id="17" name="Title 33">
            <a:extLst>
              <a:ext uri="{FF2B5EF4-FFF2-40B4-BE49-F238E27FC236}">
                <a16:creationId xmlns:a16="http://schemas.microsoft.com/office/drawing/2014/main" id="{5E36A1FD-76D1-411C-BB6F-85F2159982B9}"/>
              </a:ext>
            </a:extLst>
          </p:cNvPr>
          <p:cNvSpPr>
            <a:spLocks noGrp="1"/>
          </p:cNvSpPr>
          <p:nvPr>
            <p:ph type="title" hasCustomPrompt="1"/>
          </p:nvPr>
        </p:nvSpPr>
        <p:spPr>
          <a:xfrm>
            <a:off x="6356350" y="1105415"/>
            <a:ext cx="10241280" cy="640080"/>
          </a:xfrm>
        </p:spPr>
        <p:txBody>
          <a:bodyPr anchor="t">
            <a:noAutofit/>
          </a:bodyPr>
          <a:lstStyle>
            <a:lvl1pPr algn="l">
              <a:defRPr sz="4000">
                <a:solidFill>
                  <a:srgbClr val="1C284B"/>
                </a:solidFill>
              </a:defRPr>
            </a:lvl1pPr>
          </a:lstStyle>
          <a:p>
            <a:r>
              <a:rPr lang="en-US"/>
              <a:t>CLICK TO EDIT MASTER TITLE STYLE</a:t>
            </a:r>
          </a:p>
        </p:txBody>
      </p:sp>
    </p:spTree>
    <p:extLst>
      <p:ext uri="{BB962C8B-B14F-4D97-AF65-F5344CB8AC3E}">
        <p14:creationId xmlns:p14="http://schemas.microsoft.com/office/powerpoint/2010/main" val="3886717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Slide 1">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EB66B3B2-5C3E-41A1-AFF5-7E839564D688}"/>
              </a:ext>
            </a:extLst>
          </p:cNvPr>
          <p:cNvSpPr/>
          <p:nvPr userDrawn="1"/>
        </p:nvSpPr>
        <p:spPr>
          <a:xfrm>
            <a:off x="97155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6" name="object 2">
            <a:extLst>
              <a:ext uri="{FF2B5EF4-FFF2-40B4-BE49-F238E27FC236}">
                <a16:creationId xmlns:a16="http://schemas.microsoft.com/office/drawing/2014/main" id="{60479C24-0B0E-4261-9E23-98701E44DFA3}"/>
              </a:ext>
            </a:extLst>
          </p:cNvPr>
          <p:cNvSpPr/>
          <p:nvPr userDrawn="1"/>
        </p:nvSpPr>
        <p:spPr>
          <a:xfrm>
            <a:off x="0" y="0"/>
            <a:ext cx="9715500" cy="9753600"/>
          </a:xfrm>
          <a:custGeom>
            <a:avLst/>
            <a:gdLst/>
            <a:ahLst/>
            <a:cxnLst/>
            <a:rect l="l" t="t" r="r" b="b"/>
            <a:pathLst>
              <a:path w="9715500" h="9753600">
                <a:moveTo>
                  <a:pt x="0" y="9753600"/>
                </a:moveTo>
                <a:lnTo>
                  <a:pt x="9715500" y="9753600"/>
                </a:lnTo>
                <a:lnTo>
                  <a:pt x="97155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7" name="object 3">
            <a:extLst>
              <a:ext uri="{FF2B5EF4-FFF2-40B4-BE49-F238E27FC236}">
                <a16:creationId xmlns:a16="http://schemas.microsoft.com/office/drawing/2014/main" id="{87C19B22-A824-4114-B1AD-573907B057BE}"/>
              </a:ext>
            </a:extLst>
          </p:cNvPr>
          <p:cNvSpPr/>
          <p:nvPr userDrawn="1"/>
        </p:nvSpPr>
        <p:spPr>
          <a:xfrm>
            <a:off x="0" y="0"/>
            <a:ext cx="9715500" cy="975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sp>
        <p:nvSpPr>
          <p:cNvPr id="18" name="Text Placeholder 17">
            <a:extLst>
              <a:ext uri="{FF2B5EF4-FFF2-40B4-BE49-F238E27FC236}">
                <a16:creationId xmlns:a16="http://schemas.microsoft.com/office/drawing/2014/main" id="{4FAD7F11-5383-4DE8-BEB2-A323CDFA8787}"/>
              </a:ext>
            </a:extLst>
          </p:cNvPr>
          <p:cNvSpPr>
            <a:spLocks noGrp="1"/>
          </p:cNvSpPr>
          <p:nvPr>
            <p:ph type="body" sz="quarter" idx="10"/>
          </p:nvPr>
        </p:nvSpPr>
        <p:spPr>
          <a:xfrm>
            <a:off x="11472863" y="8686805"/>
            <a:ext cx="4745037" cy="457195"/>
          </a:xfrm>
        </p:spPr>
        <p:txBody>
          <a:bodyPr>
            <a:noAutofit/>
          </a:bodyPr>
          <a:lstStyle>
            <a:lvl1pPr marL="0" indent="0">
              <a:buNone/>
              <a:defRPr sz="2000">
                <a:solidFill>
                  <a:srgbClr val="1C284B"/>
                </a:solidFill>
                <a:latin typeface="+mj-lt"/>
              </a:defRPr>
            </a:lvl1pPr>
            <a:lvl2pPr marL="457200"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CB26B0B0-8573-4CCF-9E73-5F9317686A0D}"/>
              </a:ext>
            </a:extLst>
          </p:cNvPr>
          <p:cNvSpPr>
            <a:spLocks noGrp="1"/>
          </p:cNvSpPr>
          <p:nvPr>
            <p:ph type="body" sz="quarter" idx="12"/>
          </p:nvPr>
        </p:nvSpPr>
        <p:spPr>
          <a:xfrm>
            <a:off x="11472863" y="2356755"/>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
        <p:nvSpPr>
          <p:cNvPr id="22" name="Text Placeholder 19">
            <a:extLst>
              <a:ext uri="{FF2B5EF4-FFF2-40B4-BE49-F238E27FC236}">
                <a16:creationId xmlns:a16="http://schemas.microsoft.com/office/drawing/2014/main" id="{4222DBF2-2D8B-44F4-B6F0-8D116AC999F5}"/>
              </a:ext>
            </a:extLst>
          </p:cNvPr>
          <p:cNvSpPr>
            <a:spLocks noGrp="1"/>
          </p:cNvSpPr>
          <p:nvPr>
            <p:ph type="body" sz="quarter" idx="13"/>
          </p:nvPr>
        </p:nvSpPr>
        <p:spPr>
          <a:xfrm>
            <a:off x="14363700" y="2356755"/>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
        <p:nvSpPr>
          <p:cNvPr id="17" name="Text Placeholder 19">
            <a:extLst>
              <a:ext uri="{FF2B5EF4-FFF2-40B4-BE49-F238E27FC236}">
                <a16:creationId xmlns:a16="http://schemas.microsoft.com/office/drawing/2014/main" id="{A2FDB0D8-D940-4897-92A5-A2BC354F28C3}"/>
              </a:ext>
            </a:extLst>
          </p:cNvPr>
          <p:cNvSpPr>
            <a:spLocks noGrp="1"/>
          </p:cNvSpPr>
          <p:nvPr>
            <p:ph type="body" sz="quarter" idx="14"/>
          </p:nvPr>
        </p:nvSpPr>
        <p:spPr>
          <a:xfrm>
            <a:off x="11422063" y="6675248"/>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
        <p:nvSpPr>
          <p:cNvPr id="19" name="Text Placeholder 19">
            <a:extLst>
              <a:ext uri="{FF2B5EF4-FFF2-40B4-BE49-F238E27FC236}">
                <a16:creationId xmlns:a16="http://schemas.microsoft.com/office/drawing/2014/main" id="{D224F753-8A2E-47B7-B7DA-BB4F93EB676A}"/>
              </a:ext>
            </a:extLst>
          </p:cNvPr>
          <p:cNvSpPr>
            <a:spLocks noGrp="1"/>
          </p:cNvSpPr>
          <p:nvPr>
            <p:ph type="body" sz="quarter" idx="15"/>
          </p:nvPr>
        </p:nvSpPr>
        <p:spPr>
          <a:xfrm>
            <a:off x="14312900" y="6675248"/>
            <a:ext cx="2382837" cy="1365417"/>
          </a:xfrm>
        </p:spPr>
        <p:txBody>
          <a:bodyPr>
            <a:normAutofit/>
          </a:bodyPr>
          <a:lstStyle>
            <a:lvl1pPr marL="0" indent="0">
              <a:buNone/>
              <a:defRPr sz="1400">
                <a:solidFill>
                  <a:srgbClr val="1C284B"/>
                </a:solidFill>
              </a:defRPr>
            </a:lvl1pPr>
            <a:lvl2pPr marL="457200" indent="0">
              <a:buNone/>
              <a:defRPr/>
            </a:lvl2pPr>
          </a:lstStyle>
          <a:p>
            <a:pPr lvl="0"/>
            <a:r>
              <a:rPr lang="en-US"/>
              <a:t>Click to edit Master text</a:t>
            </a:r>
          </a:p>
        </p:txBody>
      </p:sp>
      <p:sp>
        <p:nvSpPr>
          <p:cNvPr id="23" name="Slide Number Placeholder 5">
            <a:extLst>
              <a:ext uri="{FF2B5EF4-FFF2-40B4-BE49-F238E27FC236}">
                <a16:creationId xmlns:a16="http://schemas.microsoft.com/office/drawing/2014/main" id="{F0427CB7-75D9-47F2-8656-B67AE5122EAD}"/>
              </a:ext>
            </a:extLst>
          </p:cNvPr>
          <p:cNvSpPr>
            <a:spLocks noGrp="1"/>
          </p:cNvSpPr>
          <p:nvPr>
            <p:ph type="sldNum" sz="quarter" idx="16"/>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Tree>
    <p:extLst>
      <p:ext uri="{BB962C8B-B14F-4D97-AF65-F5344CB8AC3E}">
        <p14:creationId xmlns:p14="http://schemas.microsoft.com/office/powerpoint/2010/main" val="1458715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ck Cover Slide 2">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51F81D0B-3D09-43F4-8F11-4001F24DC53E}"/>
              </a:ext>
            </a:extLst>
          </p:cNvPr>
          <p:cNvSpPr/>
          <p:nvPr userDrawn="1"/>
        </p:nvSpPr>
        <p:spPr>
          <a:xfrm>
            <a:off x="10401300" y="0"/>
            <a:ext cx="6946900" cy="9753600"/>
          </a:xfrm>
          <a:custGeom>
            <a:avLst/>
            <a:gdLst/>
            <a:ahLst/>
            <a:cxnLst/>
            <a:rect l="l" t="t" r="r" b="b"/>
            <a:pathLst>
              <a:path w="6946900" h="9753600">
                <a:moveTo>
                  <a:pt x="0" y="9753600"/>
                </a:moveTo>
                <a:lnTo>
                  <a:pt x="6946900" y="9753600"/>
                </a:lnTo>
                <a:lnTo>
                  <a:pt x="6946900" y="0"/>
                </a:lnTo>
                <a:lnTo>
                  <a:pt x="0" y="0"/>
                </a:lnTo>
                <a:lnTo>
                  <a:pt x="0" y="9753600"/>
                </a:lnTo>
                <a:close/>
              </a:path>
            </a:pathLst>
          </a:custGeom>
          <a:solidFill>
            <a:srgbClr val="1C284B"/>
          </a:solidFill>
        </p:spPr>
        <p:txBody>
          <a:bodyPr wrap="square" lIns="0" tIns="0" rIns="0" bIns="0" rtlCol="0"/>
          <a:lstStyle/>
          <a:p>
            <a:endParaRPr/>
          </a:p>
        </p:txBody>
      </p:sp>
      <p:sp>
        <p:nvSpPr>
          <p:cNvPr id="10" name="object 6">
            <a:extLst>
              <a:ext uri="{FF2B5EF4-FFF2-40B4-BE49-F238E27FC236}">
                <a16:creationId xmlns:a16="http://schemas.microsoft.com/office/drawing/2014/main" id="{EB66B3B2-5C3E-41A1-AFF5-7E839564D688}"/>
              </a:ext>
            </a:extLst>
          </p:cNvPr>
          <p:cNvSpPr/>
          <p:nvPr userDrawn="1"/>
        </p:nvSpPr>
        <p:spPr>
          <a:xfrm>
            <a:off x="9715500" y="0"/>
            <a:ext cx="685800" cy="97536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6" name="object 2">
            <a:extLst>
              <a:ext uri="{FF2B5EF4-FFF2-40B4-BE49-F238E27FC236}">
                <a16:creationId xmlns:a16="http://schemas.microsoft.com/office/drawing/2014/main" id="{60479C24-0B0E-4261-9E23-98701E44DFA3}"/>
              </a:ext>
            </a:extLst>
          </p:cNvPr>
          <p:cNvSpPr/>
          <p:nvPr userDrawn="1"/>
        </p:nvSpPr>
        <p:spPr>
          <a:xfrm>
            <a:off x="0" y="0"/>
            <a:ext cx="9715500" cy="9753600"/>
          </a:xfrm>
          <a:custGeom>
            <a:avLst/>
            <a:gdLst/>
            <a:ahLst/>
            <a:cxnLst/>
            <a:rect l="l" t="t" r="r" b="b"/>
            <a:pathLst>
              <a:path w="9715500" h="9753600">
                <a:moveTo>
                  <a:pt x="0" y="9753600"/>
                </a:moveTo>
                <a:lnTo>
                  <a:pt x="9715500" y="9753600"/>
                </a:lnTo>
                <a:lnTo>
                  <a:pt x="9715500" y="0"/>
                </a:lnTo>
                <a:lnTo>
                  <a:pt x="0" y="0"/>
                </a:lnTo>
                <a:lnTo>
                  <a:pt x="0" y="9753600"/>
                </a:lnTo>
                <a:close/>
              </a:path>
            </a:pathLst>
          </a:custGeom>
          <a:solidFill>
            <a:srgbClr val="8C634A"/>
          </a:solidFill>
        </p:spPr>
        <p:txBody>
          <a:bodyPr wrap="square" lIns="0" tIns="0" rIns="0" bIns="0" rtlCol="0"/>
          <a:lstStyle/>
          <a:p>
            <a:endParaRPr>
              <a:solidFill>
                <a:prstClr val="black"/>
              </a:solidFill>
              <a:latin typeface="Calibri"/>
            </a:endParaRPr>
          </a:p>
        </p:txBody>
      </p:sp>
      <p:sp>
        <p:nvSpPr>
          <p:cNvPr id="7" name="object 3">
            <a:extLst>
              <a:ext uri="{FF2B5EF4-FFF2-40B4-BE49-F238E27FC236}">
                <a16:creationId xmlns:a16="http://schemas.microsoft.com/office/drawing/2014/main" id="{87C19B22-A824-4114-B1AD-573907B057BE}"/>
              </a:ext>
            </a:extLst>
          </p:cNvPr>
          <p:cNvSpPr/>
          <p:nvPr userDrawn="1"/>
        </p:nvSpPr>
        <p:spPr>
          <a:xfrm>
            <a:off x="0" y="0"/>
            <a:ext cx="9715500" cy="975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latin typeface="Calibri"/>
            </a:endParaRPr>
          </a:p>
        </p:txBody>
      </p:sp>
      <p:sp>
        <p:nvSpPr>
          <p:cNvPr id="11" name="object 7">
            <a:extLst>
              <a:ext uri="{FF2B5EF4-FFF2-40B4-BE49-F238E27FC236}">
                <a16:creationId xmlns:a16="http://schemas.microsoft.com/office/drawing/2014/main" id="{ED7DB9B2-8989-4CDD-90A8-D9B240D97121}"/>
              </a:ext>
            </a:extLst>
          </p:cNvPr>
          <p:cNvSpPr/>
          <p:nvPr userDrawn="1"/>
        </p:nvSpPr>
        <p:spPr>
          <a:xfrm>
            <a:off x="10401300" y="5167325"/>
            <a:ext cx="6577965" cy="0"/>
          </a:xfrm>
          <a:custGeom>
            <a:avLst/>
            <a:gdLst/>
            <a:ahLst/>
            <a:cxnLst/>
            <a:rect l="l" t="t" r="r" b="b"/>
            <a:pathLst>
              <a:path w="6577965">
                <a:moveTo>
                  <a:pt x="0" y="0"/>
                </a:moveTo>
                <a:lnTo>
                  <a:pt x="6577545" y="0"/>
                </a:lnTo>
              </a:path>
            </a:pathLst>
          </a:custGeom>
          <a:ln w="6350">
            <a:solidFill>
              <a:schemeClr val="bg1"/>
            </a:solidFill>
          </a:ln>
        </p:spPr>
        <p:txBody>
          <a:bodyPr wrap="square" lIns="0" tIns="0" rIns="0" bIns="0" rtlCol="0"/>
          <a:lstStyle/>
          <a:p>
            <a:endParaRPr>
              <a:solidFill>
                <a:prstClr val="black"/>
              </a:solidFill>
              <a:latin typeface="Calibri"/>
            </a:endParaRPr>
          </a:p>
        </p:txBody>
      </p:sp>
      <p:sp>
        <p:nvSpPr>
          <p:cNvPr id="12" name="object 8">
            <a:extLst>
              <a:ext uri="{FF2B5EF4-FFF2-40B4-BE49-F238E27FC236}">
                <a16:creationId xmlns:a16="http://schemas.microsoft.com/office/drawing/2014/main" id="{917787F2-B462-4776-9837-26A0E75BAF53}"/>
              </a:ext>
            </a:extLst>
          </p:cNvPr>
          <p:cNvSpPr/>
          <p:nvPr userDrawn="1"/>
        </p:nvSpPr>
        <p:spPr>
          <a:xfrm>
            <a:off x="10401300" y="3127375"/>
            <a:ext cx="6577965" cy="0"/>
          </a:xfrm>
          <a:custGeom>
            <a:avLst/>
            <a:gdLst/>
            <a:ahLst/>
            <a:cxnLst/>
            <a:rect l="l" t="t" r="r" b="b"/>
            <a:pathLst>
              <a:path w="6577965">
                <a:moveTo>
                  <a:pt x="0" y="0"/>
                </a:moveTo>
                <a:lnTo>
                  <a:pt x="6577545" y="0"/>
                </a:lnTo>
              </a:path>
            </a:pathLst>
          </a:custGeom>
          <a:ln w="6350">
            <a:solidFill>
              <a:schemeClr val="bg1"/>
            </a:solidFill>
          </a:ln>
        </p:spPr>
        <p:txBody>
          <a:bodyPr wrap="square" lIns="0" tIns="0" rIns="0" bIns="0" rtlCol="0"/>
          <a:lstStyle/>
          <a:p>
            <a:endParaRPr>
              <a:solidFill>
                <a:prstClr val="black"/>
              </a:solidFill>
              <a:latin typeface="Calibri"/>
            </a:endParaRPr>
          </a:p>
        </p:txBody>
      </p:sp>
      <p:sp>
        <p:nvSpPr>
          <p:cNvPr id="15" name="object 11">
            <a:extLst>
              <a:ext uri="{FF2B5EF4-FFF2-40B4-BE49-F238E27FC236}">
                <a16:creationId xmlns:a16="http://schemas.microsoft.com/office/drawing/2014/main" id="{7BBD9785-7DEC-462E-8A9A-F127965469CD}"/>
              </a:ext>
            </a:extLst>
          </p:cNvPr>
          <p:cNvSpPr txBox="1"/>
          <p:nvPr userDrawn="1"/>
        </p:nvSpPr>
        <p:spPr>
          <a:xfrm>
            <a:off x="16878300" y="9279039"/>
            <a:ext cx="167005" cy="152400"/>
          </a:xfrm>
          <a:prstGeom prst="rect">
            <a:avLst/>
          </a:prstGeom>
        </p:spPr>
        <p:txBody>
          <a:bodyPr vert="horz" wrap="square" lIns="0" tIns="0" rIns="0" bIns="0" rtlCol="0">
            <a:spAutoFit/>
          </a:bodyPr>
          <a:lstStyle/>
          <a:p>
            <a:pPr marL="12700"/>
            <a:r>
              <a:rPr sz="1000">
                <a:solidFill>
                  <a:srgbClr val="1C284B"/>
                </a:solidFill>
                <a:cs typeface="ChaletBook"/>
              </a:rPr>
              <a:t>32</a:t>
            </a:r>
            <a:endParaRPr sz="1000">
              <a:solidFill>
                <a:prstClr val="black"/>
              </a:solidFill>
              <a:cs typeface="ChaletBook"/>
            </a:endParaRPr>
          </a:p>
        </p:txBody>
      </p:sp>
      <p:sp>
        <p:nvSpPr>
          <p:cNvPr id="18" name="Text Placeholder 17">
            <a:extLst>
              <a:ext uri="{FF2B5EF4-FFF2-40B4-BE49-F238E27FC236}">
                <a16:creationId xmlns:a16="http://schemas.microsoft.com/office/drawing/2014/main" id="{4FAD7F11-5383-4DE8-BEB2-A323CDFA8787}"/>
              </a:ext>
            </a:extLst>
          </p:cNvPr>
          <p:cNvSpPr>
            <a:spLocks noGrp="1"/>
          </p:cNvSpPr>
          <p:nvPr>
            <p:ph type="body" sz="quarter" idx="10"/>
          </p:nvPr>
        </p:nvSpPr>
        <p:spPr>
          <a:xfrm>
            <a:off x="11472863" y="5867400"/>
            <a:ext cx="4745037" cy="457195"/>
          </a:xfrm>
        </p:spPr>
        <p:txBody>
          <a:bodyPr>
            <a:noAutofit/>
          </a:bodyPr>
          <a:lstStyle>
            <a:lvl1pPr marL="0" indent="0">
              <a:buNone/>
              <a:defRPr sz="2000">
                <a:solidFill>
                  <a:schemeClr val="bg1"/>
                </a:solidFill>
                <a:latin typeface="+mj-lt"/>
              </a:defRPr>
            </a:lvl1pPr>
            <a:lvl2pPr marL="457200" indent="0">
              <a:buNone/>
              <a:defRPr/>
            </a:lvl2pPr>
          </a:lstStyle>
          <a:p>
            <a:pPr lvl="0"/>
            <a:r>
              <a:rPr lang="en-US"/>
              <a:t>Click to edit Master text styles</a:t>
            </a:r>
          </a:p>
        </p:txBody>
      </p:sp>
      <p:sp>
        <p:nvSpPr>
          <p:cNvPr id="20" name="Text Placeholder 19">
            <a:extLst>
              <a:ext uri="{FF2B5EF4-FFF2-40B4-BE49-F238E27FC236}">
                <a16:creationId xmlns:a16="http://schemas.microsoft.com/office/drawing/2014/main" id="{59DCE352-A7DB-4032-90F3-B135E6169B6A}"/>
              </a:ext>
            </a:extLst>
          </p:cNvPr>
          <p:cNvSpPr>
            <a:spLocks noGrp="1"/>
          </p:cNvSpPr>
          <p:nvPr>
            <p:ph type="body" sz="quarter" idx="11"/>
          </p:nvPr>
        </p:nvSpPr>
        <p:spPr>
          <a:xfrm>
            <a:off x="11472863" y="6477000"/>
            <a:ext cx="3200400" cy="2590800"/>
          </a:xfrm>
        </p:spPr>
        <p:txBody>
          <a:bodyPr>
            <a:normAutofit/>
          </a:bodyPr>
          <a:lstStyle>
            <a:lvl1pPr marL="0" indent="0">
              <a:buNone/>
              <a:defRPr sz="1400">
                <a:solidFill>
                  <a:schemeClr val="bg1"/>
                </a:solidFill>
              </a:defRPr>
            </a:lvl1pPr>
            <a:lvl2pPr marL="457200"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CB26B0B0-8573-4CCF-9E73-5F9317686A0D}"/>
              </a:ext>
            </a:extLst>
          </p:cNvPr>
          <p:cNvSpPr>
            <a:spLocks noGrp="1"/>
          </p:cNvSpPr>
          <p:nvPr>
            <p:ph type="body" sz="quarter" idx="12"/>
          </p:nvPr>
        </p:nvSpPr>
        <p:spPr>
          <a:xfrm>
            <a:off x="11472863" y="3689173"/>
            <a:ext cx="2382837" cy="1365417"/>
          </a:xfrm>
        </p:spPr>
        <p:txBody>
          <a:bodyPr>
            <a:normAutofit/>
          </a:bodyPr>
          <a:lstStyle>
            <a:lvl1pPr marL="0" indent="0">
              <a:buNone/>
              <a:defRPr sz="1400">
                <a:solidFill>
                  <a:schemeClr val="bg1"/>
                </a:solidFill>
              </a:defRPr>
            </a:lvl1pPr>
            <a:lvl2pPr marL="457200" indent="0">
              <a:buNone/>
              <a:defRPr/>
            </a:lvl2pPr>
          </a:lstStyle>
          <a:p>
            <a:pPr lvl="0"/>
            <a:r>
              <a:rPr lang="en-US"/>
              <a:t>Click to edit Master text</a:t>
            </a:r>
          </a:p>
        </p:txBody>
      </p:sp>
      <p:sp>
        <p:nvSpPr>
          <p:cNvPr id="22" name="Text Placeholder 19">
            <a:extLst>
              <a:ext uri="{FF2B5EF4-FFF2-40B4-BE49-F238E27FC236}">
                <a16:creationId xmlns:a16="http://schemas.microsoft.com/office/drawing/2014/main" id="{4222DBF2-2D8B-44F4-B6F0-8D116AC999F5}"/>
              </a:ext>
            </a:extLst>
          </p:cNvPr>
          <p:cNvSpPr>
            <a:spLocks noGrp="1"/>
          </p:cNvSpPr>
          <p:nvPr>
            <p:ph type="body" sz="quarter" idx="13"/>
          </p:nvPr>
        </p:nvSpPr>
        <p:spPr>
          <a:xfrm>
            <a:off x="14363700" y="3689173"/>
            <a:ext cx="2382837" cy="1365417"/>
          </a:xfrm>
        </p:spPr>
        <p:txBody>
          <a:bodyPr>
            <a:normAutofit/>
          </a:bodyPr>
          <a:lstStyle>
            <a:lvl1pPr marL="0" indent="0">
              <a:buNone/>
              <a:defRPr sz="1400">
                <a:solidFill>
                  <a:schemeClr val="bg1"/>
                </a:solidFill>
              </a:defRPr>
            </a:lvl1pPr>
            <a:lvl2pPr marL="457200" indent="0">
              <a:buNone/>
              <a:defRPr/>
            </a:lvl2pPr>
          </a:lstStyle>
          <a:p>
            <a:pPr lvl="0"/>
            <a:r>
              <a:rPr lang="en-US"/>
              <a:t>Click to edit Master text</a:t>
            </a:r>
          </a:p>
        </p:txBody>
      </p:sp>
      <p:pic>
        <p:nvPicPr>
          <p:cNvPr id="3" name="Picture 2">
            <a:extLst>
              <a:ext uri="{FF2B5EF4-FFF2-40B4-BE49-F238E27FC236}">
                <a16:creationId xmlns:a16="http://schemas.microsoft.com/office/drawing/2014/main" id="{5F605617-F004-4FD2-8C56-82AF7719D6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6099" y="1713418"/>
            <a:ext cx="3477902" cy="822960"/>
          </a:xfrm>
          <a:prstGeom prst="rect">
            <a:avLst/>
          </a:prstGeom>
        </p:spPr>
      </p:pic>
    </p:spTree>
    <p:extLst>
      <p:ext uri="{BB962C8B-B14F-4D97-AF65-F5344CB8AC3E}">
        <p14:creationId xmlns:p14="http://schemas.microsoft.com/office/powerpoint/2010/main" val="253958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4820" y="4191000"/>
            <a:ext cx="11338560" cy="914400"/>
          </a:xfrm>
        </p:spPr>
        <p:txBody>
          <a:bodyPr anchor="b">
            <a:normAutofit/>
          </a:bodyPr>
          <a:lstStyle>
            <a:lvl1pPr algn="ctr">
              <a:defRPr sz="4000">
                <a:solidFill>
                  <a:srgbClr val="1C284B"/>
                </a:solidFill>
              </a:defRPr>
            </a:lvl1pPr>
          </a:lstStyle>
          <a:p>
            <a:r>
              <a:rPr lang="en-US"/>
              <a:t>CLICK TO EDIT MASTER TITLE STYLE</a:t>
            </a:r>
          </a:p>
        </p:txBody>
      </p:sp>
      <p:sp>
        <p:nvSpPr>
          <p:cNvPr id="3" name="Text Placeholder 2"/>
          <p:cNvSpPr>
            <a:spLocks noGrp="1"/>
          </p:cNvSpPr>
          <p:nvPr>
            <p:ph type="body" idx="1" hasCustomPrompt="1"/>
          </p:nvPr>
        </p:nvSpPr>
        <p:spPr>
          <a:xfrm>
            <a:off x="4056380" y="5461000"/>
            <a:ext cx="9235440" cy="863600"/>
          </a:xfrm>
        </p:spPr>
        <p:txBody>
          <a:bodyPr>
            <a:normAutofit/>
          </a:bodyPr>
          <a:lstStyle>
            <a:lvl1pPr marL="0" indent="0" algn="ctr">
              <a:buNone/>
              <a:defRPr sz="1400">
                <a:solidFill>
                  <a:srgbClr val="1C28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object 4"/>
          <p:cNvSpPr/>
          <p:nvPr/>
        </p:nvSpPr>
        <p:spPr>
          <a:xfrm>
            <a:off x="4265083" y="5210675"/>
            <a:ext cx="8818245" cy="0"/>
          </a:xfrm>
          <a:custGeom>
            <a:avLst/>
            <a:gdLst/>
            <a:ahLst/>
            <a:cxnLst/>
            <a:rect l="l" t="t" r="r" b="b"/>
            <a:pathLst>
              <a:path w="8818244">
                <a:moveTo>
                  <a:pt x="0" y="0"/>
                </a:moveTo>
                <a:lnTo>
                  <a:pt x="8818029" y="0"/>
                </a:lnTo>
              </a:path>
            </a:pathLst>
          </a:custGeom>
          <a:ln w="12700">
            <a:solidFill>
              <a:srgbClr val="8C634A"/>
            </a:solidFill>
          </a:ln>
        </p:spPr>
        <p:txBody>
          <a:bodyPr wrap="square" lIns="0" tIns="0" rIns="0" bIns="0" rtlCol="0"/>
          <a:lstStyle/>
          <a:p>
            <a:endParaRPr>
              <a:solidFill>
                <a:prstClr val="black"/>
              </a:solidFill>
              <a:latin typeface="Calibri"/>
            </a:endParaRPr>
          </a:p>
        </p:txBody>
      </p:sp>
      <p:sp>
        <p:nvSpPr>
          <p:cNvPr id="4" name="Espace réservé de la date 3">
            <a:extLst>
              <a:ext uri="{FF2B5EF4-FFF2-40B4-BE49-F238E27FC236}">
                <a16:creationId xmlns:a16="http://schemas.microsoft.com/office/drawing/2014/main" id="{72F2EE11-C080-0C4E-33F1-AB4863F7254D}"/>
              </a:ext>
            </a:extLst>
          </p:cNvPr>
          <p:cNvSpPr>
            <a:spLocks noGrp="1"/>
          </p:cNvSpPr>
          <p:nvPr>
            <p:ph type="dt" sz="half" idx="10"/>
          </p:nvPr>
        </p:nvSpPr>
        <p:spPr/>
        <p:txBody>
          <a:bodyPr/>
          <a:lstStyle/>
          <a:p>
            <a:fld id="{D0EB70A6-F573-4D19-9501-BB829189151A}" type="datetime1">
              <a:rPr lang="en-US" smtClean="0"/>
              <a:t>2/7/2024</a:t>
            </a:fld>
            <a:endParaRPr lang="en-US"/>
          </a:p>
        </p:txBody>
      </p:sp>
      <p:sp>
        <p:nvSpPr>
          <p:cNvPr id="5" name="Espace réservé du pied de page 4">
            <a:extLst>
              <a:ext uri="{FF2B5EF4-FFF2-40B4-BE49-F238E27FC236}">
                <a16:creationId xmlns:a16="http://schemas.microsoft.com/office/drawing/2014/main" id="{70E68ED5-C118-592B-135A-D325D18A1A4E}"/>
              </a:ext>
            </a:extLst>
          </p:cNvPr>
          <p:cNvSpPr>
            <a:spLocks noGrp="1"/>
          </p:cNvSpPr>
          <p:nvPr>
            <p:ph type="ftr" sz="quarter" idx="11"/>
          </p:nvPr>
        </p:nvSpPr>
        <p:spPr/>
        <p:txBody>
          <a:bodyPr/>
          <a:lstStyle/>
          <a:p>
            <a:r>
              <a:rPr lang="fr-FR"/>
              <a:t>Colombus Reim : Un acteur de la transition énergétique</a:t>
            </a:r>
            <a:endParaRPr lang="en-US"/>
          </a:p>
        </p:txBody>
      </p:sp>
      <p:sp>
        <p:nvSpPr>
          <p:cNvPr id="6" name="Espace réservé du numéro de diapositive 5">
            <a:extLst>
              <a:ext uri="{FF2B5EF4-FFF2-40B4-BE49-F238E27FC236}">
                <a16:creationId xmlns:a16="http://schemas.microsoft.com/office/drawing/2014/main" id="{D50DD630-32D0-B3DE-3167-33AF0E567867}"/>
              </a:ext>
            </a:extLst>
          </p:cNvPr>
          <p:cNvSpPr>
            <a:spLocks noGrp="1"/>
          </p:cNvSpPr>
          <p:nvPr>
            <p:ph type="sldNum" sz="quarter" idx="12"/>
          </p:nvPr>
        </p:nvSpPr>
        <p:spPr/>
        <p:txBody>
          <a:bodyPr/>
          <a:lstStyle/>
          <a:p>
            <a:fld id="{F14C8A0F-9F87-4DA4-9E64-B8A07D3B2374}" type="slidenum">
              <a:rPr lang="en-US" smtClean="0"/>
              <a:t>‹N°›</a:t>
            </a:fld>
            <a:endParaRPr lang="en-US"/>
          </a:p>
        </p:txBody>
      </p:sp>
    </p:spTree>
    <p:extLst>
      <p:ext uri="{BB962C8B-B14F-4D97-AF65-F5344CB8AC3E}">
        <p14:creationId xmlns:p14="http://schemas.microsoft.com/office/powerpoint/2010/main" val="663296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9C593-1CE5-469B-A770-1E690B186E79}" type="datetime1">
              <a:rPr lang="en-US" smtClean="0"/>
              <a:t>2/7/2024</a:t>
            </a:fld>
            <a:endParaRPr lang="en-US"/>
          </a:p>
        </p:txBody>
      </p:sp>
      <p:sp>
        <p:nvSpPr>
          <p:cNvPr id="3" name="Footer Placeholder 2"/>
          <p:cNvSpPr>
            <a:spLocks noGrp="1"/>
          </p:cNvSpPr>
          <p:nvPr>
            <p:ph type="ftr" sz="quarter" idx="11"/>
          </p:nvPr>
        </p:nvSpPr>
        <p:spPr/>
        <p:txBody>
          <a:bodyPr/>
          <a:lstStyle/>
          <a:p>
            <a:r>
              <a:rPr lang="fr-FR"/>
              <a:t>Colombus Reim : Un acteur de la transition énergétique</a:t>
            </a:r>
            <a:endParaRPr lang="en-US"/>
          </a:p>
        </p:txBody>
      </p:sp>
      <p:sp>
        <p:nvSpPr>
          <p:cNvPr id="4" name="Slide Number Placeholder 3"/>
          <p:cNvSpPr>
            <a:spLocks noGrp="1"/>
          </p:cNvSpPr>
          <p:nvPr>
            <p:ph type="sldNum" sz="quarter" idx="12"/>
          </p:nvPr>
        </p:nvSpPr>
        <p:spPr/>
        <p:txBody>
          <a:bodyPr/>
          <a:lstStyle/>
          <a:p>
            <a:fld id="{F14C8A0F-9F87-4DA4-9E64-B8A07D3B2374}" type="slidenum">
              <a:rPr lang="en-US" smtClean="0"/>
              <a:t>‹N°›</a:t>
            </a:fld>
            <a:endParaRPr lang="en-US"/>
          </a:p>
        </p:txBody>
      </p:sp>
    </p:spTree>
    <p:extLst>
      <p:ext uri="{BB962C8B-B14F-4D97-AF65-F5344CB8AC3E}">
        <p14:creationId xmlns:p14="http://schemas.microsoft.com/office/powerpoint/2010/main" val="1221742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5ACA85-59EE-9240-3338-BFB2D8A765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7C7574-EC9B-50F1-C0A2-95FD2EB5BD4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CBFB50-47EE-821F-4833-A34C403F7AA0}"/>
              </a:ext>
            </a:extLst>
          </p:cNvPr>
          <p:cNvSpPr>
            <a:spLocks noGrp="1"/>
          </p:cNvSpPr>
          <p:nvPr>
            <p:ph type="dt" sz="half" idx="10"/>
          </p:nvPr>
        </p:nvSpPr>
        <p:spPr/>
        <p:txBody>
          <a:bodyPr/>
          <a:lstStyle/>
          <a:p>
            <a:fld id="{4E225889-4431-4A1F-8B8D-6F8A139723F7}" type="datetime1">
              <a:rPr lang="en-US" smtClean="0"/>
              <a:t>2/7/2024</a:t>
            </a:fld>
            <a:endParaRPr lang="fr-FR"/>
          </a:p>
        </p:txBody>
      </p:sp>
      <p:sp>
        <p:nvSpPr>
          <p:cNvPr id="5" name="Espace réservé du pied de page 4">
            <a:extLst>
              <a:ext uri="{FF2B5EF4-FFF2-40B4-BE49-F238E27FC236}">
                <a16:creationId xmlns:a16="http://schemas.microsoft.com/office/drawing/2014/main" id="{CA4BC2BE-3D49-E232-3E7C-A874ABF21D99}"/>
              </a:ext>
            </a:extLst>
          </p:cNvPr>
          <p:cNvSpPr>
            <a:spLocks noGrp="1"/>
          </p:cNvSpPr>
          <p:nvPr>
            <p:ph type="ftr" sz="quarter" idx="11"/>
          </p:nvPr>
        </p:nvSpPr>
        <p:spPr/>
        <p:txBody>
          <a:bodyPr/>
          <a:lstStyle/>
          <a:p>
            <a:r>
              <a:rPr lang="fr-FR"/>
              <a:t>Colombus Reim : Un acteur de la transition énergétique</a:t>
            </a:r>
          </a:p>
        </p:txBody>
      </p:sp>
      <p:sp>
        <p:nvSpPr>
          <p:cNvPr id="6" name="Espace réservé du numéro de diapositive 5">
            <a:extLst>
              <a:ext uri="{FF2B5EF4-FFF2-40B4-BE49-F238E27FC236}">
                <a16:creationId xmlns:a16="http://schemas.microsoft.com/office/drawing/2014/main" id="{5F067191-F2E8-295A-B825-E8844D7DE404}"/>
              </a:ext>
            </a:extLst>
          </p:cNvPr>
          <p:cNvSpPr>
            <a:spLocks noGrp="1"/>
          </p:cNvSpPr>
          <p:nvPr>
            <p:ph type="sldNum" sz="quarter" idx="12"/>
          </p:nvPr>
        </p:nvSpPr>
        <p:spPr/>
        <p:txBody>
          <a:bodyPr/>
          <a:lstStyle/>
          <a:p>
            <a:fld id="{FD5FD271-6CF0-4E28-914F-DB0ED0E86D0E}" type="slidenum">
              <a:rPr lang="fr-FR" smtClean="0"/>
              <a:t>‹N°›</a:t>
            </a:fld>
            <a:endParaRPr lang="fr-FR"/>
          </a:p>
        </p:txBody>
      </p:sp>
    </p:spTree>
    <p:extLst>
      <p:ext uri="{BB962C8B-B14F-4D97-AF65-F5344CB8AC3E}">
        <p14:creationId xmlns:p14="http://schemas.microsoft.com/office/powerpoint/2010/main" val="1462837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ésentation 1 actif">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1" y="9113370"/>
            <a:ext cx="366328" cy="519113"/>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1" name="Text Placeholder 29"/>
          <p:cNvSpPr>
            <a:spLocks noGrp="1"/>
          </p:cNvSpPr>
          <p:nvPr>
            <p:ph type="body" sz="quarter" idx="14" hasCustomPrompt="1"/>
          </p:nvPr>
        </p:nvSpPr>
        <p:spPr>
          <a:xfrm>
            <a:off x="13567834" y="381001"/>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596901" y="761999"/>
            <a:ext cx="16002000" cy="640080"/>
          </a:xfrm>
        </p:spPr>
        <p:txBody>
          <a:bodyPr anchor="t">
            <a:normAutofit/>
          </a:bodyPr>
          <a:lstStyle>
            <a:lvl1pPr algn="ctr">
              <a:defRPr sz="3598">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1" y="9250681"/>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596266" y="2318411"/>
            <a:ext cx="7693659" cy="2996187"/>
          </a:xfrm>
        </p:spPr>
        <p:txBody>
          <a:bodyPr>
            <a:noAutofit/>
          </a:bodyPr>
          <a:lstStyle>
            <a:lvl1pPr marL="228600" indent="-228600">
              <a:buFont typeface="Wingdings" panose="05000000000000000000" pitchFamily="2" charset="2"/>
              <a:buChar char="ü"/>
              <a:defRPr sz="2000">
                <a:solidFill>
                  <a:srgbClr val="1C284B"/>
                </a:solidFill>
              </a:defRPr>
            </a:lvl1pPr>
            <a:lvl2pPr marL="685800" indent="-228600">
              <a:buFont typeface="Wingdings" panose="05000000000000000000" pitchFamily="2" charset="2"/>
              <a:buChar char="ü"/>
              <a:defRPr sz="1800">
                <a:solidFill>
                  <a:srgbClr val="1C284B"/>
                </a:solidFill>
              </a:defRPr>
            </a:lvl2pPr>
            <a:lvl3pPr marL="1143000" indent="-228600">
              <a:buFont typeface="Wingdings" panose="05000000000000000000" pitchFamily="2" charset="2"/>
              <a:buChar char="ü"/>
              <a:defRPr sz="1600">
                <a:solidFill>
                  <a:srgbClr val="1C284B"/>
                </a:solidFill>
              </a:defRPr>
            </a:lvl3pPr>
            <a:lvl4pPr marL="1600200" indent="-228600">
              <a:buFont typeface="Wingdings" panose="05000000000000000000" pitchFamily="2" charset="2"/>
              <a:buChar char="ü"/>
              <a:defRPr sz="1400">
                <a:solidFill>
                  <a:srgbClr val="1C284B"/>
                </a:solidFill>
              </a:defRPr>
            </a:lvl4pPr>
            <a:lvl5pPr marL="2057400" indent="-228600">
              <a:buFont typeface="Wingdings" panose="05000000000000000000" pitchFamily="2" charset="2"/>
              <a:buChar char="ü"/>
              <a:defRPr sz="1400">
                <a:solidFill>
                  <a:srgbClr val="1C284B"/>
                </a:solidFill>
              </a:defRPr>
            </a:lvl5pPr>
          </a:lstStyle>
          <a:p>
            <a:pPr lvl="0"/>
            <a:r>
              <a:rPr lang="en-US"/>
              <a:t>Edit Master text styles</a:t>
            </a:r>
          </a:p>
        </p:txBody>
      </p:sp>
      <p:sp>
        <p:nvSpPr>
          <p:cNvPr id="5" name="Content Placeholder 2">
            <a:extLst>
              <a:ext uri="{FF2B5EF4-FFF2-40B4-BE49-F238E27FC236}">
                <a16:creationId xmlns:a16="http://schemas.microsoft.com/office/drawing/2014/main" id="{FA01BD14-FFC1-C296-566D-147EF8F66AED}"/>
              </a:ext>
            </a:extLst>
          </p:cNvPr>
          <p:cNvSpPr>
            <a:spLocks noGrp="1"/>
          </p:cNvSpPr>
          <p:nvPr>
            <p:ph sz="quarter" idx="21"/>
          </p:nvPr>
        </p:nvSpPr>
        <p:spPr>
          <a:xfrm>
            <a:off x="8597901" y="1657857"/>
            <a:ext cx="8001000" cy="6693663"/>
          </a:xfrm>
        </p:spPr>
        <p:txBody>
          <a:bodyPr>
            <a:noAutofit/>
          </a:bodyPr>
          <a:lstStyle>
            <a:lvl1pPr marL="0" indent="0">
              <a:buNone/>
              <a:defRPr/>
            </a:lvl1pPr>
          </a:lstStyle>
          <a:p>
            <a:pPr lvl="0"/>
            <a:endParaRPr lang="en-US"/>
          </a:p>
        </p:txBody>
      </p:sp>
      <p:sp>
        <p:nvSpPr>
          <p:cNvPr id="38" name="Espace réservé du texte 37">
            <a:extLst>
              <a:ext uri="{FF2B5EF4-FFF2-40B4-BE49-F238E27FC236}">
                <a16:creationId xmlns:a16="http://schemas.microsoft.com/office/drawing/2014/main" id="{0BBA3D69-D66F-7D29-2C9A-96C6C34B9319}"/>
              </a:ext>
            </a:extLst>
          </p:cNvPr>
          <p:cNvSpPr>
            <a:spLocks noGrp="1"/>
          </p:cNvSpPr>
          <p:nvPr>
            <p:ph type="body" sz="quarter" idx="31"/>
          </p:nvPr>
        </p:nvSpPr>
        <p:spPr>
          <a:xfrm>
            <a:off x="596900" y="1670050"/>
            <a:ext cx="7693025" cy="487363"/>
          </a:xfrm>
        </p:spPr>
        <p:txBody>
          <a:bodyPr>
            <a:normAutofit/>
          </a:bodyPr>
          <a:lstStyle>
            <a:lvl1pPr marL="0" indent="0">
              <a:buNone/>
              <a:defRPr sz="2400" b="1">
                <a:solidFill>
                  <a:srgbClr val="8C634A"/>
                </a:solidFill>
                <a:latin typeface="+mn-lt"/>
                <a:ea typeface="Calibri" panose="020F0502020204030204" pitchFamily="34" charset="0"/>
                <a:cs typeface="Calibri" panose="020F0502020204030204" pitchFamily="34" charset="0"/>
              </a:defRPr>
            </a:lvl1pPr>
          </a:lstStyle>
          <a:p>
            <a:pPr lvl="0"/>
            <a:r>
              <a:rPr lang="fr-FR"/>
              <a:t>Cliquez pour modifier les styles du texte du masque</a:t>
            </a:r>
          </a:p>
        </p:txBody>
      </p:sp>
      <p:sp>
        <p:nvSpPr>
          <p:cNvPr id="40" name="Espace réservé du texte 39">
            <a:extLst>
              <a:ext uri="{FF2B5EF4-FFF2-40B4-BE49-F238E27FC236}">
                <a16:creationId xmlns:a16="http://schemas.microsoft.com/office/drawing/2014/main" id="{8930366C-A96B-383E-79EF-C54749B52632}"/>
              </a:ext>
            </a:extLst>
          </p:cNvPr>
          <p:cNvSpPr>
            <a:spLocks noGrp="1"/>
          </p:cNvSpPr>
          <p:nvPr>
            <p:ph type="body" sz="quarter" idx="32"/>
          </p:nvPr>
        </p:nvSpPr>
        <p:spPr>
          <a:xfrm>
            <a:off x="8621463" y="8607298"/>
            <a:ext cx="7956550" cy="258762"/>
          </a:xfrm>
        </p:spPr>
        <p:txBody>
          <a:bodyPr>
            <a:noAutofit/>
          </a:bodyPr>
          <a:lstStyle>
            <a:lvl1pPr marL="0" indent="0" algn="ctr">
              <a:buNone/>
              <a:defRPr sz="1800">
                <a:solidFill>
                  <a:srgbClr val="1C284B"/>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fr-FR"/>
              <a:t>Cliquez pour modifier les styles du texte du masque</a:t>
            </a:r>
          </a:p>
        </p:txBody>
      </p:sp>
      <p:sp>
        <p:nvSpPr>
          <p:cNvPr id="4" name="Text Placeholder 11">
            <a:extLst>
              <a:ext uri="{FF2B5EF4-FFF2-40B4-BE49-F238E27FC236}">
                <a16:creationId xmlns:a16="http://schemas.microsoft.com/office/drawing/2014/main" id="{17F299EE-6A22-5A00-392C-EB2CE847BD0A}"/>
              </a:ext>
            </a:extLst>
          </p:cNvPr>
          <p:cNvSpPr txBox="1">
            <a:spLocks/>
          </p:cNvSpPr>
          <p:nvPr userDrawn="1"/>
        </p:nvSpPr>
        <p:spPr>
          <a:xfrm>
            <a:off x="5629880" y="9029956"/>
            <a:ext cx="10969021" cy="5206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200"/>
              <a:t>Ce document est confidentiel et non contractuel. L’investissement dans les Société de Libre Partenariat comporte des risques, notamment de perte en capital et d’illiquidité. Tout diffusion et reproduction (totale ou partielle) de ce document sont strictement interdite sans l’accord express d’Acer Finance. Les performances passées ne constituent pas un indicateur fiable des performances futures.</a:t>
            </a:r>
          </a:p>
        </p:txBody>
      </p:sp>
      <p:pic>
        <p:nvPicPr>
          <p:cNvPr id="7" name="Picture 17">
            <a:extLst>
              <a:ext uri="{FF2B5EF4-FFF2-40B4-BE49-F238E27FC236}">
                <a16:creationId xmlns:a16="http://schemas.microsoft.com/office/drawing/2014/main" id="{B5BDCADE-55E4-1C93-C8DF-82CC4A5126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24" name="Espace réservé du tableau 76">
            <a:extLst>
              <a:ext uri="{FF2B5EF4-FFF2-40B4-BE49-F238E27FC236}">
                <a16:creationId xmlns:a16="http://schemas.microsoft.com/office/drawing/2014/main" id="{15B8D70E-F123-55AD-CEE8-5A3873986754}"/>
              </a:ext>
            </a:extLst>
          </p:cNvPr>
          <p:cNvSpPr>
            <a:spLocks noGrp="1"/>
          </p:cNvSpPr>
          <p:nvPr>
            <p:ph type="tbl" sz="quarter" idx="42"/>
          </p:nvPr>
        </p:nvSpPr>
        <p:spPr>
          <a:xfrm>
            <a:off x="596266" y="5800725"/>
            <a:ext cx="7693025" cy="1309688"/>
          </a:xfrm>
        </p:spPr>
        <p:txBody>
          <a:bodyPr/>
          <a:lstStyle/>
          <a:p>
            <a:endParaRPr lang="fr-FR"/>
          </a:p>
        </p:txBody>
      </p:sp>
      <p:sp>
        <p:nvSpPr>
          <p:cNvPr id="6" name="object 3">
            <a:extLst>
              <a:ext uri="{FF2B5EF4-FFF2-40B4-BE49-F238E27FC236}">
                <a16:creationId xmlns:a16="http://schemas.microsoft.com/office/drawing/2014/main" id="{BE6D0FC9-DD8D-B727-963B-B538DBFE272E}"/>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8" name="Connecteur droit 7">
            <a:extLst>
              <a:ext uri="{FF2B5EF4-FFF2-40B4-BE49-F238E27FC236}">
                <a16:creationId xmlns:a16="http://schemas.microsoft.com/office/drawing/2014/main" id="{4FCDC1B7-55C0-336C-C5E0-7DA356A76490}"/>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4">
            <a:extLst>
              <a:ext uri="{FF2B5EF4-FFF2-40B4-BE49-F238E27FC236}">
                <a16:creationId xmlns:a16="http://schemas.microsoft.com/office/drawing/2014/main" id="{979C2751-1512-9479-150E-36A74F2E2EFF}"/>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338010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efeuille 4 actifs">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1" y="9113370"/>
            <a:ext cx="366328" cy="519113"/>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1" name="Text Placeholder 29"/>
          <p:cNvSpPr>
            <a:spLocks noGrp="1"/>
          </p:cNvSpPr>
          <p:nvPr>
            <p:ph type="body" sz="quarter" idx="14" hasCustomPrompt="1"/>
          </p:nvPr>
        </p:nvSpPr>
        <p:spPr>
          <a:xfrm>
            <a:off x="13567834" y="381001"/>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596901" y="761999"/>
            <a:ext cx="16002000" cy="640080"/>
          </a:xfrm>
        </p:spPr>
        <p:txBody>
          <a:bodyPr anchor="t">
            <a:normAutofit/>
          </a:bodyPr>
          <a:lstStyle>
            <a:lvl1pPr algn="ctr">
              <a:defRPr sz="3598">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1" y="9250681"/>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596266" y="2295203"/>
            <a:ext cx="7693659" cy="2996187"/>
          </a:xfrm>
        </p:spPr>
        <p:txBody>
          <a:bodyPr>
            <a:noAutofit/>
          </a:bodyPr>
          <a:lstStyle>
            <a:lvl1pPr marL="228600" indent="-228600">
              <a:buFont typeface="Wingdings" panose="05000000000000000000" pitchFamily="2" charset="2"/>
              <a:buChar char="ü"/>
              <a:defRPr sz="2000">
                <a:solidFill>
                  <a:srgbClr val="1C284B"/>
                </a:solidFill>
              </a:defRPr>
            </a:lvl1pPr>
            <a:lvl2pPr marL="685800" indent="-228600">
              <a:buFont typeface="Wingdings" panose="05000000000000000000" pitchFamily="2" charset="2"/>
              <a:buChar char="ü"/>
              <a:defRPr sz="1800">
                <a:solidFill>
                  <a:srgbClr val="1C284B"/>
                </a:solidFill>
              </a:defRPr>
            </a:lvl2pPr>
            <a:lvl3pPr marL="1143000" indent="-228600">
              <a:buFont typeface="Wingdings" panose="05000000000000000000" pitchFamily="2" charset="2"/>
              <a:buChar char="ü"/>
              <a:defRPr sz="1600">
                <a:solidFill>
                  <a:srgbClr val="1C284B"/>
                </a:solidFill>
              </a:defRPr>
            </a:lvl3pPr>
            <a:lvl4pPr marL="1600200" indent="-228600">
              <a:buFont typeface="Wingdings" panose="05000000000000000000" pitchFamily="2" charset="2"/>
              <a:buChar char="ü"/>
              <a:defRPr sz="1400">
                <a:solidFill>
                  <a:srgbClr val="1C284B"/>
                </a:solidFill>
              </a:defRPr>
            </a:lvl4pPr>
            <a:lvl5pPr marL="2057400" indent="-228600">
              <a:buFont typeface="Wingdings" panose="05000000000000000000" pitchFamily="2" charset="2"/>
              <a:buChar char="ü"/>
              <a:defRPr sz="1400">
                <a:solidFill>
                  <a:srgbClr val="1C284B"/>
                </a:solidFill>
              </a:defRPr>
            </a:lvl5pPr>
          </a:lstStyle>
          <a:p>
            <a:pPr lvl="0"/>
            <a:r>
              <a:rPr lang="en-US"/>
              <a:t>Edit Master text styles</a:t>
            </a:r>
          </a:p>
          <a:p>
            <a:pPr lvl="1"/>
            <a:endParaRPr lang="en-US"/>
          </a:p>
        </p:txBody>
      </p:sp>
      <p:sp>
        <p:nvSpPr>
          <p:cNvPr id="5" name="Content Placeholder 2">
            <a:extLst>
              <a:ext uri="{FF2B5EF4-FFF2-40B4-BE49-F238E27FC236}">
                <a16:creationId xmlns:a16="http://schemas.microsoft.com/office/drawing/2014/main" id="{FA01BD14-FFC1-C296-566D-147EF8F66AED}"/>
              </a:ext>
            </a:extLst>
          </p:cNvPr>
          <p:cNvSpPr>
            <a:spLocks noGrp="1"/>
          </p:cNvSpPr>
          <p:nvPr>
            <p:ph sz="quarter" idx="21"/>
          </p:nvPr>
        </p:nvSpPr>
        <p:spPr>
          <a:xfrm>
            <a:off x="8838692" y="1574132"/>
            <a:ext cx="3786124" cy="2503929"/>
          </a:xfrm>
        </p:spPr>
        <p:txBody>
          <a:bodyPr>
            <a:noAutofit/>
          </a:bodyPr>
          <a:lstStyle>
            <a:lvl1pPr marL="0" indent="0">
              <a:buNone/>
              <a:defRPr/>
            </a:lvl1pPr>
          </a:lstStyle>
          <a:p>
            <a:pPr lvl="0"/>
            <a:endParaRPr lang="en-US"/>
          </a:p>
        </p:txBody>
      </p:sp>
      <p:sp>
        <p:nvSpPr>
          <p:cNvPr id="13" name="Espace réservé du contenu 12">
            <a:extLst>
              <a:ext uri="{FF2B5EF4-FFF2-40B4-BE49-F238E27FC236}">
                <a16:creationId xmlns:a16="http://schemas.microsoft.com/office/drawing/2014/main" id="{86E359B3-C54F-AF92-0A7E-A09D0CD819CE}"/>
              </a:ext>
            </a:extLst>
          </p:cNvPr>
          <p:cNvSpPr>
            <a:spLocks noGrp="1"/>
          </p:cNvSpPr>
          <p:nvPr>
            <p:ph sz="quarter" idx="25" hasCustomPrompt="1"/>
          </p:nvPr>
        </p:nvSpPr>
        <p:spPr>
          <a:xfrm>
            <a:off x="8838692" y="4271672"/>
            <a:ext cx="3786124" cy="536575"/>
          </a:xfrm>
          <a:solidFill>
            <a:srgbClr val="8C634A"/>
          </a:solidFill>
        </p:spPr>
        <p:txBody>
          <a:bodyPr>
            <a:normAutofit/>
          </a:bodyPr>
          <a:lstStyle>
            <a:lvl1pPr marL="0" indent="0" algn="ctr">
              <a:lnSpc>
                <a:spcPct val="100000"/>
              </a:lnSpc>
              <a:spcBef>
                <a:spcPts val="0"/>
              </a:spcBef>
              <a:buNone/>
              <a:defRPr sz="1600" b="1" cap="all" baseline="0">
                <a:solidFill>
                  <a:schemeClr val="bg1"/>
                </a:solidFill>
              </a:defRPr>
            </a:lvl1pPr>
          </a:lstStyle>
          <a:p>
            <a:pPr lvl="0"/>
            <a:r>
              <a:rPr lang="fr-FR"/>
              <a:t>Deuxième niveau</a:t>
            </a:r>
          </a:p>
        </p:txBody>
      </p:sp>
      <p:sp>
        <p:nvSpPr>
          <p:cNvPr id="38" name="Espace réservé du texte 37">
            <a:extLst>
              <a:ext uri="{FF2B5EF4-FFF2-40B4-BE49-F238E27FC236}">
                <a16:creationId xmlns:a16="http://schemas.microsoft.com/office/drawing/2014/main" id="{0BBA3D69-D66F-7D29-2C9A-96C6C34B9319}"/>
              </a:ext>
            </a:extLst>
          </p:cNvPr>
          <p:cNvSpPr>
            <a:spLocks noGrp="1"/>
          </p:cNvSpPr>
          <p:nvPr>
            <p:ph type="body" sz="quarter" idx="31"/>
          </p:nvPr>
        </p:nvSpPr>
        <p:spPr>
          <a:xfrm>
            <a:off x="596900" y="1670050"/>
            <a:ext cx="7693025" cy="487363"/>
          </a:xfrm>
        </p:spPr>
        <p:txBody>
          <a:bodyPr>
            <a:normAutofit/>
          </a:bodyPr>
          <a:lstStyle>
            <a:lvl1pPr marL="0" indent="0">
              <a:buNone/>
              <a:defRPr sz="2400" b="1">
                <a:solidFill>
                  <a:srgbClr val="8C634A"/>
                </a:solidFill>
                <a:latin typeface="+mn-lt"/>
                <a:ea typeface="Calibri" panose="020F0502020204030204" pitchFamily="34" charset="0"/>
                <a:cs typeface="Calibri" panose="020F0502020204030204" pitchFamily="34" charset="0"/>
              </a:defRPr>
            </a:lvl1pPr>
          </a:lstStyle>
          <a:p>
            <a:pPr lvl="0"/>
            <a:r>
              <a:rPr lang="fr-FR"/>
              <a:t>Cliquez pour modifier les styles du texte du masque</a:t>
            </a:r>
          </a:p>
        </p:txBody>
      </p:sp>
      <p:sp>
        <p:nvSpPr>
          <p:cNvPr id="54" name="Espace réservé du texte 39">
            <a:extLst>
              <a:ext uri="{FF2B5EF4-FFF2-40B4-BE49-F238E27FC236}">
                <a16:creationId xmlns:a16="http://schemas.microsoft.com/office/drawing/2014/main" id="{99F4377A-41A3-1D1E-C7BC-0921C1E57B78}"/>
              </a:ext>
            </a:extLst>
          </p:cNvPr>
          <p:cNvSpPr>
            <a:spLocks noGrp="1"/>
          </p:cNvSpPr>
          <p:nvPr>
            <p:ph type="body" sz="quarter" idx="32"/>
          </p:nvPr>
        </p:nvSpPr>
        <p:spPr>
          <a:xfrm>
            <a:off x="8621463" y="8607298"/>
            <a:ext cx="7956550" cy="258762"/>
          </a:xfrm>
        </p:spPr>
        <p:txBody>
          <a:bodyPr>
            <a:noAutofit/>
          </a:bodyPr>
          <a:lstStyle>
            <a:lvl1pPr marL="0" indent="0" algn="ctr">
              <a:buNone/>
              <a:defRPr sz="1800">
                <a:solidFill>
                  <a:srgbClr val="1C284B"/>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fr-FR"/>
              <a:t>Cliquez pour modifier les styles du texte du masque</a:t>
            </a:r>
          </a:p>
        </p:txBody>
      </p:sp>
      <p:sp>
        <p:nvSpPr>
          <p:cNvPr id="55" name="Content Placeholder 2">
            <a:extLst>
              <a:ext uri="{FF2B5EF4-FFF2-40B4-BE49-F238E27FC236}">
                <a16:creationId xmlns:a16="http://schemas.microsoft.com/office/drawing/2014/main" id="{94A4CC8A-BFD2-76C8-9F46-0449EE70888D}"/>
              </a:ext>
            </a:extLst>
          </p:cNvPr>
          <p:cNvSpPr>
            <a:spLocks noGrp="1"/>
          </p:cNvSpPr>
          <p:nvPr>
            <p:ph sz="quarter" idx="36"/>
          </p:nvPr>
        </p:nvSpPr>
        <p:spPr>
          <a:xfrm>
            <a:off x="12843764" y="1578519"/>
            <a:ext cx="3786124" cy="2503929"/>
          </a:xfrm>
        </p:spPr>
        <p:txBody>
          <a:bodyPr>
            <a:noAutofit/>
          </a:bodyPr>
          <a:lstStyle>
            <a:lvl1pPr marL="0" indent="0">
              <a:buNone/>
              <a:defRPr/>
            </a:lvl1pPr>
          </a:lstStyle>
          <a:p>
            <a:pPr lvl="0"/>
            <a:endParaRPr lang="en-US"/>
          </a:p>
        </p:txBody>
      </p:sp>
      <p:sp>
        <p:nvSpPr>
          <p:cNvPr id="56" name="Espace réservé du contenu 12">
            <a:extLst>
              <a:ext uri="{FF2B5EF4-FFF2-40B4-BE49-F238E27FC236}">
                <a16:creationId xmlns:a16="http://schemas.microsoft.com/office/drawing/2014/main" id="{B52E0EE0-49F4-64AD-AAA9-778587BA7E02}"/>
              </a:ext>
            </a:extLst>
          </p:cNvPr>
          <p:cNvSpPr>
            <a:spLocks noGrp="1"/>
          </p:cNvSpPr>
          <p:nvPr>
            <p:ph sz="quarter" idx="37" hasCustomPrompt="1"/>
          </p:nvPr>
        </p:nvSpPr>
        <p:spPr>
          <a:xfrm>
            <a:off x="12843764" y="4276059"/>
            <a:ext cx="3786124" cy="536575"/>
          </a:xfrm>
          <a:solidFill>
            <a:srgbClr val="8C634A"/>
          </a:solidFill>
        </p:spPr>
        <p:txBody>
          <a:bodyPr>
            <a:normAutofit/>
          </a:bodyPr>
          <a:lstStyle>
            <a:lvl1pPr marL="0" indent="0" algn="ctr">
              <a:lnSpc>
                <a:spcPct val="100000"/>
              </a:lnSpc>
              <a:spcBef>
                <a:spcPts val="0"/>
              </a:spcBef>
              <a:buNone/>
              <a:defRPr sz="1600" b="1" cap="all" baseline="0">
                <a:solidFill>
                  <a:schemeClr val="bg1"/>
                </a:solidFill>
              </a:defRPr>
            </a:lvl1pPr>
          </a:lstStyle>
          <a:p>
            <a:pPr lvl="0"/>
            <a:r>
              <a:rPr lang="fr-FR"/>
              <a:t>Deuxième niveau</a:t>
            </a:r>
          </a:p>
        </p:txBody>
      </p:sp>
      <p:sp>
        <p:nvSpPr>
          <p:cNvPr id="57" name="Content Placeholder 2">
            <a:extLst>
              <a:ext uri="{FF2B5EF4-FFF2-40B4-BE49-F238E27FC236}">
                <a16:creationId xmlns:a16="http://schemas.microsoft.com/office/drawing/2014/main" id="{EFEAD792-94DF-B38B-B3E4-933C9064CC9B}"/>
              </a:ext>
            </a:extLst>
          </p:cNvPr>
          <p:cNvSpPr>
            <a:spLocks noGrp="1"/>
          </p:cNvSpPr>
          <p:nvPr>
            <p:ph sz="quarter" idx="38"/>
          </p:nvPr>
        </p:nvSpPr>
        <p:spPr>
          <a:xfrm>
            <a:off x="8838692" y="4967890"/>
            <a:ext cx="3786124" cy="2503929"/>
          </a:xfrm>
        </p:spPr>
        <p:txBody>
          <a:bodyPr>
            <a:noAutofit/>
          </a:bodyPr>
          <a:lstStyle>
            <a:lvl1pPr marL="0" indent="0">
              <a:buNone/>
              <a:defRPr/>
            </a:lvl1pPr>
          </a:lstStyle>
          <a:p>
            <a:pPr lvl="0"/>
            <a:endParaRPr lang="en-US"/>
          </a:p>
        </p:txBody>
      </p:sp>
      <p:sp>
        <p:nvSpPr>
          <p:cNvPr id="58" name="Espace réservé du contenu 12">
            <a:extLst>
              <a:ext uri="{FF2B5EF4-FFF2-40B4-BE49-F238E27FC236}">
                <a16:creationId xmlns:a16="http://schemas.microsoft.com/office/drawing/2014/main" id="{57641CC0-62D9-0205-4092-B2F90832C5D6}"/>
              </a:ext>
            </a:extLst>
          </p:cNvPr>
          <p:cNvSpPr>
            <a:spLocks noGrp="1"/>
          </p:cNvSpPr>
          <p:nvPr>
            <p:ph sz="quarter" idx="39" hasCustomPrompt="1"/>
          </p:nvPr>
        </p:nvSpPr>
        <p:spPr>
          <a:xfrm>
            <a:off x="8838692" y="7665430"/>
            <a:ext cx="3786124" cy="536575"/>
          </a:xfrm>
          <a:solidFill>
            <a:srgbClr val="8C634A"/>
          </a:solidFill>
        </p:spPr>
        <p:txBody>
          <a:bodyPr>
            <a:normAutofit/>
          </a:bodyPr>
          <a:lstStyle>
            <a:lvl1pPr marL="0" indent="0" algn="ctr">
              <a:lnSpc>
                <a:spcPct val="100000"/>
              </a:lnSpc>
              <a:spcBef>
                <a:spcPts val="0"/>
              </a:spcBef>
              <a:buNone/>
              <a:defRPr sz="1600" b="1" cap="all" baseline="0">
                <a:solidFill>
                  <a:schemeClr val="bg1"/>
                </a:solidFill>
              </a:defRPr>
            </a:lvl1pPr>
          </a:lstStyle>
          <a:p>
            <a:pPr lvl="0"/>
            <a:r>
              <a:rPr lang="fr-FR"/>
              <a:t>Deuxième niveau</a:t>
            </a:r>
          </a:p>
        </p:txBody>
      </p:sp>
      <p:sp>
        <p:nvSpPr>
          <p:cNvPr id="59" name="Content Placeholder 2">
            <a:extLst>
              <a:ext uri="{FF2B5EF4-FFF2-40B4-BE49-F238E27FC236}">
                <a16:creationId xmlns:a16="http://schemas.microsoft.com/office/drawing/2014/main" id="{D58ED506-35DD-8FE6-8D64-2F308B8FFB47}"/>
              </a:ext>
            </a:extLst>
          </p:cNvPr>
          <p:cNvSpPr>
            <a:spLocks noGrp="1"/>
          </p:cNvSpPr>
          <p:nvPr>
            <p:ph sz="quarter" idx="40"/>
          </p:nvPr>
        </p:nvSpPr>
        <p:spPr>
          <a:xfrm>
            <a:off x="12843764" y="4972277"/>
            <a:ext cx="3786124" cy="2503929"/>
          </a:xfrm>
        </p:spPr>
        <p:txBody>
          <a:bodyPr>
            <a:noAutofit/>
          </a:bodyPr>
          <a:lstStyle>
            <a:lvl1pPr marL="0" indent="0">
              <a:buNone/>
              <a:defRPr/>
            </a:lvl1pPr>
          </a:lstStyle>
          <a:p>
            <a:pPr lvl="0"/>
            <a:endParaRPr lang="en-US"/>
          </a:p>
        </p:txBody>
      </p:sp>
      <p:sp>
        <p:nvSpPr>
          <p:cNvPr id="60" name="Espace réservé du contenu 12">
            <a:extLst>
              <a:ext uri="{FF2B5EF4-FFF2-40B4-BE49-F238E27FC236}">
                <a16:creationId xmlns:a16="http://schemas.microsoft.com/office/drawing/2014/main" id="{D2495700-C427-F998-8248-462C92E2A6B0}"/>
              </a:ext>
            </a:extLst>
          </p:cNvPr>
          <p:cNvSpPr>
            <a:spLocks noGrp="1"/>
          </p:cNvSpPr>
          <p:nvPr>
            <p:ph sz="quarter" idx="41" hasCustomPrompt="1"/>
          </p:nvPr>
        </p:nvSpPr>
        <p:spPr>
          <a:xfrm>
            <a:off x="12843764" y="7669817"/>
            <a:ext cx="3786124" cy="536575"/>
          </a:xfrm>
          <a:solidFill>
            <a:srgbClr val="8C634A"/>
          </a:solidFill>
        </p:spPr>
        <p:txBody>
          <a:bodyPr>
            <a:normAutofit/>
          </a:bodyPr>
          <a:lstStyle>
            <a:lvl1pPr marL="0" indent="0" algn="ctr">
              <a:lnSpc>
                <a:spcPct val="100000"/>
              </a:lnSpc>
              <a:spcBef>
                <a:spcPts val="0"/>
              </a:spcBef>
              <a:buNone/>
              <a:defRPr sz="1600" b="1" cap="all" baseline="0">
                <a:solidFill>
                  <a:schemeClr val="bg1"/>
                </a:solidFill>
              </a:defRPr>
            </a:lvl1pPr>
          </a:lstStyle>
          <a:p>
            <a:pPr lvl="0"/>
            <a:r>
              <a:rPr lang="fr-FR"/>
              <a:t>Deuxième niveau</a:t>
            </a:r>
          </a:p>
        </p:txBody>
      </p:sp>
      <p:sp>
        <p:nvSpPr>
          <p:cNvPr id="62" name="Text Placeholder 11">
            <a:extLst>
              <a:ext uri="{FF2B5EF4-FFF2-40B4-BE49-F238E27FC236}">
                <a16:creationId xmlns:a16="http://schemas.microsoft.com/office/drawing/2014/main" id="{4369FE6E-EFBC-167E-696F-63B2646BE2A3}"/>
              </a:ext>
            </a:extLst>
          </p:cNvPr>
          <p:cNvSpPr txBox="1">
            <a:spLocks/>
          </p:cNvSpPr>
          <p:nvPr userDrawn="1"/>
        </p:nvSpPr>
        <p:spPr>
          <a:xfrm>
            <a:off x="5629880" y="9029956"/>
            <a:ext cx="10969021" cy="5206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200"/>
              <a:t>Ce document est confidentiel et non contractuel. L’investissement dans les Société de Libre Partenariat comporte des risques, notamment de perte en capital et d’illiquidité. Tout diffusion et reproduction (totale ou partielle) de ce document sont strictement interdite sans l’accord express d’Acer Finance. Les performances passées ne constituent pas un indicateur fiable des performances futures.</a:t>
            </a:r>
          </a:p>
        </p:txBody>
      </p:sp>
      <p:pic>
        <p:nvPicPr>
          <p:cNvPr id="63" name="Picture 17">
            <a:extLst>
              <a:ext uri="{FF2B5EF4-FFF2-40B4-BE49-F238E27FC236}">
                <a16:creationId xmlns:a16="http://schemas.microsoft.com/office/drawing/2014/main" id="{B5E5546D-ACD4-466C-8CAF-0E39036398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77" name="Espace réservé du tableau 76">
            <a:extLst>
              <a:ext uri="{FF2B5EF4-FFF2-40B4-BE49-F238E27FC236}">
                <a16:creationId xmlns:a16="http://schemas.microsoft.com/office/drawing/2014/main" id="{B506CF76-CD48-0B1B-29D6-C21B19A6BBA8}"/>
              </a:ext>
            </a:extLst>
          </p:cNvPr>
          <p:cNvSpPr>
            <a:spLocks noGrp="1"/>
          </p:cNvSpPr>
          <p:nvPr>
            <p:ph type="tbl" sz="quarter" idx="42"/>
          </p:nvPr>
        </p:nvSpPr>
        <p:spPr>
          <a:xfrm>
            <a:off x="596266" y="5800725"/>
            <a:ext cx="7693025" cy="1309688"/>
          </a:xfrm>
        </p:spPr>
        <p:txBody>
          <a:bodyPr/>
          <a:lstStyle/>
          <a:p>
            <a:endParaRPr lang="fr-FR"/>
          </a:p>
        </p:txBody>
      </p:sp>
      <p:sp>
        <p:nvSpPr>
          <p:cNvPr id="2" name="object 3">
            <a:extLst>
              <a:ext uri="{FF2B5EF4-FFF2-40B4-BE49-F238E27FC236}">
                <a16:creationId xmlns:a16="http://schemas.microsoft.com/office/drawing/2014/main" id="{DBB4FBD5-EE0B-2034-D65E-54BE790548D0}"/>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51846AFB-7E7F-9845-2916-D4900C6A23EB}"/>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ce réservé du pied de page 4">
            <a:extLst>
              <a:ext uri="{FF2B5EF4-FFF2-40B4-BE49-F238E27FC236}">
                <a16:creationId xmlns:a16="http://schemas.microsoft.com/office/drawing/2014/main" id="{39923D99-AEE0-BDBA-2449-9ED75BFCE9FE}"/>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503804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efeuille 6 actifs">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1" y="9113370"/>
            <a:ext cx="366328" cy="519113"/>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1" name="Text Placeholder 29"/>
          <p:cNvSpPr>
            <a:spLocks noGrp="1"/>
          </p:cNvSpPr>
          <p:nvPr>
            <p:ph type="body" sz="quarter" idx="14" hasCustomPrompt="1"/>
          </p:nvPr>
        </p:nvSpPr>
        <p:spPr>
          <a:xfrm>
            <a:off x="13567834" y="381001"/>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596901" y="761999"/>
            <a:ext cx="16002000" cy="640080"/>
          </a:xfrm>
        </p:spPr>
        <p:txBody>
          <a:bodyPr anchor="t">
            <a:normAutofit/>
          </a:bodyPr>
          <a:lstStyle>
            <a:lvl1pPr algn="ctr">
              <a:defRPr sz="3598">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1" y="9250681"/>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435862" y="2281388"/>
            <a:ext cx="6290056" cy="2996187"/>
          </a:xfrm>
        </p:spPr>
        <p:txBody>
          <a:bodyPr>
            <a:noAutofit/>
          </a:bodyPr>
          <a:lstStyle>
            <a:lvl1pPr marL="228600" indent="-228600">
              <a:buFont typeface="Wingdings" panose="05000000000000000000" pitchFamily="2" charset="2"/>
              <a:buChar char="ü"/>
              <a:defRPr sz="2000">
                <a:solidFill>
                  <a:srgbClr val="1C284B"/>
                </a:solidFill>
              </a:defRPr>
            </a:lvl1pPr>
            <a:lvl2pPr marL="685800" indent="-228600">
              <a:buFont typeface="Wingdings" panose="05000000000000000000" pitchFamily="2" charset="2"/>
              <a:buChar char="ü"/>
              <a:defRPr sz="1800">
                <a:solidFill>
                  <a:srgbClr val="1C284B"/>
                </a:solidFill>
              </a:defRPr>
            </a:lvl2pPr>
            <a:lvl3pPr marL="1143000" indent="-228600">
              <a:buFont typeface="Wingdings" panose="05000000000000000000" pitchFamily="2" charset="2"/>
              <a:buChar char="ü"/>
              <a:defRPr sz="1600">
                <a:solidFill>
                  <a:srgbClr val="1C284B"/>
                </a:solidFill>
              </a:defRPr>
            </a:lvl3pPr>
            <a:lvl4pPr marL="1600200" indent="-228600">
              <a:buFont typeface="Wingdings" panose="05000000000000000000" pitchFamily="2" charset="2"/>
              <a:buChar char="ü"/>
              <a:defRPr sz="1400">
                <a:solidFill>
                  <a:srgbClr val="1C284B"/>
                </a:solidFill>
              </a:defRPr>
            </a:lvl4pPr>
            <a:lvl5pPr marL="2057400" indent="-228600">
              <a:buFont typeface="Wingdings" panose="05000000000000000000" pitchFamily="2" charset="2"/>
              <a:buChar char="ü"/>
              <a:defRPr sz="1400">
                <a:solidFill>
                  <a:srgbClr val="1C284B"/>
                </a:solidFill>
              </a:defRPr>
            </a:lvl5pPr>
          </a:lstStyle>
          <a:p>
            <a:pPr lvl="0"/>
            <a:r>
              <a:rPr lang="en-US"/>
              <a:t>Edit Master text styles</a:t>
            </a:r>
          </a:p>
        </p:txBody>
      </p:sp>
      <p:sp>
        <p:nvSpPr>
          <p:cNvPr id="13" name="Espace réservé du contenu 12">
            <a:extLst>
              <a:ext uri="{FF2B5EF4-FFF2-40B4-BE49-F238E27FC236}">
                <a16:creationId xmlns:a16="http://schemas.microsoft.com/office/drawing/2014/main" id="{86E359B3-C54F-AF92-0A7E-A09D0CD819CE}"/>
              </a:ext>
            </a:extLst>
          </p:cNvPr>
          <p:cNvSpPr>
            <a:spLocks noGrp="1"/>
          </p:cNvSpPr>
          <p:nvPr>
            <p:ph sz="quarter" idx="25" hasCustomPrompt="1"/>
          </p:nvPr>
        </p:nvSpPr>
        <p:spPr>
          <a:xfrm>
            <a:off x="6963665" y="4344797"/>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38" name="Espace réservé du texte 37">
            <a:extLst>
              <a:ext uri="{FF2B5EF4-FFF2-40B4-BE49-F238E27FC236}">
                <a16:creationId xmlns:a16="http://schemas.microsoft.com/office/drawing/2014/main" id="{0BBA3D69-D66F-7D29-2C9A-96C6C34B9319}"/>
              </a:ext>
            </a:extLst>
          </p:cNvPr>
          <p:cNvSpPr>
            <a:spLocks noGrp="1"/>
          </p:cNvSpPr>
          <p:nvPr>
            <p:ph type="body" sz="quarter" idx="31"/>
          </p:nvPr>
        </p:nvSpPr>
        <p:spPr>
          <a:xfrm>
            <a:off x="435863" y="1681798"/>
            <a:ext cx="6289538" cy="487363"/>
          </a:xfrm>
        </p:spPr>
        <p:txBody>
          <a:bodyPr>
            <a:normAutofit/>
          </a:bodyPr>
          <a:lstStyle>
            <a:lvl1pPr marL="0" indent="0">
              <a:buNone/>
              <a:defRPr sz="2400" b="1">
                <a:solidFill>
                  <a:srgbClr val="8C634A"/>
                </a:solidFill>
                <a:latin typeface="+mn-lt"/>
                <a:ea typeface="Calibri" panose="020F0502020204030204" pitchFamily="34" charset="0"/>
                <a:cs typeface="Calibri" panose="020F0502020204030204" pitchFamily="34" charset="0"/>
              </a:defRPr>
            </a:lvl1pPr>
          </a:lstStyle>
          <a:p>
            <a:pPr lvl="0"/>
            <a:r>
              <a:rPr lang="fr-FR"/>
              <a:t>Cliquez pour modifier les styles du texte du masque</a:t>
            </a:r>
          </a:p>
        </p:txBody>
      </p:sp>
      <p:sp>
        <p:nvSpPr>
          <p:cNvPr id="7" name="Content Placeholder 2">
            <a:extLst>
              <a:ext uri="{FF2B5EF4-FFF2-40B4-BE49-F238E27FC236}">
                <a16:creationId xmlns:a16="http://schemas.microsoft.com/office/drawing/2014/main" id="{5C0B3B5A-D53C-32E1-C0C9-575A6A691FB3}"/>
              </a:ext>
            </a:extLst>
          </p:cNvPr>
          <p:cNvSpPr>
            <a:spLocks noGrp="1"/>
          </p:cNvSpPr>
          <p:nvPr>
            <p:ph sz="quarter" idx="33"/>
          </p:nvPr>
        </p:nvSpPr>
        <p:spPr>
          <a:xfrm>
            <a:off x="10359136" y="1670845"/>
            <a:ext cx="3157728" cy="2437317"/>
          </a:xfrm>
        </p:spPr>
        <p:txBody>
          <a:bodyPr>
            <a:noAutofit/>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E6E60F98-A897-DF8D-B32D-261F32B15D24}"/>
              </a:ext>
            </a:extLst>
          </p:cNvPr>
          <p:cNvSpPr>
            <a:spLocks noGrp="1"/>
          </p:cNvSpPr>
          <p:nvPr>
            <p:ph sz="quarter" idx="34"/>
          </p:nvPr>
        </p:nvSpPr>
        <p:spPr>
          <a:xfrm>
            <a:off x="6963664" y="1700882"/>
            <a:ext cx="3157728" cy="2437317"/>
          </a:xfrm>
        </p:spPr>
        <p:txBody>
          <a:bodyPr>
            <a:noAutofit/>
          </a:bodyPr>
          <a:lstStyle>
            <a:lvl1pPr marL="0" indent="0">
              <a:buNone/>
              <a:defRPr/>
            </a:lvl1pPr>
          </a:lstStyle>
          <a:p>
            <a:pPr lvl="0"/>
            <a:endParaRPr lang="en-US"/>
          </a:p>
        </p:txBody>
      </p:sp>
      <p:sp>
        <p:nvSpPr>
          <p:cNvPr id="18" name="Content Placeholder 2">
            <a:extLst>
              <a:ext uri="{FF2B5EF4-FFF2-40B4-BE49-F238E27FC236}">
                <a16:creationId xmlns:a16="http://schemas.microsoft.com/office/drawing/2014/main" id="{F8F2BF04-2023-029C-C06F-82E319B91585}"/>
              </a:ext>
            </a:extLst>
          </p:cNvPr>
          <p:cNvSpPr>
            <a:spLocks noGrp="1"/>
          </p:cNvSpPr>
          <p:nvPr>
            <p:ph sz="quarter" idx="36"/>
          </p:nvPr>
        </p:nvSpPr>
        <p:spPr>
          <a:xfrm>
            <a:off x="13754607" y="1670845"/>
            <a:ext cx="3157728" cy="2437317"/>
          </a:xfrm>
        </p:spPr>
        <p:txBody>
          <a:bodyPr>
            <a:noAutofit/>
          </a:bodyPr>
          <a:lstStyle>
            <a:lvl1pPr marL="0" indent="0">
              <a:buNone/>
              <a:defRPr/>
            </a:lvl1pPr>
          </a:lstStyle>
          <a:p>
            <a:pPr lvl="0"/>
            <a:endParaRPr lang="en-US"/>
          </a:p>
        </p:txBody>
      </p:sp>
      <p:sp>
        <p:nvSpPr>
          <p:cNvPr id="21" name="Content Placeholder 2">
            <a:extLst>
              <a:ext uri="{FF2B5EF4-FFF2-40B4-BE49-F238E27FC236}">
                <a16:creationId xmlns:a16="http://schemas.microsoft.com/office/drawing/2014/main" id="{1C89CE98-03D9-E97B-4849-6C51B6C27320}"/>
              </a:ext>
            </a:extLst>
          </p:cNvPr>
          <p:cNvSpPr>
            <a:spLocks noGrp="1"/>
          </p:cNvSpPr>
          <p:nvPr>
            <p:ph sz="quarter" idx="39"/>
          </p:nvPr>
        </p:nvSpPr>
        <p:spPr>
          <a:xfrm>
            <a:off x="10359136" y="5139775"/>
            <a:ext cx="3157728" cy="2437317"/>
          </a:xfrm>
        </p:spPr>
        <p:txBody>
          <a:bodyPr>
            <a:noAutofit/>
          </a:bodyPr>
          <a:lstStyle>
            <a:lvl1pPr marL="0" indent="0">
              <a:buNone/>
              <a:defRPr/>
            </a:lvl1pPr>
          </a:lstStyle>
          <a:p>
            <a:pPr lvl="0"/>
            <a:endParaRPr lang="en-US"/>
          </a:p>
        </p:txBody>
      </p:sp>
      <p:sp>
        <p:nvSpPr>
          <p:cNvPr id="22" name="Content Placeholder 2">
            <a:extLst>
              <a:ext uri="{FF2B5EF4-FFF2-40B4-BE49-F238E27FC236}">
                <a16:creationId xmlns:a16="http://schemas.microsoft.com/office/drawing/2014/main" id="{C06D3714-C905-36C7-5C3B-E683F83B8782}"/>
              </a:ext>
            </a:extLst>
          </p:cNvPr>
          <p:cNvSpPr>
            <a:spLocks noGrp="1"/>
          </p:cNvSpPr>
          <p:nvPr>
            <p:ph sz="quarter" idx="40"/>
          </p:nvPr>
        </p:nvSpPr>
        <p:spPr>
          <a:xfrm>
            <a:off x="6963664" y="5169812"/>
            <a:ext cx="3157728" cy="2437317"/>
          </a:xfrm>
        </p:spPr>
        <p:txBody>
          <a:bodyPr>
            <a:noAutofit/>
          </a:bodyPr>
          <a:lstStyle>
            <a:lvl1pPr marL="0" indent="0">
              <a:buNone/>
              <a:defRPr/>
            </a:lvl1pPr>
          </a:lstStyle>
          <a:p>
            <a:pPr lvl="0"/>
            <a:endParaRPr lang="en-US"/>
          </a:p>
        </p:txBody>
      </p:sp>
      <p:sp>
        <p:nvSpPr>
          <p:cNvPr id="24" name="Content Placeholder 2">
            <a:extLst>
              <a:ext uri="{FF2B5EF4-FFF2-40B4-BE49-F238E27FC236}">
                <a16:creationId xmlns:a16="http://schemas.microsoft.com/office/drawing/2014/main" id="{200DD50E-8943-EE4D-2CD5-4BF6C4C4185D}"/>
              </a:ext>
            </a:extLst>
          </p:cNvPr>
          <p:cNvSpPr>
            <a:spLocks noGrp="1"/>
          </p:cNvSpPr>
          <p:nvPr>
            <p:ph sz="quarter" idx="42"/>
          </p:nvPr>
        </p:nvSpPr>
        <p:spPr>
          <a:xfrm>
            <a:off x="13754607" y="5139775"/>
            <a:ext cx="3157728" cy="2437317"/>
          </a:xfrm>
        </p:spPr>
        <p:txBody>
          <a:bodyPr>
            <a:noAutofit/>
          </a:bodyPr>
          <a:lstStyle>
            <a:lvl1pPr marL="0" indent="0">
              <a:buNone/>
              <a:defRPr/>
            </a:lvl1pPr>
          </a:lstStyle>
          <a:p>
            <a:pPr lvl="0"/>
            <a:endParaRPr lang="en-US"/>
          </a:p>
        </p:txBody>
      </p:sp>
      <p:sp>
        <p:nvSpPr>
          <p:cNvPr id="26" name="Espace réservé du contenu 12">
            <a:extLst>
              <a:ext uri="{FF2B5EF4-FFF2-40B4-BE49-F238E27FC236}">
                <a16:creationId xmlns:a16="http://schemas.microsoft.com/office/drawing/2014/main" id="{E5C681CE-0708-9044-A4E6-8222AE4A7A59}"/>
              </a:ext>
            </a:extLst>
          </p:cNvPr>
          <p:cNvSpPr>
            <a:spLocks noGrp="1"/>
          </p:cNvSpPr>
          <p:nvPr>
            <p:ph sz="quarter" idx="44" hasCustomPrompt="1"/>
          </p:nvPr>
        </p:nvSpPr>
        <p:spPr>
          <a:xfrm>
            <a:off x="10359136" y="4340224"/>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27" name="Espace réservé du contenu 12">
            <a:extLst>
              <a:ext uri="{FF2B5EF4-FFF2-40B4-BE49-F238E27FC236}">
                <a16:creationId xmlns:a16="http://schemas.microsoft.com/office/drawing/2014/main" id="{5E710417-91AD-F901-4C9A-BA2B2592C04B}"/>
              </a:ext>
            </a:extLst>
          </p:cNvPr>
          <p:cNvSpPr>
            <a:spLocks noGrp="1"/>
          </p:cNvSpPr>
          <p:nvPr>
            <p:ph sz="quarter" idx="45" hasCustomPrompt="1"/>
          </p:nvPr>
        </p:nvSpPr>
        <p:spPr>
          <a:xfrm>
            <a:off x="13754607" y="4340223"/>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28" name="Espace réservé du contenu 12">
            <a:extLst>
              <a:ext uri="{FF2B5EF4-FFF2-40B4-BE49-F238E27FC236}">
                <a16:creationId xmlns:a16="http://schemas.microsoft.com/office/drawing/2014/main" id="{5DDF9BAB-1470-51C4-034B-0B1D2C2C3D3F}"/>
              </a:ext>
            </a:extLst>
          </p:cNvPr>
          <p:cNvSpPr>
            <a:spLocks noGrp="1"/>
          </p:cNvSpPr>
          <p:nvPr>
            <p:ph sz="quarter" idx="46" hasCustomPrompt="1"/>
          </p:nvPr>
        </p:nvSpPr>
        <p:spPr>
          <a:xfrm>
            <a:off x="6963665" y="7807744"/>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29" name="Espace réservé du contenu 12">
            <a:extLst>
              <a:ext uri="{FF2B5EF4-FFF2-40B4-BE49-F238E27FC236}">
                <a16:creationId xmlns:a16="http://schemas.microsoft.com/office/drawing/2014/main" id="{05B6146A-88BE-0560-5939-242DD8B48EE7}"/>
              </a:ext>
            </a:extLst>
          </p:cNvPr>
          <p:cNvSpPr>
            <a:spLocks noGrp="1"/>
          </p:cNvSpPr>
          <p:nvPr>
            <p:ph sz="quarter" idx="47" hasCustomPrompt="1"/>
          </p:nvPr>
        </p:nvSpPr>
        <p:spPr>
          <a:xfrm>
            <a:off x="10359136" y="7803171"/>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30" name="Espace réservé du contenu 12">
            <a:extLst>
              <a:ext uri="{FF2B5EF4-FFF2-40B4-BE49-F238E27FC236}">
                <a16:creationId xmlns:a16="http://schemas.microsoft.com/office/drawing/2014/main" id="{105255EB-E1D9-A1C7-50DA-8B44E77C6055}"/>
              </a:ext>
            </a:extLst>
          </p:cNvPr>
          <p:cNvSpPr>
            <a:spLocks noGrp="1"/>
          </p:cNvSpPr>
          <p:nvPr>
            <p:ph sz="quarter" idx="48" hasCustomPrompt="1"/>
          </p:nvPr>
        </p:nvSpPr>
        <p:spPr>
          <a:xfrm>
            <a:off x="13754607" y="7803170"/>
            <a:ext cx="3157728" cy="536575"/>
          </a:xfrm>
          <a:solidFill>
            <a:srgbClr val="8C634A"/>
          </a:solidFill>
        </p:spPr>
        <p:txBody>
          <a:bodyPr>
            <a:normAutofit/>
          </a:bodyPr>
          <a:lstStyle>
            <a:lvl1pPr marL="0" indent="0" algn="ctr">
              <a:spcBef>
                <a:spcPts val="0"/>
              </a:spcBef>
              <a:buNone/>
              <a:defRPr sz="1600" b="1" cap="all" baseline="0">
                <a:solidFill>
                  <a:schemeClr val="bg1"/>
                </a:solidFill>
              </a:defRPr>
            </a:lvl1pPr>
          </a:lstStyle>
          <a:p>
            <a:pPr lvl="0"/>
            <a:r>
              <a:rPr lang="fr-FR"/>
              <a:t>Deuxième niveau</a:t>
            </a:r>
          </a:p>
        </p:txBody>
      </p:sp>
      <p:sp>
        <p:nvSpPr>
          <p:cNvPr id="44" name="Espace réservé du texte 39">
            <a:extLst>
              <a:ext uri="{FF2B5EF4-FFF2-40B4-BE49-F238E27FC236}">
                <a16:creationId xmlns:a16="http://schemas.microsoft.com/office/drawing/2014/main" id="{5B77CB58-AC01-5C44-CB27-23E2F075C0F1}"/>
              </a:ext>
            </a:extLst>
          </p:cNvPr>
          <p:cNvSpPr>
            <a:spLocks noGrp="1"/>
          </p:cNvSpPr>
          <p:nvPr>
            <p:ph type="body" sz="quarter" idx="32"/>
          </p:nvPr>
        </p:nvSpPr>
        <p:spPr>
          <a:xfrm>
            <a:off x="8621463" y="8607298"/>
            <a:ext cx="7956550" cy="258762"/>
          </a:xfrm>
        </p:spPr>
        <p:txBody>
          <a:bodyPr>
            <a:noAutofit/>
          </a:bodyPr>
          <a:lstStyle>
            <a:lvl1pPr marL="0" indent="0" algn="ctr">
              <a:buNone/>
              <a:defRPr sz="1800">
                <a:solidFill>
                  <a:srgbClr val="1C284B"/>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fr-FR"/>
              <a:t>Cliquez pour modifier les styles du texte du masque</a:t>
            </a:r>
          </a:p>
        </p:txBody>
      </p:sp>
      <p:sp>
        <p:nvSpPr>
          <p:cNvPr id="46" name="Text Placeholder 11">
            <a:extLst>
              <a:ext uri="{FF2B5EF4-FFF2-40B4-BE49-F238E27FC236}">
                <a16:creationId xmlns:a16="http://schemas.microsoft.com/office/drawing/2014/main" id="{D579255B-1EA4-06F3-A9E7-CA5ABCC093BB}"/>
              </a:ext>
            </a:extLst>
          </p:cNvPr>
          <p:cNvSpPr txBox="1">
            <a:spLocks/>
          </p:cNvSpPr>
          <p:nvPr userDrawn="1"/>
        </p:nvSpPr>
        <p:spPr>
          <a:xfrm>
            <a:off x="5629880" y="9029956"/>
            <a:ext cx="10969021" cy="5206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200"/>
              <a:t>Ce document est confidentiel et non contractuel. L’investissement dans les Société de Libre Partenariat comporte des risques, notamment de perte en capital et d’illiquidité. Tout diffusion et reproduction (totale ou partielle) de ce document sont strictement interdite sans l’accord express d’Acer Finance. Les performances passées ne constituent pas un indicateur fiable des performances futures.</a:t>
            </a:r>
          </a:p>
        </p:txBody>
      </p:sp>
      <p:pic>
        <p:nvPicPr>
          <p:cNvPr id="47" name="Picture 17">
            <a:extLst>
              <a:ext uri="{FF2B5EF4-FFF2-40B4-BE49-F238E27FC236}">
                <a16:creationId xmlns:a16="http://schemas.microsoft.com/office/drawing/2014/main" id="{87E8349C-9071-46C1-4DD4-F41CEC7599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49" name="Espace réservé du tableau 76">
            <a:extLst>
              <a:ext uri="{FF2B5EF4-FFF2-40B4-BE49-F238E27FC236}">
                <a16:creationId xmlns:a16="http://schemas.microsoft.com/office/drawing/2014/main" id="{3578EEF5-AB19-2801-ED6F-A69E0FE99E7B}"/>
              </a:ext>
            </a:extLst>
          </p:cNvPr>
          <p:cNvSpPr>
            <a:spLocks noGrp="1"/>
          </p:cNvSpPr>
          <p:nvPr>
            <p:ph type="tbl" sz="quarter" idx="49"/>
          </p:nvPr>
        </p:nvSpPr>
        <p:spPr>
          <a:xfrm>
            <a:off x="435862" y="5782031"/>
            <a:ext cx="6289539" cy="1309688"/>
          </a:xfrm>
        </p:spPr>
        <p:txBody>
          <a:bodyPr/>
          <a:lstStyle/>
          <a:p>
            <a:endParaRPr lang="fr-FR"/>
          </a:p>
        </p:txBody>
      </p:sp>
      <p:sp>
        <p:nvSpPr>
          <p:cNvPr id="2" name="object 3">
            <a:extLst>
              <a:ext uri="{FF2B5EF4-FFF2-40B4-BE49-F238E27FC236}">
                <a16:creationId xmlns:a16="http://schemas.microsoft.com/office/drawing/2014/main" id="{7E6E4B93-EF58-FD47-6520-3A61AAE7CA46}"/>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4" name="Connecteur droit 3">
            <a:extLst>
              <a:ext uri="{FF2B5EF4-FFF2-40B4-BE49-F238E27FC236}">
                <a16:creationId xmlns:a16="http://schemas.microsoft.com/office/drawing/2014/main" id="{363C4DEC-3D58-DF32-1F6E-008CB313A5DB}"/>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DDBCFE52-89CD-59D6-ABEC-25FD0F75AD63}"/>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2585340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260729" y="5210451"/>
            <a:ext cx="8823325" cy="0"/>
          </a:xfrm>
          <a:custGeom>
            <a:avLst/>
            <a:gdLst/>
            <a:ahLst/>
            <a:cxnLst/>
            <a:rect l="l" t="t" r="r" b="b"/>
            <a:pathLst>
              <a:path w="8823325">
                <a:moveTo>
                  <a:pt x="0" y="0"/>
                </a:moveTo>
                <a:lnTo>
                  <a:pt x="8823178" y="0"/>
                </a:lnTo>
              </a:path>
            </a:pathLst>
          </a:custGeom>
          <a:ln w="18286">
            <a:solidFill>
              <a:srgbClr val="8C6048"/>
            </a:solidFill>
          </a:ln>
        </p:spPr>
        <p:txBody>
          <a:bodyPr wrap="square" lIns="0" tIns="0" rIns="0" bIns="0" rtlCol="0">
            <a:spAutoFit/>
          </a:bodyPr>
          <a:lstStyle/>
          <a:p>
            <a:endParaRPr/>
          </a:p>
        </p:txBody>
      </p:sp>
      <p:sp>
        <p:nvSpPr>
          <p:cNvPr id="2" name="Holder 2"/>
          <p:cNvSpPr>
            <a:spLocks noGrp="1"/>
          </p:cNvSpPr>
          <p:nvPr>
            <p:ph type="title"/>
          </p:nvPr>
        </p:nvSpPr>
        <p:spPr/>
        <p:txBody>
          <a:bodyPr lIns="0" tIns="0" rIns="0" bIns="0"/>
          <a:lstStyle>
            <a:lvl1pPr>
              <a:defRPr sz="3800">
                <a:solidFill>
                  <a:srgbClr val="1C284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a:solidFill>
                  <a:srgbClr val="1C284A"/>
                </a:solidFill>
                <a:latin typeface="Arial"/>
                <a:cs typeface="Arial"/>
              </a:defRPr>
            </a:lvl1pPr>
          </a:lstStyle>
          <a:p>
            <a:pPr marL="12700" marR="6350" algn="just">
              <a:lnSpc>
                <a:spcPct val="100000"/>
              </a:lnSpc>
            </a:pPr>
            <a:r>
              <a:rPr lang="fr-FR" spc="-10">
                <a:latin typeface="Arial"/>
                <a:cs typeface="Arial"/>
              </a:rPr>
              <a:t>Colombus Reim : Un acteur de la transition énergétique</a:t>
            </a:r>
            <a:endParaRPr>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BD344C0-5A4F-4605-9661-C066A2407FB4}" type="datetime1">
              <a:rPr lang="en-US" smtClean="0"/>
              <a:t>2/7/2024</a:t>
            </a:fld>
            <a:endParaRPr lang="en-US"/>
          </a:p>
        </p:txBody>
      </p:sp>
      <p:sp>
        <p:nvSpPr>
          <p:cNvPr id="5" name="Holder 5"/>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dirty="0">
                <a:latin typeface="Arial"/>
                <a:cs typeface="Arial"/>
              </a:rPr>
              <a:t>‹N°›</a:t>
            </a:fld>
            <a:r>
              <a:rPr sz="1000" spc="5">
                <a:latin typeface="Arial"/>
                <a:cs typeface="Arial"/>
              </a:rPr>
              <a:t>/</a:t>
            </a:r>
            <a:r>
              <a:rPr sz="1000" spc="-10">
                <a:latin typeface="Arial"/>
                <a:cs typeface="Arial"/>
              </a:rPr>
              <a:t>3</a:t>
            </a:r>
            <a:r>
              <a:rPr sz="1000">
                <a:latin typeface="Arial"/>
                <a:cs typeface="Arial"/>
              </a:rPr>
              <a:t>6</a:t>
            </a:r>
          </a:p>
        </p:txBody>
      </p:sp>
    </p:spTree>
    <p:extLst>
      <p:ext uri="{BB962C8B-B14F-4D97-AF65-F5344CB8AC3E}">
        <p14:creationId xmlns:p14="http://schemas.microsoft.com/office/powerpoint/2010/main" val="836939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4" name="object 9"/>
          <p:cNvSpPr/>
          <p:nvPr userDrawn="1"/>
        </p:nvSpPr>
        <p:spPr>
          <a:xfrm>
            <a:off x="596902" y="1325881"/>
            <a:ext cx="15981111"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sz="1799"/>
          </a:p>
        </p:txBody>
      </p:sp>
      <p:sp>
        <p:nvSpPr>
          <p:cNvPr id="36" name="Slide Number Placeholder 5"/>
          <p:cNvSpPr>
            <a:spLocks noGrp="1"/>
          </p:cNvSpPr>
          <p:nvPr>
            <p:ph type="sldNum" sz="quarter" idx="12"/>
          </p:nvPr>
        </p:nvSpPr>
        <p:spPr>
          <a:xfrm>
            <a:off x="16685941" y="9113370"/>
            <a:ext cx="366328" cy="519113"/>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1" name="Text Placeholder 29"/>
          <p:cNvSpPr>
            <a:spLocks noGrp="1"/>
          </p:cNvSpPr>
          <p:nvPr>
            <p:ph type="body" sz="quarter" idx="14" hasCustomPrompt="1"/>
          </p:nvPr>
        </p:nvSpPr>
        <p:spPr>
          <a:xfrm>
            <a:off x="13567834" y="381001"/>
            <a:ext cx="3505200" cy="274320"/>
          </a:xfrm>
        </p:spPr>
        <p:txBody>
          <a:bodyPr>
            <a:normAutofit/>
          </a:bodyPr>
          <a:lstStyle>
            <a:lvl1pPr marL="0" indent="0" algn="r">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596901" y="761999"/>
            <a:ext cx="16002000" cy="640080"/>
          </a:xfrm>
        </p:spPr>
        <p:txBody>
          <a:bodyPr anchor="t">
            <a:normAutofit/>
          </a:bodyPr>
          <a:lstStyle>
            <a:lvl1pPr algn="ctr">
              <a:defRPr sz="3598">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1" y="9250681"/>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 name="Content Placeholder 2"/>
          <p:cNvSpPr>
            <a:spLocks noGrp="1"/>
          </p:cNvSpPr>
          <p:nvPr>
            <p:ph sz="quarter" idx="18" hasCustomPrompt="1"/>
          </p:nvPr>
        </p:nvSpPr>
        <p:spPr>
          <a:xfrm>
            <a:off x="2882900" y="1828800"/>
            <a:ext cx="13716000" cy="608739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6" name="object 3"/>
          <p:cNvSpPr/>
          <p:nvPr/>
        </p:nvSpPr>
        <p:spPr>
          <a:xfrm>
            <a:off x="0" y="0"/>
            <a:ext cx="17348200" cy="9753600"/>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1C284B"/>
          </a:solidFill>
        </p:spPr>
        <p:txBody>
          <a:bodyPr wrap="square" lIns="0" tIns="0" rIns="0" bIns="0" rtlCol="0"/>
          <a:lstStyle/>
          <a:p>
            <a:endParaRPr/>
          </a:p>
        </p:txBody>
      </p:sp>
      <p:sp>
        <p:nvSpPr>
          <p:cNvPr id="2" name="Title 1"/>
          <p:cNvSpPr>
            <a:spLocks noGrp="1"/>
          </p:cNvSpPr>
          <p:nvPr>
            <p:ph type="title" hasCustomPrompt="1"/>
          </p:nvPr>
        </p:nvSpPr>
        <p:spPr>
          <a:xfrm>
            <a:off x="3004820" y="4191000"/>
            <a:ext cx="11338560" cy="914400"/>
          </a:xfrm>
        </p:spPr>
        <p:txBody>
          <a:bodyPr anchor="b">
            <a:normAutofit/>
          </a:bodyPr>
          <a:lstStyle>
            <a:lvl1pPr algn="ctr">
              <a:defRPr sz="40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4056380" y="5461000"/>
            <a:ext cx="9235440" cy="863600"/>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object 4"/>
          <p:cNvSpPr/>
          <p:nvPr/>
        </p:nvSpPr>
        <p:spPr>
          <a:xfrm>
            <a:off x="4265083" y="5210675"/>
            <a:ext cx="8818245" cy="0"/>
          </a:xfrm>
          <a:custGeom>
            <a:avLst/>
            <a:gdLst/>
            <a:ahLst/>
            <a:cxnLst/>
            <a:rect l="l" t="t" r="r" b="b"/>
            <a:pathLst>
              <a:path w="8818244">
                <a:moveTo>
                  <a:pt x="0" y="0"/>
                </a:moveTo>
                <a:lnTo>
                  <a:pt x="8818029" y="0"/>
                </a:lnTo>
              </a:path>
            </a:pathLst>
          </a:custGeom>
          <a:ln w="12700">
            <a:solidFill>
              <a:srgbClr val="8C634A"/>
            </a:solidFill>
          </a:ln>
        </p:spPr>
        <p:txBody>
          <a:bodyPr wrap="square" lIns="0" tIns="0" rIns="0" bIns="0" rtlCol="0"/>
          <a:lstStyle/>
          <a:p>
            <a:endParaRPr>
              <a:solidFill>
                <a:schemeClr val="bg1"/>
              </a:solidFill>
              <a:latin typeface="Calibri"/>
            </a:endParaRPr>
          </a:p>
        </p:txBody>
      </p:sp>
      <p:sp>
        <p:nvSpPr>
          <p:cNvPr id="10" name="object 5"/>
          <p:cNvSpPr txBox="1">
            <a:spLocks/>
          </p:cNvSpPr>
          <p:nvPr/>
        </p:nvSpPr>
        <p:spPr>
          <a:xfrm>
            <a:off x="16865600" y="9279039"/>
            <a:ext cx="162559" cy="152400"/>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rgbClr val="1C284B"/>
                </a:solidFill>
                <a:latin typeface="ChaletBook"/>
                <a:ea typeface="+mn-ea"/>
                <a:cs typeface="Chalet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0" normalizeH="0" baseline="0" noProof="0" smtClean="0">
                <a:ln>
                  <a:noFill/>
                </a:ln>
                <a:solidFill>
                  <a:srgbClr val="1C284B"/>
                </a:solidFill>
                <a:effectLst/>
                <a:uLnTx/>
                <a:uFillTx/>
                <a:latin typeface="ChaletBook"/>
                <a:ea typeface="+mn-ea"/>
              </a:rPr>
              <a:pPr marL="2540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1C284B"/>
              </a:solidFill>
              <a:effectLst/>
              <a:uLnTx/>
              <a:uFillTx/>
              <a:latin typeface="ChaletBook"/>
              <a:ea typeface="+mn-ea"/>
            </a:endParaRPr>
          </a:p>
        </p:txBody>
      </p:sp>
      <p:sp>
        <p:nvSpPr>
          <p:cNvPr id="4" name="Espace réservé de la date 3">
            <a:extLst>
              <a:ext uri="{FF2B5EF4-FFF2-40B4-BE49-F238E27FC236}">
                <a16:creationId xmlns:a16="http://schemas.microsoft.com/office/drawing/2014/main" id="{CFD46B67-7F7C-70D5-811A-8A6FA681BF9F}"/>
              </a:ext>
            </a:extLst>
          </p:cNvPr>
          <p:cNvSpPr>
            <a:spLocks noGrp="1"/>
          </p:cNvSpPr>
          <p:nvPr>
            <p:ph type="dt" sz="half" idx="10"/>
          </p:nvPr>
        </p:nvSpPr>
        <p:spPr/>
        <p:txBody>
          <a:bodyPr/>
          <a:lstStyle/>
          <a:p>
            <a:fld id="{650579D0-610F-49D8-9EB3-277F322BA470}" type="datetime1">
              <a:rPr lang="en-US" smtClean="0"/>
              <a:t>2/7/2024</a:t>
            </a:fld>
            <a:endParaRPr lang="en-US"/>
          </a:p>
        </p:txBody>
      </p:sp>
      <p:sp>
        <p:nvSpPr>
          <p:cNvPr id="5" name="Espace réservé du pied de page 4">
            <a:extLst>
              <a:ext uri="{FF2B5EF4-FFF2-40B4-BE49-F238E27FC236}">
                <a16:creationId xmlns:a16="http://schemas.microsoft.com/office/drawing/2014/main" id="{FFBFE1B0-A7D5-BDD8-FC5E-4D961E94491F}"/>
              </a:ext>
            </a:extLst>
          </p:cNvPr>
          <p:cNvSpPr>
            <a:spLocks noGrp="1"/>
          </p:cNvSpPr>
          <p:nvPr>
            <p:ph type="ftr" sz="quarter" idx="11"/>
          </p:nvPr>
        </p:nvSpPr>
        <p:spPr/>
        <p:txBody>
          <a:bodyPr/>
          <a:lstStyle/>
          <a:p>
            <a:r>
              <a:rPr lang="fr-FR"/>
              <a:t>Colombus Reim : Un acteur de la transition énergétique</a:t>
            </a:r>
            <a:endParaRPr lang="en-US"/>
          </a:p>
        </p:txBody>
      </p:sp>
      <p:sp>
        <p:nvSpPr>
          <p:cNvPr id="7" name="Espace réservé du numéro de diapositive 6">
            <a:extLst>
              <a:ext uri="{FF2B5EF4-FFF2-40B4-BE49-F238E27FC236}">
                <a16:creationId xmlns:a16="http://schemas.microsoft.com/office/drawing/2014/main" id="{0CC48DC8-9E14-B5B1-B087-0A17E7B151AC}"/>
              </a:ext>
            </a:extLst>
          </p:cNvPr>
          <p:cNvSpPr>
            <a:spLocks noGrp="1"/>
          </p:cNvSpPr>
          <p:nvPr>
            <p:ph type="sldNum" sz="quarter" idx="12"/>
          </p:nvPr>
        </p:nvSpPr>
        <p:spPr/>
        <p:txBody>
          <a:bodyPr/>
          <a:lstStyle/>
          <a:p>
            <a:fld id="{F14C8A0F-9F87-4DA4-9E64-B8A07D3B2374}" type="slidenum">
              <a:rPr lang="en-US" smtClean="0"/>
              <a:t>‹N°›</a:t>
            </a:fld>
            <a:endParaRPr lang="en-US"/>
          </a:p>
        </p:txBody>
      </p:sp>
    </p:spTree>
    <p:extLst>
      <p:ext uri="{BB962C8B-B14F-4D97-AF65-F5344CB8AC3E}">
        <p14:creationId xmlns:p14="http://schemas.microsoft.com/office/powerpoint/2010/main" val="932700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4" name="object 9"/>
          <p:cNvSpPr/>
          <p:nvPr/>
        </p:nvSpPr>
        <p:spPr>
          <a:xfrm>
            <a:off x="2228282" y="1828800"/>
            <a:ext cx="14349730" cy="0"/>
          </a:xfrm>
          <a:custGeom>
            <a:avLst/>
            <a:gdLst/>
            <a:ahLst/>
            <a:cxnLst/>
            <a:rect l="l" t="t" r="r" b="b"/>
            <a:pathLst>
              <a:path w="14349730">
                <a:moveTo>
                  <a:pt x="0" y="0"/>
                </a:moveTo>
                <a:lnTo>
                  <a:pt x="14349450" y="0"/>
                </a:lnTo>
              </a:path>
            </a:pathLst>
          </a:custGeom>
          <a:ln w="6350">
            <a:solidFill>
              <a:srgbClr val="1C284B"/>
            </a:solidFill>
          </a:ln>
        </p:spPr>
        <p:txBody>
          <a:bodyPr wrap="square" lIns="0" tIns="0" rIns="0" bIns="0" rtlCol="0"/>
          <a:lstStyle/>
          <a:p>
            <a:endParaRPr/>
          </a:p>
        </p:txBody>
      </p:sp>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12" name="object 7"/>
          <p:cNvSpPr/>
          <p:nvPr/>
        </p:nvSpPr>
        <p:spPr>
          <a:xfrm>
            <a:off x="2197100" y="1828800"/>
            <a:ext cx="640080" cy="6172200"/>
          </a:xfrm>
          <a:custGeom>
            <a:avLst/>
            <a:gdLst/>
            <a:ahLst/>
            <a:cxnLst/>
            <a:rect l="l" t="t" r="r" b="b"/>
            <a:pathLst>
              <a:path w="685800" h="9753600">
                <a:moveTo>
                  <a:pt x="0" y="9753600"/>
                </a:moveTo>
                <a:lnTo>
                  <a:pt x="685800" y="9753600"/>
                </a:lnTo>
                <a:lnTo>
                  <a:pt x="685800" y="0"/>
                </a:lnTo>
                <a:lnTo>
                  <a:pt x="0" y="0"/>
                </a:lnTo>
                <a:lnTo>
                  <a:pt x="0" y="9753600"/>
                </a:lnTo>
                <a:close/>
              </a:path>
            </a:pathLst>
          </a:custGeom>
          <a:solidFill>
            <a:srgbClr val="8C634A"/>
          </a:solidFill>
          <a:ln>
            <a:solidFill>
              <a:srgbClr val="8C634A"/>
            </a:solidFill>
          </a:ln>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4" name="Title 33"/>
          <p:cNvSpPr>
            <a:spLocks noGrp="1"/>
          </p:cNvSpPr>
          <p:nvPr>
            <p:ph type="title" hasCustomPrompt="1"/>
          </p:nvPr>
        </p:nvSpPr>
        <p:spPr>
          <a:xfrm>
            <a:off x="2882900" y="1219200"/>
            <a:ext cx="13716000" cy="640080"/>
          </a:xfrm>
        </p:spPr>
        <p:txBody>
          <a:bodyPr anchor="t">
            <a:normAutofit/>
          </a:bodyPr>
          <a:lstStyle>
            <a:lvl1pPr algn="ctr">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7620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2882900" y="1828800"/>
            <a:ext cx="13716000" cy="60873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2" name="Picture 17">
            <a:extLst>
              <a:ext uri="{FF2B5EF4-FFF2-40B4-BE49-F238E27FC236}">
                <a16:creationId xmlns:a16="http://schemas.microsoft.com/office/drawing/2014/main" id="{1E913B10-9E9B-0213-2161-38F12C948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A590E3B0-AFFF-3AAF-E360-3E54F1121413}"/>
              </a:ext>
            </a:extLst>
          </p:cNvPr>
          <p:cNvSpPr>
            <a:spLocks noGrp="1"/>
          </p:cNvSpPr>
          <p:nvPr>
            <p:ph type="dt" sz="half" idx="19"/>
          </p:nvPr>
        </p:nvSpPr>
        <p:spPr/>
        <p:txBody>
          <a:bodyPr/>
          <a:lstStyle/>
          <a:p>
            <a:fld id="{4270A723-E46A-42BE-94D0-1E8C59612C5B}" type="datetime1">
              <a:rPr lang="en-US" smtClean="0"/>
              <a:t>2/7/2024</a:t>
            </a:fld>
            <a:endParaRPr lang="en-US"/>
          </a:p>
        </p:txBody>
      </p:sp>
      <p:sp>
        <p:nvSpPr>
          <p:cNvPr id="5" name="Espace réservé du pied de page 4">
            <a:extLst>
              <a:ext uri="{FF2B5EF4-FFF2-40B4-BE49-F238E27FC236}">
                <a16:creationId xmlns:a16="http://schemas.microsoft.com/office/drawing/2014/main" id="{D15FEBE8-85E8-9EFA-3C71-C9148781191D}"/>
              </a:ext>
            </a:extLst>
          </p:cNvPr>
          <p:cNvSpPr>
            <a:spLocks noGrp="1"/>
          </p:cNvSpPr>
          <p:nvPr>
            <p:ph type="ftr" sz="quarter" idx="20"/>
          </p:nvPr>
        </p:nvSpPr>
        <p:spPr/>
        <p:txBody>
          <a:bodyPr/>
          <a:lstStyle/>
          <a:p>
            <a:r>
              <a:rPr lang="fr-FR"/>
              <a:t>Colombus Reim : Un acteur de la transition énergétique</a:t>
            </a:r>
            <a:endParaRPr lang="en-US"/>
          </a:p>
        </p:txBody>
      </p:sp>
      <p:sp>
        <p:nvSpPr>
          <p:cNvPr id="10" name="object 3">
            <a:extLst>
              <a:ext uri="{FF2B5EF4-FFF2-40B4-BE49-F238E27FC236}">
                <a16:creationId xmlns:a16="http://schemas.microsoft.com/office/drawing/2014/main" id="{28F4137C-1BA9-0A31-C4CB-D5852CBD1C06}"/>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11" name="Connecteur droit 10">
            <a:extLst>
              <a:ext uri="{FF2B5EF4-FFF2-40B4-BE49-F238E27FC236}">
                <a16:creationId xmlns:a16="http://schemas.microsoft.com/office/drawing/2014/main" id="{2049B2DE-C184-89A9-D6B7-870F72A55D48}"/>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9F10B869-456D-E499-12F9-8C8EF6942972}"/>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52765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1C284B"/>
                </a:solidFill>
              </a:defRPr>
            </a:lvl1pPr>
          </a:lstStyle>
          <a:p>
            <a:pPr lvl="0"/>
            <a:r>
              <a:rPr lang="en-US"/>
              <a:t>TITLE</a:t>
            </a:r>
          </a:p>
        </p:txBody>
      </p:sp>
      <p:sp>
        <p:nvSpPr>
          <p:cNvPr id="34" name="Title 33"/>
          <p:cNvSpPr>
            <a:spLocks noGrp="1"/>
          </p:cNvSpPr>
          <p:nvPr>
            <p:ph type="title" hasCustomPrompt="1"/>
          </p:nvPr>
        </p:nvSpPr>
        <p:spPr>
          <a:xfrm>
            <a:off x="6769100" y="1219200"/>
            <a:ext cx="9829800" cy="640080"/>
          </a:xfrm>
        </p:spPr>
        <p:txBody>
          <a:bodyPr anchor="t">
            <a:normAutofit/>
          </a:bodyPr>
          <a:lstStyle>
            <a:lvl1pPr algn="l">
              <a:defRPr sz="4000">
                <a:solidFill>
                  <a:srgbClr val="1C284B"/>
                </a:solidFill>
              </a:defRPr>
            </a:lvl1pPr>
          </a:lstStyle>
          <a:p>
            <a:r>
              <a:rPr lang="en-US"/>
              <a:t>CLICK TO EDIT MASTER TITLE STYLE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1C284B"/>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hasCustomPrompt="1"/>
          </p:nvPr>
        </p:nvSpPr>
        <p:spPr>
          <a:xfrm>
            <a:off x="2882900" y="1828800"/>
            <a:ext cx="13716000" cy="608739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7">
            <a:extLst>
              <a:ext uri="{FF2B5EF4-FFF2-40B4-BE49-F238E27FC236}">
                <a16:creationId xmlns:a16="http://schemas.microsoft.com/office/drawing/2014/main" id="{65079CB9-77E0-9138-01D7-17FB238445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4" name="Espace réservé de la date 3">
            <a:extLst>
              <a:ext uri="{FF2B5EF4-FFF2-40B4-BE49-F238E27FC236}">
                <a16:creationId xmlns:a16="http://schemas.microsoft.com/office/drawing/2014/main" id="{0DEE9979-B598-97BD-36CB-25085C785BAC}"/>
              </a:ext>
            </a:extLst>
          </p:cNvPr>
          <p:cNvSpPr>
            <a:spLocks noGrp="1"/>
          </p:cNvSpPr>
          <p:nvPr>
            <p:ph type="dt" sz="half" idx="19"/>
          </p:nvPr>
        </p:nvSpPr>
        <p:spPr/>
        <p:txBody>
          <a:bodyPr/>
          <a:lstStyle/>
          <a:p>
            <a:fld id="{FAA2CBF4-A4D3-43B8-9DD4-C68FAEF20179}" type="datetime1">
              <a:rPr lang="en-US" smtClean="0"/>
              <a:t>2/7/2024</a:t>
            </a:fld>
            <a:endParaRPr lang="en-US"/>
          </a:p>
        </p:txBody>
      </p:sp>
      <p:sp>
        <p:nvSpPr>
          <p:cNvPr id="5" name="Espace réservé du pied de page 4">
            <a:extLst>
              <a:ext uri="{FF2B5EF4-FFF2-40B4-BE49-F238E27FC236}">
                <a16:creationId xmlns:a16="http://schemas.microsoft.com/office/drawing/2014/main" id="{CA92630F-98A1-E550-DEA7-C6A602931554}"/>
              </a:ext>
            </a:extLst>
          </p:cNvPr>
          <p:cNvSpPr>
            <a:spLocks noGrp="1"/>
          </p:cNvSpPr>
          <p:nvPr>
            <p:ph type="ftr" sz="quarter" idx="20"/>
          </p:nvPr>
        </p:nvSpPr>
        <p:spPr/>
        <p:txBody>
          <a:bodyPr/>
          <a:lstStyle/>
          <a:p>
            <a:r>
              <a:rPr lang="fr-FR"/>
              <a:t>Colombus Reim : Un acteur de la transition énergétique</a:t>
            </a:r>
            <a:endParaRPr lang="en-US"/>
          </a:p>
        </p:txBody>
      </p:sp>
      <p:sp>
        <p:nvSpPr>
          <p:cNvPr id="7" name="object 3">
            <a:extLst>
              <a:ext uri="{FF2B5EF4-FFF2-40B4-BE49-F238E27FC236}">
                <a16:creationId xmlns:a16="http://schemas.microsoft.com/office/drawing/2014/main" id="{8A9EE50D-AAFD-2D26-B986-3E827D9FE53E}"/>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9" name="Connecteur droit 8">
            <a:extLst>
              <a:ext uri="{FF2B5EF4-FFF2-40B4-BE49-F238E27FC236}">
                <a16:creationId xmlns:a16="http://schemas.microsoft.com/office/drawing/2014/main" id="{0E8CD393-D2E0-B257-032A-E42B57F1660F}"/>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4">
            <a:extLst>
              <a:ext uri="{FF2B5EF4-FFF2-40B4-BE49-F238E27FC236}">
                <a16:creationId xmlns:a16="http://schemas.microsoft.com/office/drawing/2014/main" id="{56BAA81F-468F-2DE7-B53E-4A925389059A}"/>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1219133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36" name="Slide Number Placeholder 5"/>
          <p:cNvSpPr>
            <a:spLocks noGrp="1"/>
          </p:cNvSpPr>
          <p:nvPr>
            <p:ph type="sldNum" sz="quarter" idx="12"/>
          </p:nvPr>
        </p:nvSpPr>
        <p:spPr>
          <a:xfrm>
            <a:off x="16685940" y="9113370"/>
            <a:ext cx="366329" cy="519112"/>
          </a:xfrm>
        </p:spPr>
        <p:txBody>
          <a:bodyPr/>
          <a:lstStyle>
            <a:lvl1pPr>
              <a:defRPr sz="1000">
                <a:solidFill>
                  <a:srgbClr val="000000"/>
                </a:solidFill>
                <a:latin typeface="ChaletBook" panose="02000000000000000000" pitchFamily="2" charset="0"/>
              </a:defRPr>
            </a:lvl1pPr>
          </a:lstStyle>
          <a:p>
            <a:fld id="{F14C8A0F-9F87-4DA4-9E64-B8A07D3B2374}" type="slidenum">
              <a:rPr lang="en-US" smtClean="0"/>
              <a:pPr/>
              <a:t>‹N°›</a:t>
            </a:fld>
            <a:endParaRPr lang="en-US"/>
          </a:p>
        </p:txBody>
      </p:sp>
      <p:sp>
        <p:nvSpPr>
          <p:cNvPr id="8" name="object 3"/>
          <p:cNvSpPr/>
          <p:nvPr/>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sp>
        <p:nvSpPr>
          <p:cNvPr id="30" name="Text Placeholder 29"/>
          <p:cNvSpPr>
            <a:spLocks noGrp="1"/>
          </p:cNvSpPr>
          <p:nvPr>
            <p:ph type="body" sz="quarter" idx="13" hasCustomPrompt="1"/>
          </p:nvPr>
        </p:nvSpPr>
        <p:spPr>
          <a:xfrm>
            <a:off x="363855" y="457200"/>
            <a:ext cx="4480560" cy="274320"/>
          </a:xfrm>
        </p:spPr>
        <p:txBody>
          <a:bodyPr>
            <a:normAutofit/>
          </a:bodyPr>
          <a:lstStyle>
            <a:lvl1pPr marL="0" indent="0">
              <a:buNone/>
              <a:defRPr sz="1400">
                <a:solidFill>
                  <a:srgbClr val="1C284B"/>
                </a:solidFill>
              </a:defRPr>
            </a:lvl1pPr>
          </a:lstStyle>
          <a:p>
            <a:pPr lvl="0"/>
            <a:r>
              <a:rPr lang="en-US"/>
              <a:t>EDIT MASTER TEXT STYLES</a:t>
            </a:r>
          </a:p>
        </p:txBody>
      </p:sp>
      <p:sp>
        <p:nvSpPr>
          <p:cNvPr id="31" name="Text Placeholder 29"/>
          <p:cNvSpPr>
            <a:spLocks noGrp="1"/>
          </p:cNvSpPr>
          <p:nvPr>
            <p:ph type="body" sz="quarter" idx="14" hasCustomPrompt="1"/>
          </p:nvPr>
        </p:nvSpPr>
        <p:spPr>
          <a:xfrm>
            <a:off x="13567833" y="381000"/>
            <a:ext cx="3505200" cy="274320"/>
          </a:xfrm>
        </p:spPr>
        <p:txBody>
          <a:bodyPr>
            <a:normAutofit/>
          </a:bodyPr>
          <a:lstStyle>
            <a:lvl1pPr marL="0" indent="0">
              <a:buNone/>
              <a:defRPr sz="1000">
                <a:solidFill>
                  <a:srgbClr val="000000"/>
                </a:solidFill>
              </a:defRPr>
            </a:lvl1pPr>
          </a:lstStyle>
          <a:p>
            <a:pPr lvl="0"/>
            <a:r>
              <a:rPr lang="en-US"/>
              <a:t>TITLE</a:t>
            </a:r>
          </a:p>
        </p:txBody>
      </p:sp>
      <p:sp>
        <p:nvSpPr>
          <p:cNvPr id="35" name="Text Placeholder 29"/>
          <p:cNvSpPr>
            <a:spLocks noGrp="1"/>
          </p:cNvSpPr>
          <p:nvPr>
            <p:ph type="body" sz="quarter" idx="16" hasCustomPrompt="1"/>
          </p:nvPr>
        </p:nvSpPr>
        <p:spPr>
          <a:xfrm>
            <a:off x="13093700" y="9250680"/>
            <a:ext cx="3505200" cy="274320"/>
          </a:xfrm>
        </p:spPr>
        <p:txBody>
          <a:bodyPr>
            <a:noAutofit/>
          </a:bodyPr>
          <a:lstStyle>
            <a:lvl1pPr marL="0" indent="0" algn="r">
              <a:buNone/>
              <a:defRPr sz="1000">
                <a:solidFill>
                  <a:srgbClr val="000000"/>
                </a:solidFill>
              </a:defRPr>
            </a:lvl1pPr>
          </a:lstStyle>
          <a:p>
            <a:pPr lvl="0"/>
            <a:r>
              <a:rPr lang="en-US"/>
              <a:t>ENTER TEXT</a:t>
            </a:r>
          </a:p>
        </p:txBody>
      </p:sp>
      <p:sp>
        <p:nvSpPr>
          <p:cNvPr id="32" name="Text Placeholder 29"/>
          <p:cNvSpPr>
            <a:spLocks noGrp="1"/>
          </p:cNvSpPr>
          <p:nvPr>
            <p:ph type="body" sz="quarter" idx="17" hasCustomPrompt="1"/>
          </p:nvPr>
        </p:nvSpPr>
        <p:spPr>
          <a:xfrm>
            <a:off x="363855" y="685800"/>
            <a:ext cx="4480560" cy="274320"/>
          </a:xfrm>
        </p:spPr>
        <p:txBody>
          <a:bodyPr>
            <a:normAutofit/>
          </a:bodyPr>
          <a:lstStyle>
            <a:lvl1pPr marL="0" indent="0">
              <a:buNone/>
              <a:defRPr sz="1400">
                <a:solidFill>
                  <a:srgbClr val="8C634A"/>
                </a:solidFill>
              </a:defRPr>
            </a:lvl1pPr>
          </a:lstStyle>
          <a:p>
            <a:pPr lvl="0"/>
            <a:r>
              <a:rPr lang="en-US"/>
              <a:t>EDIT MASTER TEXT STYLES</a:t>
            </a:r>
          </a:p>
        </p:txBody>
      </p:sp>
      <p:sp>
        <p:nvSpPr>
          <p:cNvPr id="3" name="Content Placeholder 2"/>
          <p:cNvSpPr>
            <a:spLocks noGrp="1"/>
          </p:cNvSpPr>
          <p:nvPr>
            <p:ph sz="quarter" idx="18"/>
          </p:nvPr>
        </p:nvSpPr>
        <p:spPr>
          <a:xfrm>
            <a:off x="617788" y="1828800"/>
            <a:ext cx="15981112" cy="60873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itle 33">
            <a:extLst>
              <a:ext uri="{FF2B5EF4-FFF2-40B4-BE49-F238E27FC236}">
                <a16:creationId xmlns:a16="http://schemas.microsoft.com/office/drawing/2014/main" id="{88641230-CE56-6ABF-EFDA-D15BBE06B177}"/>
              </a:ext>
            </a:extLst>
          </p:cNvPr>
          <p:cNvSpPr>
            <a:spLocks noGrp="1"/>
          </p:cNvSpPr>
          <p:nvPr>
            <p:ph type="title" hasCustomPrompt="1"/>
          </p:nvPr>
        </p:nvSpPr>
        <p:spPr>
          <a:xfrm>
            <a:off x="3208528" y="1051560"/>
            <a:ext cx="10931144" cy="640080"/>
          </a:xfrm>
        </p:spPr>
        <p:txBody>
          <a:bodyPr anchor="t">
            <a:normAutofit/>
          </a:bodyPr>
          <a:lstStyle>
            <a:lvl1pPr algn="l">
              <a:defRPr sz="4000">
                <a:solidFill>
                  <a:srgbClr val="8C634A"/>
                </a:solidFill>
              </a:defRPr>
            </a:lvl1pPr>
          </a:lstStyle>
          <a:p>
            <a:r>
              <a:rPr lang="en-US"/>
              <a:t>CLICK TO EDIT MASTER TITLE STYLE</a:t>
            </a:r>
          </a:p>
        </p:txBody>
      </p:sp>
      <p:pic>
        <p:nvPicPr>
          <p:cNvPr id="2" name="Picture 17">
            <a:extLst>
              <a:ext uri="{FF2B5EF4-FFF2-40B4-BE49-F238E27FC236}">
                <a16:creationId xmlns:a16="http://schemas.microsoft.com/office/drawing/2014/main" id="{33C28DAE-DFCE-0712-6F63-EA289DBB69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104" y="8702040"/>
            <a:ext cx="3477901" cy="822960"/>
          </a:xfrm>
          <a:prstGeom prst="rect">
            <a:avLst/>
          </a:prstGeom>
        </p:spPr>
      </p:pic>
      <p:sp>
        <p:nvSpPr>
          <p:cNvPr id="5" name="Espace réservé de la date 4">
            <a:extLst>
              <a:ext uri="{FF2B5EF4-FFF2-40B4-BE49-F238E27FC236}">
                <a16:creationId xmlns:a16="http://schemas.microsoft.com/office/drawing/2014/main" id="{D7A2EDD1-CA1B-36D7-23DB-83646F4E0F87}"/>
              </a:ext>
            </a:extLst>
          </p:cNvPr>
          <p:cNvSpPr>
            <a:spLocks noGrp="1"/>
          </p:cNvSpPr>
          <p:nvPr>
            <p:ph type="dt" sz="half" idx="19"/>
          </p:nvPr>
        </p:nvSpPr>
        <p:spPr/>
        <p:txBody>
          <a:bodyPr/>
          <a:lstStyle/>
          <a:p>
            <a:fld id="{12E8F30F-7EE9-4519-A51E-7A90824786CA}" type="datetime1">
              <a:rPr lang="en-US" smtClean="0"/>
              <a:t>2/7/2024</a:t>
            </a:fld>
            <a:endParaRPr lang="en-US"/>
          </a:p>
        </p:txBody>
      </p:sp>
      <p:sp>
        <p:nvSpPr>
          <p:cNvPr id="6" name="Espace réservé du pied de page 5">
            <a:extLst>
              <a:ext uri="{FF2B5EF4-FFF2-40B4-BE49-F238E27FC236}">
                <a16:creationId xmlns:a16="http://schemas.microsoft.com/office/drawing/2014/main" id="{41578349-DC5A-3993-07E1-1B7B56D29D62}"/>
              </a:ext>
            </a:extLst>
          </p:cNvPr>
          <p:cNvSpPr>
            <a:spLocks noGrp="1"/>
          </p:cNvSpPr>
          <p:nvPr>
            <p:ph type="ftr" sz="quarter" idx="20"/>
          </p:nvPr>
        </p:nvSpPr>
        <p:spPr/>
        <p:txBody>
          <a:bodyPr/>
          <a:lstStyle/>
          <a:p>
            <a:r>
              <a:rPr lang="fr-FR"/>
              <a:t>Colombus Reim : Un acteur de la transition énergétique</a:t>
            </a:r>
            <a:endParaRPr lang="en-US"/>
          </a:p>
        </p:txBody>
      </p:sp>
      <p:sp>
        <p:nvSpPr>
          <p:cNvPr id="7" name="object 3">
            <a:extLst>
              <a:ext uri="{FF2B5EF4-FFF2-40B4-BE49-F238E27FC236}">
                <a16:creationId xmlns:a16="http://schemas.microsoft.com/office/drawing/2014/main" id="{0DD8253A-C786-2325-E873-8B5B66775217}"/>
              </a:ext>
            </a:extLst>
          </p:cNvPr>
          <p:cNvSpPr/>
          <p:nvPr userDrawn="1"/>
        </p:nvSpPr>
        <p:spPr>
          <a:xfrm>
            <a:off x="5715000" y="9075700"/>
            <a:ext cx="10862945" cy="0"/>
          </a:xfrm>
          <a:custGeom>
            <a:avLst/>
            <a:gdLst/>
            <a:ahLst/>
            <a:cxnLst/>
            <a:rect l="l" t="t" r="r" b="b"/>
            <a:pathLst>
              <a:path w="10862944">
                <a:moveTo>
                  <a:pt x="0" y="0"/>
                </a:moveTo>
                <a:lnTo>
                  <a:pt x="10862729" y="0"/>
                </a:lnTo>
              </a:path>
            </a:pathLst>
          </a:custGeom>
          <a:ln w="6350">
            <a:solidFill>
              <a:srgbClr val="1C284B"/>
            </a:solidFill>
          </a:ln>
        </p:spPr>
        <p:txBody>
          <a:bodyPr wrap="square" lIns="0" tIns="0" rIns="0" bIns="0" rtlCol="0"/>
          <a:lstStyle/>
          <a:p>
            <a:endParaRPr/>
          </a:p>
        </p:txBody>
      </p:sp>
      <p:cxnSp>
        <p:nvCxnSpPr>
          <p:cNvPr id="9" name="Connecteur droit 8">
            <a:extLst>
              <a:ext uri="{FF2B5EF4-FFF2-40B4-BE49-F238E27FC236}">
                <a16:creationId xmlns:a16="http://schemas.microsoft.com/office/drawing/2014/main" id="{DAE240C3-CED2-4568-2C30-00FB19E4DD90}"/>
              </a:ext>
            </a:extLst>
          </p:cNvPr>
          <p:cNvCxnSpPr/>
          <p:nvPr userDrawn="1"/>
        </p:nvCxnSpPr>
        <p:spPr>
          <a:xfrm>
            <a:off x="750916" y="1510986"/>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4">
            <a:extLst>
              <a:ext uri="{FF2B5EF4-FFF2-40B4-BE49-F238E27FC236}">
                <a16:creationId xmlns:a16="http://schemas.microsoft.com/office/drawing/2014/main" id="{09713E8F-7380-AB0E-7D9D-AFC325D4D887}"/>
              </a:ext>
            </a:extLst>
          </p:cNvPr>
          <p:cNvSpPr txBox="1">
            <a:spLocks/>
          </p:cNvSpPr>
          <p:nvPr userDrawn="1"/>
        </p:nvSpPr>
        <p:spPr>
          <a:xfrm>
            <a:off x="363855" y="158592"/>
            <a:ext cx="3970584" cy="5191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a:solidFill>
                  <a:schemeClr val="tx1">
                    <a:tint val="75000"/>
                  </a:schemeClr>
                </a:solidFill>
              </a:rPr>
              <a:t>Colombus REIM, acteur de la transition énergétique</a:t>
            </a:r>
          </a:p>
        </p:txBody>
      </p:sp>
    </p:spTree>
    <p:extLst>
      <p:ext uri="{BB962C8B-B14F-4D97-AF65-F5344CB8AC3E}">
        <p14:creationId xmlns:p14="http://schemas.microsoft.com/office/powerpoint/2010/main" val="368631710"/>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4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213" y="519113"/>
            <a:ext cx="14963775" cy="188595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192213" y="2597150"/>
            <a:ext cx="14963775" cy="618807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192213" y="9040813"/>
            <a:ext cx="39036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5CCE97BD-073A-4F45-967F-63926EF72D28}" type="datetime1">
              <a:rPr lang="en-US" smtClean="0"/>
              <a:t>2/7/2024</a:t>
            </a:fld>
            <a:endParaRPr lang="en-US"/>
          </a:p>
        </p:txBody>
      </p:sp>
      <p:sp>
        <p:nvSpPr>
          <p:cNvPr id="5" name="Footer Placeholder 4"/>
          <p:cNvSpPr>
            <a:spLocks noGrp="1"/>
          </p:cNvSpPr>
          <p:nvPr>
            <p:ph type="ftr" sz="quarter" idx="3"/>
          </p:nvPr>
        </p:nvSpPr>
        <p:spPr>
          <a:xfrm>
            <a:off x="5746750" y="9040813"/>
            <a:ext cx="5854700" cy="519112"/>
          </a:xfrm>
          <a:prstGeom prst="rect">
            <a:avLst/>
          </a:prstGeom>
        </p:spPr>
        <p:txBody>
          <a:bodyPr vert="horz" lIns="91440" tIns="45720" rIns="91440" bIns="45720" rtlCol="0" anchor="ctr"/>
          <a:lstStyle>
            <a:lvl1pPr algn="ctr">
              <a:defRPr lang="fr-FR" sz="1200" kern="1200" dirty="0" smtClean="0">
                <a:solidFill>
                  <a:schemeClr val="tx1">
                    <a:tint val="75000"/>
                  </a:schemeClr>
                </a:solidFill>
                <a:latin typeface="+mn-lt"/>
                <a:ea typeface="+mn-ea"/>
                <a:cs typeface="+mn-cs"/>
              </a:defRPr>
            </a:lvl1pPr>
          </a:lstStyle>
          <a:p>
            <a:r>
              <a:rPr lang="fr-FR"/>
              <a:t>Colombus Reim : Un acteur de la transition énergétique</a:t>
            </a:r>
          </a:p>
        </p:txBody>
      </p:sp>
      <p:sp>
        <p:nvSpPr>
          <p:cNvPr id="6" name="Slide Number Placeholder 5"/>
          <p:cNvSpPr>
            <a:spLocks noGrp="1"/>
          </p:cNvSpPr>
          <p:nvPr>
            <p:ph type="sldNum" sz="quarter" idx="4"/>
          </p:nvPr>
        </p:nvSpPr>
        <p:spPr>
          <a:xfrm>
            <a:off x="12252325" y="9040813"/>
            <a:ext cx="39036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F14C8A0F-9F87-4DA4-9E64-B8A07D3B2374}" type="slidenum">
              <a:rPr lang="en-US" smtClean="0"/>
              <a:t>‹N°›</a:t>
            </a:fld>
            <a:endParaRPr lang="en-US"/>
          </a:p>
        </p:txBody>
      </p:sp>
    </p:spTree>
    <p:extLst>
      <p:ext uri="{BB962C8B-B14F-4D97-AF65-F5344CB8AC3E}">
        <p14:creationId xmlns:p14="http://schemas.microsoft.com/office/powerpoint/2010/main" val="1876081415"/>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68" r:id="rId3"/>
    <p:sldLayoutId id="2147483679" r:id="rId4"/>
    <p:sldLayoutId id="2147483669" r:id="rId5"/>
    <p:sldLayoutId id="2147483680" r:id="rId6"/>
    <p:sldLayoutId id="2147483681" r:id="rId7"/>
    <p:sldLayoutId id="2147483682" r:id="rId8"/>
    <p:sldLayoutId id="2147483683" r:id="rId9"/>
    <p:sldLayoutId id="2147483698" r:id="rId10"/>
    <p:sldLayoutId id="2147483727" r:id="rId11"/>
    <p:sldLayoutId id="2147483699" r:id="rId12"/>
    <p:sldLayoutId id="2147483701" r:id="rId13"/>
    <p:sldLayoutId id="2147483730" r:id="rId14"/>
    <p:sldLayoutId id="2147483696" r:id="rId15"/>
    <p:sldLayoutId id="2147483695"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73" r:id="rId26"/>
    <p:sldLayoutId id="2147483703" r:id="rId27"/>
    <p:sldLayoutId id="2147483728" r:id="rId28"/>
    <p:sldLayoutId id="2147483729" r:id="rId29"/>
    <p:sldLayoutId id="2147483732" r:id="rId30"/>
    <p:sldLayoutId id="2147483733" r:id="rId3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54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213" y="519113"/>
            <a:ext cx="14963775" cy="1885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213" y="2597150"/>
            <a:ext cx="14963775" cy="61880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213" y="9040813"/>
            <a:ext cx="39036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5821EF84-D7D8-4678-B536-79001A6F85D1}" type="datetime1">
              <a:rPr lang="en-US" smtClean="0"/>
              <a:t>2/7/2024</a:t>
            </a:fld>
            <a:endParaRPr lang="en-US"/>
          </a:p>
        </p:txBody>
      </p:sp>
      <p:sp>
        <p:nvSpPr>
          <p:cNvPr id="5" name="Footer Placeholder 4"/>
          <p:cNvSpPr>
            <a:spLocks noGrp="1"/>
          </p:cNvSpPr>
          <p:nvPr>
            <p:ph type="ftr" sz="quarter" idx="3"/>
          </p:nvPr>
        </p:nvSpPr>
        <p:spPr>
          <a:xfrm>
            <a:off x="5746750" y="9040813"/>
            <a:ext cx="585470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Colombus Reim : Un acteur de la transition énergétique</a:t>
            </a:r>
            <a:endParaRPr lang="en-US"/>
          </a:p>
        </p:txBody>
      </p:sp>
      <p:sp>
        <p:nvSpPr>
          <p:cNvPr id="6" name="Slide Number Placeholder 5"/>
          <p:cNvSpPr>
            <a:spLocks noGrp="1"/>
          </p:cNvSpPr>
          <p:nvPr>
            <p:ph type="sldNum" sz="quarter" idx="4"/>
          </p:nvPr>
        </p:nvSpPr>
        <p:spPr>
          <a:xfrm>
            <a:off x="12252325" y="9040813"/>
            <a:ext cx="39036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F14C8A0F-9F87-4DA4-9E64-B8A07D3B2374}" type="slidenum">
              <a:rPr lang="en-US" smtClean="0"/>
              <a:t>‹N°›</a:t>
            </a:fld>
            <a:endParaRPr lang="en-US"/>
          </a:p>
        </p:txBody>
      </p:sp>
    </p:spTree>
    <p:extLst>
      <p:ext uri="{BB962C8B-B14F-4D97-AF65-F5344CB8AC3E}">
        <p14:creationId xmlns:p14="http://schemas.microsoft.com/office/powerpoint/2010/main" val="187608141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694" r:id="rId20"/>
    <p:sldLayoutId id="2147483706" r:id="rId21"/>
    <p:sldLayoutId id="2147483704" r:id="rId22"/>
    <p:sldLayoutId id="2147483705" r:id="rId23"/>
    <p:sldLayoutId id="2147483700" r:id="rId24"/>
    <p:sldLayoutId id="2147483702"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54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7.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30.xml"/><Relationship Id="rId6" Type="http://schemas.openxmlformats.org/officeDocument/2006/relationships/image" Target="../media/image42.jpeg"/><Relationship Id="rId11" Type="http://schemas.openxmlformats.org/officeDocument/2006/relationships/image" Target="../media/image14.png"/><Relationship Id="rId5" Type="http://schemas.openxmlformats.org/officeDocument/2006/relationships/image" Target="../media/image41.jpeg"/><Relationship Id="rId15" Type="http://schemas.openxmlformats.org/officeDocument/2006/relationships/image" Target="../media/image49.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14.png"/><Relationship Id="rId4" Type="http://schemas.openxmlformats.org/officeDocument/2006/relationships/image" Target="../media/image52.jpe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4.png"/><Relationship Id="rId9"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8.jpeg"/><Relationship Id="rId11" Type="http://schemas.openxmlformats.org/officeDocument/2006/relationships/image" Target="../media/image71.svg"/><Relationship Id="rId5" Type="http://schemas.openxmlformats.org/officeDocument/2006/relationships/image" Target="../media/image67.jpeg"/><Relationship Id="rId10" Type="http://schemas.openxmlformats.org/officeDocument/2006/relationships/image" Target="../media/image70.png"/><Relationship Id="rId4" Type="http://schemas.openxmlformats.org/officeDocument/2006/relationships/image" Target="../media/image66.jpeg"/><Relationship Id="rId9"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74.jpeg"/><Relationship Id="rId10" Type="http://schemas.openxmlformats.org/officeDocument/2006/relationships/image" Target="../media/image77.svg"/><Relationship Id="rId4" Type="http://schemas.openxmlformats.org/officeDocument/2006/relationships/image" Target="../media/image73.jpe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81.jpeg"/><Relationship Id="rId10" Type="http://schemas.openxmlformats.org/officeDocument/2006/relationships/image" Target="../media/image77.svg"/><Relationship Id="rId4" Type="http://schemas.openxmlformats.org/officeDocument/2006/relationships/image" Target="../media/image80.jpe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3.jpe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microsoft.com/office/2007/relationships/hdphoto" Target="../media/hdphoto10.wdp"/><Relationship Id="rId5" Type="http://schemas.openxmlformats.org/officeDocument/2006/relationships/image" Target="../media/image84.png"/><Relationship Id="rId4" Type="http://schemas.openxmlformats.org/officeDocument/2006/relationships/image" Target="../media/image14.png"/><Relationship Id="rId9" Type="http://schemas.openxmlformats.org/officeDocument/2006/relationships/image" Target="../media/image77.sv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89.jpeg"/><Relationship Id="rId11" Type="http://schemas.openxmlformats.org/officeDocument/2006/relationships/image" Target="../media/image93.jpeg"/><Relationship Id="rId5" Type="http://schemas.openxmlformats.org/officeDocument/2006/relationships/image" Target="../media/image88.jpeg"/><Relationship Id="rId10" Type="http://schemas.openxmlformats.org/officeDocument/2006/relationships/image" Target="../media/image92.jpeg"/><Relationship Id="rId4" Type="http://schemas.openxmlformats.org/officeDocument/2006/relationships/image" Target="../media/image87.jpeg"/><Relationship Id="rId9" Type="http://schemas.openxmlformats.org/officeDocument/2006/relationships/image" Target="../media/image91.jpeg"/></Relationships>
</file>

<file path=ppt/slides/_rels/slide3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38.jpeg"/><Relationship Id="rId5" Type="http://schemas.openxmlformats.org/officeDocument/2006/relationships/image" Target="../media/image96.jpeg"/><Relationship Id="rId10" Type="http://schemas.openxmlformats.org/officeDocument/2006/relationships/image" Target="../media/image100.png"/><Relationship Id="rId4" Type="http://schemas.openxmlformats.org/officeDocument/2006/relationships/image" Target="../media/image95.jpeg"/><Relationship Id="rId9" Type="http://schemas.openxmlformats.org/officeDocument/2006/relationships/image" Target="../media/image9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chart" Target="../charts/chart11.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chart" Target="../charts/chart13.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chart" Target="../charts/chart15.xml"/><Relationship Id="rId4" Type="http://schemas.openxmlformats.org/officeDocument/2006/relationships/chart" Target="../charts/chart14.xml"/></Relationships>
</file>

<file path=ppt/slides/_rels/slide45.xml.rels><?xml version="1.0" encoding="UTF-8" standalone="yes"?>
<Relationships xmlns="http://schemas.openxmlformats.org/package/2006/relationships"><Relationship Id="rId3" Type="http://schemas.openxmlformats.org/officeDocument/2006/relationships/hyperlink" Target="mailto:ji@groupecolombus.com" TargetMode="External"/><Relationship Id="rId7" Type="http://schemas.openxmlformats.org/officeDocument/2006/relationships/hyperlink" Target="http://www.lb-af.com/SLP-COLOMBUS-REIM" TargetMode="External"/><Relationship Id="rId2" Type="http://schemas.openxmlformats.org/officeDocument/2006/relationships/hyperlink" Target="mailto:amonnet@lb-afgroupecolombus.com" TargetMode="Externa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4.png"/><Relationship Id="rId4" Type="http://schemas.openxmlformats.org/officeDocument/2006/relationships/hyperlink" Target="mailto:tl@groupecolombus.com"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4.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21A0C-DD88-3202-7C27-D2CA888AE6B2}"/>
              </a:ext>
            </a:extLst>
          </p:cNvPr>
          <p:cNvSpPr>
            <a:spLocks noGrp="1"/>
          </p:cNvSpPr>
          <p:nvPr>
            <p:ph type="ctrTitle"/>
          </p:nvPr>
        </p:nvSpPr>
        <p:spPr>
          <a:xfrm>
            <a:off x="10774017" y="3148554"/>
            <a:ext cx="6349419" cy="1531820"/>
          </a:xfrm>
        </p:spPr>
        <p:txBody>
          <a:bodyPr>
            <a:normAutofit/>
          </a:bodyPr>
          <a:lstStyle/>
          <a:p>
            <a:pPr algn="ctr"/>
            <a:r>
              <a:rPr lang="fr-FR" cap="all">
                <a:latin typeface="+mn-lt"/>
              </a:rPr>
              <a:t>Colombus Reim </a:t>
            </a:r>
          </a:p>
        </p:txBody>
      </p:sp>
      <p:sp>
        <p:nvSpPr>
          <p:cNvPr id="5" name="Espace réservé du texte 4">
            <a:extLst>
              <a:ext uri="{FF2B5EF4-FFF2-40B4-BE49-F238E27FC236}">
                <a16:creationId xmlns:a16="http://schemas.microsoft.com/office/drawing/2014/main" id="{5B65F1F7-4B27-4300-D87B-13E6663C0267}"/>
              </a:ext>
            </a:extLst>
          </p:cNvPr>
          <p:cNvSpPr>
            <a:spLocks noGrp="1"/>
          </p:cNvSpPr>
          <p:nvPr>
            <p:ph type="body" sz="quarter" idx="14"/>
          </p:nvPr>
        </p:nvSpPr>
        <p:spPr>
          <a:xfrm>
            <a:off x="11428754" y="4951644"/>
            <a:ext cx="5372689" cy="958254"/>
          </a:xfrm>
        </p:spPr>
        <p:txBody>
          <a:bodyPr>
            <a:normAutofit fontScale="92500" lnSpcReduction="20000"/>
          </a:bodyPr>
          <a:lstStyle/>
          <a:p>
            <a:pPr algn="ctr">
              <a:lnSpc>
                <a:spcPct val="150000"/>
              </a:lnSpc>
            </a:pPr>
            <a:r>
              <a:rPr lang="fr-FR" sz="2000" b="1"/>
              <a:t>ACTEUR DE LA</a:t>
            </a:r>
          </a:p>
          <a:p>
            <a:pPr algn="ctr">
              <a:lnSpc>
                <a:spcPct val="150000"/>
              </a:lnSpc>
            </a:pPr>
            <a:r>
              <a:rPr lang="fr-FR" sz="2000" b="1"/>
              <a:t>TRANSITION ENERGETIQUE</a:t>
            </a:r>
          </a:p>
        </p:txBody>
      </p:sp>
      <p:sp>
        <p:nvSpPr>
          <p:cNvPr id="6" name="object 15">
            <a:extLst>
              <a:ext uri="{FF2B5EF4-FFF2-40B4-BE49-F238E27FC236}">
                <a16:creationId xmlns:a16="http://schemas.microsoft.com/office/drawing/2014/main" id="{5836AD9D-BA27-A701-9325-C1D009A4462F}"/>
              </a:ext>
            </a:extLst>
          </p:cNvPr>
          <p:cNvSpPr>
            <a:spLocks noChangeAspect="1"/>
          </p:cNvSpPr>
          <p:nvPr/>
        </p:nvSpPr>
        <p:spPr>
          <a:xfrm>
            <a:off x="14986000" y="401718"/>
            <a:ext cx="2001208" cy="836322"/>
          </a:xfrm>
          <a:prstGeom prst="rect">
            <a:avLst/>
          </a:prstGeom>
          <a:blipFill>
            <a:blip r:embed="rId2" cstate="print"/>
            <a:stretch>
              <a:fillRect/>
            </a:stretch>
          </a:blipFill>
        </p:spPr>
        <p:txBody>
          <a:bodyPr wrap="square" lIns="0" tIns="0" rIns="0" bIns="0" rtlCol="0">
            <a:spAutoFit/>
          </a:bodyPr>
          <a:lstStyle/>
          <a:p>
            <a:endParaRPr/>
          </a:p>
        </p:txBody>
      </p:sp>
      <p:sp>
        <p:nvSpPr>
          <p:cNvPr id="8" name="ZoneTexte 7">
            <a:extLst>
              <a:ext uri="{FF2B5EF4-FFF2-40B4-BE49-F238E27FC236}">
                <a16:creationId xmlns:a16="http://schemas.microsoft.com/office/drawing/2014/main" id="{48C1BFFE-365D-D9B6-6F6C-C77CF8AF58D1}"/>
              </a:ext>
            </a:extLst>
          </p:cNvPr>
          <p:cNvSpPr txBox="1"/>
          <p:nvPr/>
        </p:nvSpPr>
        <p:spPr>
          <a:xfrm>
            <a:off x="9903729" y="7880074"/>
            <a:ext cx="7583237" cy="1345048"/>
          </a:xfrm>
          <a:prstGeom prst="rect">
            <a:avLst/>
          </a:prstGeom>
          <a:noFill/>
        </p:spPr>
        <p:txBody>
          <a:bodyPr wrap="square">
            <a:spAutoFit/>
          </a:bodyPr>
          <a:lstStyle/>
          <a:p>
            <a:pPr algn="ctr">
              <a:lnSpc>
                <a:spcPct val="150000"/>
              </a:lnSpc>
            </a:pPr>
            <a:r>
              <a:rPr lang="fr-FR" sz="1400">
                <a:solidFill>
                  <a:srgbClr val="1C284B"/>
                </a:solidFill>
              </a:rPr>
              <a:t>Acer Finance </a:t>
            </a:r>
          </a:p>
          <a:p>
            <a:pPr algn="ctr">
              <a:lnSpc>
                <a:spcPct val="150000"/>
              </a:lnSpc>
            </a:pPr>
            <a:r>
              <a:rPr lang="fr-FR" sz="1400">
                <a:solidFill>
                  <a:srgbClr val="1C284B"/>
                </a:solidFill>
              </a:rPr>
              <a:t>Société de gestion de portefeuille agréée par l’AMF n°GP-95009 en date du 21/06/1995</a:t>
            </a:r>
          </a:p>
          <a:p>
            <a:pPr algn="ctr">
              <a:lnSpc>
                <a:spcPct val="150000"/>
              </a:lnSpc>
            </a:pPr>
            <a:r>
              <a:rPr lang="fr-FR" sz="1400">
                <a:solidFill>
                  <a:srgbClr val="1C284B"/>
                </a:solidFill>
              </a:rPr>
              <a:t>S.A au capital de 1 075 807,51 € -RCS Paris : 380 130 609</a:t>
            </a:r>
          </a:p>
          <a:p>
            <a:pPr algn="ctr">
              <a:lnSpc>
                <a:spcPct val="150000"/>
              </a:lnSpc>
            </a:pPr>
            <a:r>
              <a:rPr lang="fr-FR" sz="1400">
                <a:solidFill>
                  <a:srgbClr val="1C284B"/>
                </a:solidFill>
              </a:rPr>
              <a:t>Siège social : 8, rue Danielle Casanova 75002 PARIS </a:t>
            </a:r>
          </a:p>
        </p:txBody>
      </p:sp>
      <p:sp>
        <p:nvSpPr>
          <p:cNvPr id="9" name="object 40">
            <a:extLst>
              <a:ext uri="{FF2B5EF4-FFF2-40B4-BE49-F238E27FC236}">
                <a16:creationId xmlns:a16="http://schemas.microsoft.com/office/drawing/2014/main" id="{9A1A18C4-1377-8B2E-6B35-4C1E14920996}"/>
              </a:ext>
            </a:extLst>
          </p:cNvPr>
          <p:cNvSpPr/>
          <p:nvPr/>
        </p:nvSpPr>
        <p:spPr>
          <a:xfrm flipV="1">
            <a:off x="10042497" y="7743717"/>
            <a:ext cx="7305703" cy="48564"/>
          </a:xfrm>
          <a:custGeom>
            <a:avLst/>
            <a:gdLst/>
            <a:ahLst/>
            <a:cxnLst/>
            <a:rect l="l" t="t" r="r" b="b"/>
            <a:pathLst>
              <a:path w="6543675">
                <a:moveTo>
                  <a:pt x="0" y="0"/>
                </a:moveTo>
                <a:lnTo>
                  <a:pt x="6543675" y="0"/>
                </a:lnTo>
              </a:path>
            </a:pathLst>
          </a:custGeom>
          <a:ln w="6350">
            <a:solidFill>
              <a:srgbClr val="8C63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 name="ZoneTexte 11">
            <a:extLst>
              <a:ext uri="{FF2B5EF4-FFF2-40B4-BE49-F238E27FC236}">
                <a16:creationId xmlns:a16="http://schemas.microsoft.com/office/drawing/2014/main" id="{4DD7E524-6091-3D23-357F-DA6D5FCD4374}"/>
              </a:ext>
            </a:extLst>
          </p:cNvPr>
          <p:cNvSpPr txBox="1"/>
          <p:nvPr/>
        </p:nvSpPr>
        <p:spPr>
          <a:xfrm>
            <a:off x="246692" y="401717"/>
            <a:ext cx="12275508" cy="1021883"/>
          </a:xfrm>
          <a:prstGeom prst="rect">
            <a:avLst/>
          </a:prstGeom>
          <a:noFill/>
        </p:spPr>
        <p:txBody>
          <a:bodyPr wrap="square" rtlCol="0">
            <a:spAutoFit/>
          </a:bodyPr>
          <a:lstStyle/>
          <a:p>
            <a:pPr>
              <a:lnSpc>
                <a:spcPct val="150000"/>
              </a:lnSpc>
            </a:pPr>
            <a:r>
              <a:rPr lang="fr-FR" sz="1400">
                <a:solidFill>
                  <a:srgbClr val="1C284B"/>
                </a:solidFill>
              </a:rPr>
              <a:t>Ceci est une communication publicitaire réservée à l’intention exclusive d’investisseurs professionnels ou assimilés. </a:t>
            </a:r>
          </a:p>
          <a:p>
            <a:pPr>
              <a:lnSpc>
                <a:spcPct val="150000"/>
              </a:lnSpc>
            </a:pPr>
            <a:r>
              <a:rPr lang="fr-FR" sz="1400">
                <a:solidFill>
                  <a:srgbClr val="1C284B"/>
                </a:solidFill>
                <a:sym typeface="Trebuchet MS"/>
              </a:rPr>
              <a:t>Veuillez-vous référer aux statuts du FIA et aux Documents d’Informations Clés avant de prendre toute décision finale d’investissement</a:t>
            </a:r>
          </a:p>
          <a:p>
            <a:pPr>
              <a:lnSpc>
                <a:spcPct val="150000"/>
              </a:lnSpc>
            </a:pPr>
            <a:endParaRPr lang="fr-FR" sz="1400">
              <a:solidFill>
                <a:srgbClr val="1C284B"/>
              </a:solidFill>
            </a:endParaRPr>
          </a:p>
        </p:txBody>
      </p:sp>
      <p:sp>
        <p:nvSpPr>
          <p:cNvPr id="13" name="Text Placeholder 3">
            <a:extLst>
              <a:ext uri="{FF2B5EF4-FFF2-40B4-BE49-F238E27FC236}">
                <a16:creationId xmlns:a16="http://schemas.microsoft.com/office/drawing/2014/main" id="{29B8C089-C68E-8052-16DF-4EC7C0D1AE49}"/>
              </a:ext>
            </a:extLst>
          </p:cNvPr>
          <p:cNvSpPr>
            <a:spLocks noGrp="1"/>
          </p:cNvSpPr>
          <p:nvPr>
            <p:ph type="body" sz="quarter" idx="13"/>
          </p:nvPr>
        </p:nvSpPr>
        <p:spPr>
          <a:xfrm>
            <a:off x="12636500" y="7319374"/>
            <a:ext cx="4572000" cy="336550"/>
          </a:xfrm>
        </p:spPr>
        <p:txBody>
          <a:bodyPr/>
          <a:lstStyle/>
          <a:p>
            <a:pPr algn="r"/>
            <a:r>
              <a:rPr lang="en-US"/>
              <a:t>PARIS, 1</a:t>
            </a:r>
            <a:r>
              <a:rPr lang="en-US" baseline="30000"/>
              <a:t>er</a:t>
            </a:r>
            <a:r>
              <a:rPr lang="en-US"/>
              <a:t> TRIMESTRE 2024</a:t>
            </a:r>
          </a:p>
        </p:txBody>
      </p:sp>
      <p:cxnSp>
        <p:nvCxnSpPr>
          <p:cNvPr id="3" name="Connecteur droit 2">
            <a:extLst>
              <a:ext uri="{FF2B5EF4-FFF2-40B4-BE49-F238E27FC236}">
                <a16:creationId xmlns:a16="http://schemas.microsoft.com/office/drawing/2014/main" id="{9FC7AD5D-7815-AF39-EF49-1410342C7891}"/>
              </a:ext>
            </a:extLst>
          </p:cNvPr>
          <p:cNvCxnSpPr/>
          <p:nvPr/>
        </p:nvCxnSpPr>
        <p:spPr>
          <a:xfrm>
            <a:off x="11568042" y="4592320"/>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910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6EC5011E-8BE2-8CF3-DB7F-AC5C6257F2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10" name="object 15">
            <a:extLst>
              <a:ext uri="{FF2B5EF4-FFF2-40B4-BE49-F238E27FC236}">
                <a16:creationId xmlns:a16="http://schemas.microsoft.com/office/drawing/2014/main" id="{25C76CF4-EBAD-E9B7-1F39-9B3CB0246160}"/>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25" name="Espace réservé du numéro de diapositive 19">
            <a:extLst>
              <a:ext uri="{FF2B5EF4-FFF2-40B4-BE49-F238E27FC236}">
                <a16:creationId xmlns:a16="http://schemas.microsoft.com/office/drawing/2014/main" id="{7327E804-6EEA-9F75-7B6B-1675E02AE89E}"/>
              </a:ext>
            </a:extLst>
          </p:cNvPr>
          <p:cNvSpPr txBox="1">
            <a:spLocks/>
          </p:cNvSpPr>
          <p:nvPr/>
        </p:nvSpPr>
        <p:spPr>
          <a:xfrm>
            <a:off x="16685940" y="9235438"/>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100" smtClean="0"/>
              <a:pPr/>
              <a:t>10</a:t>
            </a:fld>
            <a:endParaRPr lang="en-US"/>
          </a:p>
        </p:txBody>
      </p:sp>
      <p:sp>
        <p:nvSpPr>
          <p:cNvPr id="33" name="Text Placeholder 11">
            <a:extLst>
              <a:ext uri="{FF2B5EF4-FFF2-40B4-BE49-F238E27FC236}">
                <a16:creationId xmlns:a16="http://schemas.microsoft.com/office/drawing/2014/main" id="{54C3310B-562D-C5AE-72F9-ABD1DB1702A4}"/>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2" name="Titre 4">
            <a:extLst>
              <a:ext uri="{FF2B5EF4-FFF2-40B4-BE49-F238E27FC236}">
                <a16:creationId xmlns:a16="http://schemas.microsoft.com/office/drawing/2014/main" id="{5C52DA38-11AF-94FE-3A27-1E68680B1F23}"/>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EQUIPES</a:t>
            </a:r>
          </a:p>
        </p:txBody>
      </p:sp>
      <p:cxnSp>
        <p:nvCxnSpPr>
          <p:cNvPr id="26" name="Connecteur droit 25">
            <a:extLst>
              <a:ext uri="{FF2B5EF4-FFF2-40B4-BE49-F238E27FC236}">
                <a16:creationId xmlns:a16="http://schemas.microsoft.com/office/drawing/2014/main" id="{77E3CB8B-B9D5-94C3-C026-A9214F294F08}"/>
              </a:ext>
            </a:extLst>
          </p:cNvPr>
          <p:cNvCxnSpPr/>
          <p:nvPr/>
        </p:nvCxnSpPr>
        <p:spPr>
          <a:xfrm>
            <a:off x="8682783" y="1657125"/>
            <a:ext cx="0" cy="7236000"/>
          </a:xfrm>
          <a:prstGeom prst="line">
            <a:avLst/>
          </a:prstGeom>
          <a:ln w="19050">
            <a:solidFill>
              <a:srgbClr val="8B6249"/>
            </a:solidFill>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42F2B035-C4E2-1C46-1CEB-A27946A24BF0}"/>
              </a:ext>
            </a:extLst>
          </p:cNvPr>
          <p:cNvGrpSpPr/>
          <p:nvPr/>
        </p:nvGrpSpPr>
        <p:grpSpPr>
          <a:xfrm>
            <a:off x="947033" y="1580863"/>
            <a:ext cx="7120052" cy="7132044"/>
            <a:chOff x="9449422" y="1624307"/>
            <a:chExt cx="7120052" cy="7132044"/>
          </a:xfrm>
        </p:grpSpPr>
        <p:pic>
          <p:nvPicPr>
            <p:cNvPr id="34" name="Image 33">
              <a:extLst>
                <a:ext uri="{FF2B5EF4-FFF2-40B4-BE49-F238E27FC236}">
                  <a16:creationId xmlns:a16="http://schemas.microsoft.com/office/drawing/2014/main" id="{F667B888-EA37-68BE-F180-9A6833AC1FDA}"/>
                </a:ext>
              </a:extLst>
            </p:cNvPr>
            <p:cNvPicPr>
              <a:picLocks/>
            </p:cNvPicPr>
            <p:nvPr/>
          </p:nvPicPr>
          <p:blipFill rotWithShape="1">
            <a:blip r:embed="rId4"/>
            <a:srcRect l="893"/>
            <a:stretch/>
          </p:blipFill>
          <p:spPr>
            <a:xfrm>
              <a:off x="9515235" y="2421344"/>
              <a:ext cx="1591200" cy="1515600"/>
            </a:xfrm>
            <a:prstGeom prst="rect">
              <a:avLst/>
            </a:prstGeom>
          </p:spPr>
        </p:pic>
        <p:pic>
          <p:nvPicPr>
            <p:cNvPr id="35" name="Image 34" descr="Une image contenant personne, mur, intérieur, homme&#10;&#10;Description générée automatiquement">
              <a:extLst>
                <a:ext uri="{FF2B5EF4-FFF2-40B4-BE49-F238E27FC236}">
                  <a16:creationId xmlns:a16="http://schemas.microsoft.com/office/drawing/2014/main" id="{5CB0B062-3AE2-F9AB-4C0A-5DEBE9EF3DC0}"/>
                </a:ext>
              </a:extLst>
            </p:cNvPr>
            <p:cNvPicPr>
              <a:picLocks/>
            </p:cNvPicPr>
            <p:nvPr/>
          </p:nvPicPr>
          <p:blipFill rotWithShape="1">
            <a:blip r:embed="rId5">
              <a:grayscl/>
              <a:extLst>
                <a:ext uri="{BEBA8EAE-BF5A-486C-A8C5-ECC9F3942E4B}">
                  <a14:imgProps xmlns:a14="http://schemas.microsoft.com/office/drawing/2010/main">
                    <a14:imgLayer r:embed="rId6">
                      <a14:imgEffect>
                        <a14:brightnessContrast contrast="20000"/>
                      </a14:imgEffect>
                    </a14:imgLayer>
                  </a14:imgProps>
                </a:ext>
              </a:extLst>
            </a:blip>
            <a:srcRect l="1380" r="-95" b="11118"/>
            <a:stretch/>
          </p:blipFill>
          <p:spPr>
            <a:xfrm>
              <a:off x="9515235" y="7240751"/>
              <a:ext cx="1591200" cy="1515600"/>
            </a:xfrm>
            <a:prstGeom prst="rect">
              <a:avLst/>
            </a:prstGeom>
            <a:ln w="19050">
              <a:noFill/>
            </a:ln>
          </p:spPr>
        </p:pic>
        <p:sp>
          <p:nvSpPr>
            <p:cNvPr id="36" name="ZoneTexte 35">
              <a:extLst>
                <a:ext uri="{FF2B5EF4-FFF2-40B4-BE49-F238E27FC236}">
                  <a16:creationId xmlns:a16="http://schemas.microsoft.com/office/drawing/2014/main" id="{9061B895-31DE-A0E1-1BD2-F484C87D5BE3}"/>
                </a:ext>
              </a:extLst>
            </p:cNvPr>
            <p:cNvSpPr txBox="1"/>
            <p:nvPr/>
          </p:nvSpPr>
          <p:spPr>
            <a:xfrm>
              <a:off x="11156875" y="4832936"/>
              <a:ext cx="5412596" cy="1345048"/>
            </a:xfrm>
            <a:prstGeom prst="rect">
              <a:avLst/>
            </a:prstGeom>
            <a:noFill/>
            <a:ln>
              <a:noFill/>
            </a:ln>
          </p:spPr>
          <p:txBody>
            <a:bodyPr wrap="square" rtlCol="0">
              <a:spAutoFit/>
            </a:bodyPr>
            <a:lstStyle/>
            <a:p>
              <a:pPr algn="just">
                <a:lnSpc>
                  <a:spcPct val="150000"/>
                </a:lnSpc>
              </a:pPr>
              <a:r>
                <a:rPr lang="fr-FR" sz="1400" b="1">
                  <a:solidFill>
                    <a:srgbClr val="1C284B"/>
                  </a:solidFill>
                </a:rPr>
                <a:t>Avec près de 15 ans d’expérience dans l’investissement immobilier,</a:t>
              </a:r>
              <a:r>
                <a:rPr lang="fr-FR" sz="1400">
                  <a:solidFill>
                    <a:srgbClr val="1C284B"/>
                  </a:solidFill>
                </a:rPr>
                <a:t> Arnaud a structuré une centaine d’opérations en France et en Europe pour un volume de 1 Milliard d’euros dont 80% sur le secteur du logement</a:t>
              </a:r>
              <a:r>
                <a:rPr lang="fr-FR" sz="1100">
                  <a:solidFill>
                    <a:srgbClr val="1C284B"/>
                  </a:solidFill>
                  <a:latin typeface="Trebuchet MS" panose="020B0603020202020204" pitchFamily="34" charset="0"/>
                </a:rPr>
                <a:t>. </a:t>
              </a:r>
              <a:endParaRPr lang="fr-FR" sz="1100" b="1">
                <a:solidFill>
                  <a:srgbClr val="1C284B"/>
                </a:solidFill>
                <a:latin typeface="Trebuchet MS" panose="020B0603020202020204" pitchFamily="34" charset="0"/>
              </a:endParaRPr>
            </a:p>
          </p:txBody>
        </p:sp>
        <p:sp>
          <p:nvSpPr>
            <p:cNvPr id="37" name="Titre 1">
              <a:extLst>
                <a:ext uri="{FF2B5EF4-FFF2-40B4-BE49-F238E27FC236}">
                  <a16:creationId xmlns:a16="http://schemas.microsoft.com/office/drawing/2014/main" id="{DBE3B7A2-C761-68B4-A409-B3D27AFB8510}"/>
                </a:ext>
              </a:extLst>
            </p:cNvPr>
            <p:cNvSpPr txBox="1">
              <a:spLocks/>
            </p:cNvSpPr>
            <p:nvPr/>
          </p:nvSpPr>
          <p:spPr>
            <a:xfrm>
              <a:off x="9449422" y="4180735"/>
              <a:ext cx="3715595" cy="673251"/>
            </a:xfrm>
            <a:prstGeom prst="rect">
              <a:avLst/>
            </a:prstGeom>
            <a:ln>
              <a:noFill/>
            </a:ln>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FR" sz="1600" b="1">
                  <a:solidFill>
                    <a:srgbClr val="1C284B"/>
                  </a:solidFill>
                  <a:latin typeface="+mn-lt"/>
                  <a:ea typeface="+mn-ea"/>
                  <a:cs typeface="+mn-cs"/>
                </a:rPr>
                <a:t>Arnaud MONNET </a:t>
              </a:r>
            </a:p>
            <a:p>
              <a:pPr algn="l">
                <a:lnSpc>
                  <a:spcPct val="100000"/>
                </a:lnSpc>
              </a:pPr>
              <a:r>
                <a:rPr lang="fr-FR" sz="1400">
                  <a:solidFill>
                    <a:srgbClr val="1C284B"/>
                  </a:solidFill>
                  <a:latin typeface="+mn-lt"/>
                  <a:ea typeface="+mn-ea"/>
                  <a:cs typeface="+mn-cs"/>
                </a:rPr>
                <a:t>Directeur de la Gestion Immobilière</a:t>
              </a:r>
            </a:p>
          </p:txBody>
        </p:sp>
        <p:pic>
          <p:nvPicPr>
            <p:cNvPr id="38" name="Image 37" descr="Une image contenant homme, personne, mur, complet&#10;&#10;Description générée automatiquement">
              <a:extLst>
                <a:ext uri="{FF2B5EF4-FFF2-40B4-BE49-F238E27FC236}">
                  <a16:creationId xmlns:a16="http://schemas.microsoft.com/office/drawing/2014/main" id="{E0EBE2B4-DFA5-F21F-46F2-0E94149FD86E}"/>
                </a:ext>
              </a:extLst>
            </p:cNvPr>
            <p:cNvPicPr>
              <a:picLocks/>
            </p:cNvPicPr>
            <p:nvPr/>
          </p:nvPicPr>
          <p:blipFill rotWithShape="1">
            <a:blip r:embed="rId7">
              <a:grayscl/>
              <a:extLst>
                <a:ext uri="{BEBA8EAE-BF5A-486C-A8C5-ECC9F3942E4B}">
                  <a14:imgProps xmlns:a14="http://schemas.microsoft.com/office/drawing/2010/main">
                    <a14:imgLayer r:embed="rId8">
                      <a14:imgEffect>
                        <a14:brightnessContrast bright="20000"/>
                      </a14:imgEffect>
                    </a14:imgLayer>
                  </a14:imgProps>
                </a:ext>
              </a:extLst>
            </a:blip>
            <a:srcRect l="7870" r="9003" b="14302"/>
            <a:stretch/>
          </p:blipFill>
          <p:spPr>
            <a:xfrm>
              <a:off x="9515235" y="4833749"/>
              <a:ext cx="1591200" cy="1515600"/>
            </a:xfrm>
            <a:prstGeom prst="rect">
              <a:avLst/>
            </a:prstGeom>
            <a:ln w="19050">
              <a:noFill/>
            </a:ln>
          </p:spPr>
        </p:pic>
        <p:sp>
          <p:nvSpPr>
            <p:cNvPr id="39" name="ZoneTexte 38">
              <a:extLst>
                <a:ext uri="{FF2B5EF4-FFF2-40B4-BE49-F238E27FC236}">
                  <a16:creationId xmlns:a16="http://schemas.microsoft.com/office/drawing/2014/main" id="{F936694C-4A05-E581-F8A9-9D57AD02E30D}"/>
                </a:ext>
              </a:extLst>
            </p:cNvPr>
            <p:cNvSpPr txBox="1"/>
            <p:nvPr/>
          </p:nvSpPr>
          <p:spPr>
            <a:xfrm>
              <a:off x="11186207" y="7189385"/>
              <a:ext cx="5383267" cy="1345048"/>
            </a:xfrm>
            <a:prstGeom prst="rect">
              <a:avLst/>
            </a:prstGeom>
            <a:noFill/>
            <a:ln>
              <a:noFill/>
            </a:ln>
          </p:spPr>
          <p:txBody>
            <a:bodyPr wrap="square" rtlCol="0">
              <a:spAutoFit/>
            </a:bodyPr>
            <a:lstStyle/>
            <a:p>
              <a:pPr algn="just">
                <a:lnSpc>
                  <a:spcPct val="150000"/>
                </a:lnSpc>
              </a:pPr>
              <a:r>
                <a:rPr lang="fr-FR" sz="1400" b="1">
                  <a:solidFill>
                    <a:srgbClr val="1C284B"/>
                  </a:solidFill>
                </a:rPr>
                <a:t>Après plusieurs années en audit de FIA et de sociétés de gestion au sein du cabinet EY, </a:t>
              </a:r>
              <a:r>
                <a:rPr lang="fr-FR" sz="1400">
                  <a:solidFill>
                    <a:srgbClr val="1C284B"/>
                  </a:solidFill>
                </a:rPr>
                <a:t>Victor a géré plus de 150M€ de commerces en pied d’immeuble au travers d’OPPCI dédiés aux investisseurs institutionnels. </a:t>
              </a:r>
            </a:p>
          </p:txBody>
        </p:sp>
        <p:sp>
          <p:nvSpPr>
            <p:cNvPr id="40" name="Titre 1">
              <a:extLst>
                <a:ext uri="{FF2B5EF4-FFF2-40B4-BE49-F238E27FC236}">
                  <a16:creationId xmlns:a16="http://schemas.microsoft.com/office/drawing/2014/main" id="{5FFFFE3B-ED41-321D-3CB4-282F8212E1F3}"/>
                </a:ext>
              </a:extLst>
            </p:cNvPr>
            <p:cNvSpPr txBox="1">
              <a:spLocks/>
            </p:cNvSpPr>
            <p:nvPr/>
          </p:nvSpPr>
          <p:spPr>
            <a:xfrm>
              <a:off x="9449422" y="6571424"/>
              <a:ext cx="3715595" cy="673251"/>
            </a:xfrm>
            <a:prstGeom prst="rect">
              <a:avLst/>
            </a:prstGeom>
            <a:ln>
              <a:noFill/>
            </a:ln>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FR" sz="1600" b="1">
                  <a:solidFill>
                    <a:srgbClr val="1C284B"/>
                  </a:solidFill>
                  <a:latin typeface="+mn-lt"/>
                  <a:ea typeface="+mn-ea"/>
                  <a:cs typeface="+mn-cs"/>
                </a:rPr>
                <a:t>Victor HYODO</a:t>
              </a:r>
            </a:p>
            <a:p>
              <a:pPr algn="l">
                <a:lnSpc>
                  <a:spcPct val="100000"/>
                </a:lnSpc>
              </a:pPr>
              <a:r>
                <a:rPr lang="fr-FR" sz="1400">
                  <a:solidFill>
                    <a:srgbClr val="1C284B"/>
                  </a:solidFill>
                  <a:latin typeface="+mn-lt"/>
                  <a:ea typeface="+mn-ea"/>
                  <a:cs typeface="+mn-cs"/>
                </a:rPr>
                <a:t>Gérant de Fonds immobiliers</a:t>
              </a:r>
            </a:p>
          </p:txBody>
        </p:sp>
        <p:sp>
          <p:nvSpPr>
            <p:cNvPr id="41" name="ZoneTexte 40">
              <a:extLst>
                <a:ext uri="{FF2B5EF4-FFF2-40B4-BE49-F238E27FC236}">
                  <a16:creationId xmlns:a16="http://schemas.microsoft.com/office/drawing/2014/main" id="{9FF23ECA-3E28-7323-D92E-EB9FC5A8DE31}"/>
                </a:ext>
              </a:extLst>
            </p:cNvPr>
            <p:cNvSpPr txBox="1"/>
            <p:nvPr/>
          </p:nvSpPr>
          <p:spPr>
            <a:xfrm>
              <a:off x="11149833" y="2338774"/>
              <a:ext cx="5419638" cy="1668214"/>
            </a:xfrm>
            <a:prstGeom prst="rect">
              <a:avLst/>
            </a:prstGeom>
            <a:noFill/>
            <a:ln>
              <a:noFill/>
            </a:ln>
          </p:spPr>
          <p:txBody>
            <a:bodyPr wrap="square" rtlCol="0">
              <a:spAutoFit/>
            </a:bodyPr>
            <a:lstStyle/>
            <a:p>
              <a:pPr algn="just">
                <a:lnSpc>
                  <a:spcPct val="150000"/>
                </a:lnSpc>
              </a:pPr>
              <a:r>
                <a:rPr lang="fr-FR" sz="1400" b="1">
                  <a:solidFill>
                    <a:srgbClr val="1C284B"/>
                  </a:solidFill>
                </a:rPr>
                <a:t>En charge de la gestion privée, </a:t>
              </a:r>
              <a:r>
                <a:rPr lang="fr-FR" sz="1400">
                  <a:solidFill>
                    <a:srgbClr val="1C284B"/>
                  </a:solidFill>
                </a:rPr>
                <a:t>Thomas accompagne des Chefs d’Entreprise, notamment de l’industrie immobilière, dans leur stratégie de développement. Avant la reprise d’Acer Finance en 2005, il fût associé puis Directeur Général d’Europe Egide Finance. </a:t>
              </a:r>
            </a:p>
          </p:txBody>
        </p:sp>
        <p:sp>
          <p:nvSpPr>
            <p:cNvPr id="42" name="Titre 1">
              <a:extLst>
                <a:ext uri="{FF2B5EF4-FFF2-40B4-BE49-F238E27FC236}">
                  <a16:creationId xmlns:a16="http://schemas.microsoft.com/office/drawing/2014/main" id="{0D060FE8-E8ED-7583-2C17-58D3F2E7B53D}"/>
                </a:ext>
              </a:extLst>
            </p:cNvPr>
            <p:cNvSpPr txBox="1">
              <a:spLocks/>
            </p:cNvSpPr>
            <p:nvPr/>
          </p:nvSpPr>
          <p:spPr>
            <a:xfrm>
              <a:off x="9449422" y="1797613"/>
              <a:ext cx="3715595" cy="673251"/>
            </a:xfrm>
            <a:prstGeom prst="rect">
              <a:avLst/>
            </a:prstGeom>
            <a:ln>
              <a:noFill/>
            </a:ln>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FR" sz="1600" b="1">
                  <a:solidFill>
                    <a:srgbClr val="1C284B"/>
                  </a:solidFill>
                  <a:latin typeface="+mn-lt"/>
                  <a:ea typeface="+mn-ea"/>
                  <a:cs typeface="+mn-cs"/>
                </a:rPr>
                <a:t>Thomas LOUIS</a:t>
              </a:r>
            </a:p>
            <a:p>
              <a:pPr algn="l">
                <a:lnSpc>
                  <a:spcPct val="100000"/>
                </a:lnSpc>
              </a:pPr>
              <a:r>
                <a:rPr lang="fr-FR" sz="1400">
                  <a:solidFill>
                    <a:srgbClr val="1C284B"/>
                  </a:solidFill>
                  <a:latin typeface="+mn-lt"/>
                  <a:ea typeface="+mn-ea"/>
                  <a:cs typeface="+mn-cs"/>
                </a:rPr>
                <a:t>Président Directeur Général </a:t>
              </a:r>
            </a:p>
          </p:txBody>
        </p:sp>
        <p:sp>
          <p:nvSpPr>
            <p:cNvPr id="43" name="ZoneTexte 42">
              <a:extLst>
                <a:ext uri="{FF2B5EF4-FFF2-40B4-BE49-F238E27FC236}">
                  <a16:creationId xmlns:a16="http://schemas.microsoft.com/office/drawing/2014/main" id="{223E10FE-EEC7-CB6E-2DEF-7294ED6F967C}"/>
                </a:ext>
              </a:extLst>
            </p:cNvPr>
            <p:cNvSpPr txBox="1"/>
            <p:nvPr/>
          </p:nvSpPr>
          <p:spPr>
            <a:xfrm>
              <a:off x="9515235" y="1624307"/>
              <a:ext cx="7054235" cy="400110"/>
            </a:xfrm>
            <a:prstGeom prst="rect">
              <a:avLst/>
            </a:prstGeom>
            <a:noFill/>
          </p:spPr>
          <p:txBody>
            <a:bodyPr wrap="square">
              <a:spAutoFit/>
            </a:bodyPr>
            <a:lstStyle/>
            <a:p>
              <a:pPr algn="ctr"/>
              <a:r>
                <a:rPr lang="fr-FR" sz="2000" b="1">
                  <a:solidFill>
                    <a:srgbClr val="8C634A"/>
                  </a:solidFill>
                </a:rPr>
                <a:t>ACER FINANCE</a:t>
              </a:r>
            </a:p>
          </p:txBody>
        </p:sp>
      </p:grpSp>
      <p:grpSp>
        <p:nvGrpSpPr>
          <p:cNvPr id="44" name="Groupe 43">
            <a:extLst>
              <a:ext uri="{FF2B5EF4-FFF2-40B4-BE49-F238E27FC236}">
                <a16:creationId xmlns:a16="http://schemas.microsoft.com/office/drawing/2014/main" id="{FA8A32B9-4595-7086-043D-1D521B61CBB6}"/>
              </a:ext>
            </a:extLst>
          </p:cNvPr>
          <p:cNvGrpSpPr/>
          <p:nvPr/>
        </p:nvGrpSpPr>
        <p:grpSpPr>
          <a:xfrm>
            <a:off x="8845394" y="1582221"/>
            <a:ext cx="7615561" cy="7213631"/>
            <a:chOff x="741701" y="1557440"/>
            <a:chExt cx="7615561" cy="7213631"/>
          </a:xfrm>
        </p:grpSpPr>
        <p:sp>
          <p:nvSpPr>
            <p:cNvPr id="45" name="ZoneTexte 44">
              <a:extLst>
                <a:ext uri="{FF2B5EF4-FFF2-40B4-BE49-F238E27FC236}">
                  <a16:creationId xmlns:a16="http://schemas.microsoft.com/office/drawing/2014/main" id="{D99F2851-B73C-ACC6-44DD-2ED3CCEF71B3}"/>
                </a:ext>
              </a:extLst>
            </p:cNvPr>
            <p:cNvSpPr txBox="1"/>
            <p:nvPr/>
          </p:nvSpPr>
          <p:spPr>
            <a:xfrm>
              <a:off x="2484108" y="7100485"/>
              <a:ext cx="5733740" cy="1670586"/>
            </a:xfrm>
            <a:prstGeom prst="rect">
              <a:avLst/>
            </a:prstGeom>
            <a:noFill/>
            <a:ln>
              <a:noFill/>
            </a:ln>
          </p:spPr>
          <p:txBody>
            <a:bodyPr wrap="square" lIns="91440" tIns="45720" rIns="91440" bIns="45720" rtlCol="0" anchor="t">
              <a:spAutoFit/>
            </a:bodyPr>
            <a:lstStyle/>
            <a:p>
              <a:pPr algn="just">
                <a:lnSpc>
                  <a:spcPct val="150000"/>
                </a:lnSpc>
              </a:pPr>
              <a:r>
                <a:rPr lang="fr-FR" sz="1400" b="1">
                  <a:solidFill>
                    <a:srgbClr val="1C284B"/>
                  </a:solidFill>
                </a:rPr>
                <a:t>Investisseur et partenaire historique du Groupe Colombus, </a:t>
              </a:r>
              <a:r>
                <a:rPr lang="fr-FR" sz="1400">
                  <a:solidFill>
                    <a:srgbClr val="1C284B"/>
                  </a:solidFill>
                </a:rPr>
                <a:t>Joseph conseille et apporte son expertise et sa vision pour accompagner la croissance du Groupe. Co-fondateur et Président Directeur Général de DNCA Finance, Joseph a géré plus de 26 Milliards d’euros d’actifs financiers jusqu’en 2015.</a:t>
              </a:r>
              <a:endParaRPr lang="fr-FR"/>
            </a:p>
          </p:txBody>
        </p:sp>
        <p:sp>
          <p:nvSpPr>
            <p:cNvPr id="46" name="ZoneTexte 45">
              <a:extLst>
                <a:ext uri="{FF2B5EF4-FFF2-40B4-BE49-F238E27FC236}">
                  <a16:creationId xmlns:a16="http://schemas.microsoft.com/office/drawing/2014/main" id="{1E1D8CBE-B304-BA7F-F5EC-18564C449B64}"/>
                </a:ext>
              </a:extLst>
            </p:cNvPr>
            <p:cNvSpPr txBox="1"/>
            <p:nvPr/>
          </p:nvSpPr>
          <p:spPr>
            <a:xfrm>
              <a:off x="2484108" y="2209144"/>
              <a:ext cx="5733740" cy="1993751"/>
            </a:xfrm>
            <a:prstGeom prst="rect">
              <a:avLst/>
            </a:prstGeom>
            <a:noFill/>
            <a:ln>
              <a:noFill/>
            </a:ln>
          </p:spPr>
          <p:txBody>
            <a:bodyPr wrap="square" lIns="91440" tIns="45720" rIns="91440" bIns="45720" rtlCol="0" anchor="t">
              <a:spAutoFit/>
            </a:bodyPr>
            <a:lstStyle/>
            <a:p>
              <a:pPr algn="just">
                <a:lnSpc>
                  <a:spcPct val="150000"/>
                </a:lnSpc>
              </a:pPr>
              <a:r>
                <a:rPr lang="fr-FR" sz="1400" b="1">
                  <a:solidFill>
                    <a:srgbClr val="1C284B"/>
                  </a:solidFill>
                </a:rPr>
                <a:t>Président de Compagnie Colombus et Colombus Asset Management, </a:t>
              </a:r>
              <a:r>
                <a:rPr lang="fr-FR" sz="1400">
                  <a:solidFill>
                    <a:srgbClr val="1C284B"/>
                  </a:solidFill>
                </a:rPr>
                <a:t>Thierry supervise le business développement et la gestion immobilière des actifs du Groupe. Fort de plus de 30 ans d'expérience et plus de 170 000 m² de bureaux et d’habitation gérés, Thierry est un expert de l'Asset Management immobilier et de la rénovation des bâtiments</a:t>
              </a:r>
              <a:endParaRPr lang="fr-FR"/>
            </a:p>
          </p:txBody>
        </p:sp>
        <p:pic>
          <p:nvPicPr>
            <p:cNvPr id="47" name="Image 46">
              <a:extLst>
                <a:ext uri="{FF2B5EF4-FFF2-40B4-BE49-F238E27FC236}">
                  <a16:creationId xmlns:a16="http://schemas.microsoft.com/office/drawing/2014/main" id="{00E4A787-01EF-60CB-72B3-699D7CEEC451}"/>
                </a:ext>
              </a:extLst>
            </p:cNvPr>
            <p:cNvPicPr>
              <a:picLocks/>
            </p:cNvPicPr>
            <p:nvPr/>
          </p:nvPicPr>
          <p:blipFill rotWithShape="1">
            <a:blip r:embed="rId9"/>
            <a:srcRect b="5627"/>
            <a:stretch/>
          </p:blipFill>
          <p:spPr>
            <a:xfrm>
              <a:off x="834595" y="7235590"/>
              <a:ext cx="1591200" cy="1515600"/>
            </a:xfrm>
            <a:prstGeom prst="rect">
              <a:avLst/>
            </a:prstGeom>
          </p:spPr>
        </p:pic>
        <p:sp>
          <p:nvSpPr>
            <p:cNvPr id="48" name="ZoneTexte 47">
              <a:extLst>
                <a:ext uri="{FF2B5EF4-FFF2-40B4-BE49-F238E27FC236}">
                  <a16:creationId xmlns:a16="http://schemas.microsoft.com/office/drawing/2014/main" id="{70C3D92A-4050-DF81-68C3-216DEF5BEB0C}"/>
                </a:ext>
              </a:extLst>
            </p:cNvPr>
            <p:cNvSpPr txBox="1"/>
            <p:nvPr/>
          </p:nvSpPr>
          <p:spPr>
            <a:xfrm>
              <a:off x="834595" y="1557440"/>
              <a:ext cx="7522667" cy="400110"/>
            </a:xfrm>
            <a:prstGeom prst="rect">
              <a:avLst/>
            </a:prstGeom>
            <a:noFill/>
          </p:spPr>
          <p:txBody>
            <a:bodyPr wrap="square" lIns="91440" tIns="45720" rIns="91440" bIns="45720" anchor="t">
              <a:spAutoFit/>
            </a:bodyPr>
            <a:lstStyle/>
            <a:p>
              <a:pPr algn="ctr"/>
              <a:r>
                <a:rPr lang="fr-FR" sz="2000" b="1">
                  <a:solidFill>
                    <a:srgbClr val="8C634A"/>
                  </a:solidFill>
                </a:rPr>
                <a:t>GROUPE COLOMBUS</a:t>
              </a:r>
            </a:p>
          </p:txBody>
        </p:sp>
        <p:sp>
          <p:nvSpPr>
            <p:cNvPr id="49" name="Espace réservé du contenu 7">
              <a:extLst>
                <a:ext uri="{FF2B5EF4-FFF2-40B4-BE49-F238E27FC236}">
                  <a16:creationId xmlns:a16="http://schemas.microsoft.com/office/drawing/2014/main" id="{BC255E7C-153E-4018-9B2D-5C52AA481D97}"/>
                </a:ext>
              </a:extLst>
            </p:cNvPr>
            <p:cNvSpPr txBox="1">
              <a:spLocks/>
            </p:cNvSpPr>
            <p:nvPr/>
          </p:nvSpPr>
          <p:spPr>
            <a:xfrm>
              <a:off x="741701" y="1825932"/>
              <a:ext cx="2001496" cy="4893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a:solidFill>
                    <a:srgbClr val="1C284B"/>
                  </a:solidFill>
                </a:rPr>
                <a:t>Thierry LECLERC </a:t>
              </a:r>
            </a:p>
            <a:p>
              <a:pPr marL="0" indent="0">
                <a:lnSpc>
                  <a:spcPct val="100000"/>
                </a:lnSpc>
                <a:spcBef>
                  <a:spcPts val="0"/>
                </a:spcBef>
                <a:buNone/>
              </a:pPr>
              <a:r>
                <a:rPr lang="fr-FR" sz="1400">
                  <a:solidFill>
                    <a:srgbClr val="1C284B"/>
                  </a:solidFill>
                </a:rPr>
                <a:t>Président </a:t>
              </a:r>
              <a:endParaRPr lang="fr-FR" sz="1400">
                <a:solidFill>
                  <a:srgbClr val="1C284B"/>
                </a:solidFill>
                <a:cs typeface="ChaletBook"/>
              </a:endParaRPr>
            </a:p>
            <a:p>
              <a:pPr marL="0" indent="0">
                <a:lnSpc>
                  <a:spcPct val="100000"/>
                </a:lnSpc>
                <a:spcBef>
                  <a:spcPts val="0"/>
                </a:spcBef>
                <a:buNone/>
              </a:pPr>
              <a:endParaRPr lang="fr-FR" sz="1400" b="1">
                <a:solidFill>
                  <a:srgbClr val="1C284B"/>
                </a:solidFill>
                <a:cs typeface="ChaletBook"/>
              </a:endParaRPr>
            </a:p>
            <a:p>
              <a:pPr marL="0" indent="0">
                <a:buFont typeface="Arial" panose="020B0604020202020204" pitchFamily="34" charset="0"/>
                <a:buNone/>
              </a:pPr>
              <a:endParaRPr lang="fr-FR" sz="2000">
                <a:solidFill>
                  <a:srgbClr val="1C284B"/>
                </a:solidFill>
              </a:endParaRPr>
            </a:p>
          </p:txBody>
        </p:sp>
        <p:pic>
          <p:nvPicPr>
            <p:cNvPr id="50" name="Image 49" descr="Une image contenant Visage humain, homme, costume, personne&#10;&#10;Description générée automatiquement">
              <a:extLst>
                <a:ext uri="{FF2B5EF4-FFF2-40B4-BE49-F238E27FC236}">
                  <a16:creationId xmlns:a16="http://schemas.microsoft.com/office/drawing/2014/main" id="{1FB32228-543A-07E1-69E6-AAEA8623B6F2}"/>
                </a:ext>
              </a:extLst>
            </p:cNvPr>
            <p:cNvPicPr>
              <a:picLocks noChangeAspect="1"/>
            </p:cNvPicPr>
            <p:nvPr/>
          </p:nvPicPr>
          <p:blipFill rotWithShape="1">
            <a:blip r:embed="rId10"/>
            <a:srcRect b="8333"/>
            <a:stretch/>
          </p:blipFill>
          <p:spPr>
            <a:xfrm>
              <a:off x="836951" y="2340623"/>
              <a:ext cx="1589438" cy="1516079"/>
            </a:xfrm>
            <a:prstGeom prst="rect">
              <a:avLst/>
            </a:prstGeom>
          </p:spPr>
        </p:pic>
        <p:sp>
          <p:nvSpPr>
            <p:cNvPr id="51" name="Espace réservé du contenu 7">
              <a:extLst>
                <a:ext uri="{FF2B5EF4-FFF2-40B4-BE49-F238E27FC236}">
                  <a16:creationId xmlns:a16="http://schemas.microsoft.com/office/drawing/2014/main" id="{DA99623A-B3B9-3C39-9B18-B2AD7C8A7D04}"/>
                </a:ext>
              </a:extLst>
            </p:cNvPr>
            <p:cNvSpPr txBox="1">
              <a:spLocks/>
            </p:cNvSpPr>
            <p:nvPr/>
          </p:nvSpPr>
          <p:spPr>
            <a:xfrm>
              <a:off x="741701" y="4224356"/>
              <a:ext cx="3011789" cy="6400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b="1">
                  <a:solidFill>
                    <a:srgbClr val="1C284B"/>
                  </a:solidFill>
                </a:rPr>
                <a:t>Jérémie IFRAH</a:t>
              </a:r>
            </a:p>
            <a:p>
              <a:pPr marL="0" indent="0">
                <a:spcBef>
                  <a:spcPts val="0"/>
                </a:spcBef>
                <a:buNone/>
              </a:pPr>
              <a:r>
                <a:rPr lang="fr-FR" sz="1400">
                  <a:solidFill>
                    <a:srgbClr val="1C284B"/>
                  </a:solidFill>
                </a:rPr>
                <a:t>Directeur Général</a:t>
              </a:r>
              <a:endParaRPr lang="fr-FR" sz="1400">
                <a:solidFill>
                  <a:srgbClr val="1C284B"/>
                </a:solidFill>
                <a:cs typeface="ChaletBook"/>
              </a:endParaRPr>
            </a:p>
          </p:txBody>
        </p:sp>
        <p:pic>
          <p:nvPicPr>
            <p:cNvPr id="52" name="Image 51" descr="Une image contenant personne, homme, complet, posant&#10;&#10;Description générée automatiquement">
              <a:extLst>
                <a:ext uri="{FF2B5EF4-FFF2-40B4-BE49-F238E27FC236}">
                  <a16:creationId xmlns:a16="http://schemas.microsoft.com/office/drawing/2014/main" id="{4BA4DEA9-1DF6-872B-AFDC-BCB77B1A2DAF}"/>
                </a:ext>
              </a:extLst>
            </p:cNvPr>
            <p:cNvPicPr>
              <a:picLocks/>
            </p:cNvPicPr>
            <p:nvPr/>
          </p:nvPicPr>
          <p:blipFill rotWithShape="1">
            <a:blip r:embed="rId11"/>
            <a:srcRect l="13483" r="20504" b="15200"/>
            <a:stretch/>
          </p:blipFill>
          <p:spPr>
            <a:xfrm>
              <a:off x="834595" y="4752298"/>
              <a:ext cx="1591200" cy="1515600"/>
            </a:xfrm>
            <a:prstGeom prst="rect">
              <a:avLst/>
            </a:prstGeom>
          </p:spPr>
        </p:pic>
        <p:sp>
          <p:nvSpPr>
            <p:cNvPr id="53" name="Espace réservé du contenu 7">
              <a:extLst>
                <a:ext uri="{FF2B5EF4-FFF2-40B4-BE49-F238E27FC236}">
                  <a16:creationId xmlns:a16="http://schemas.microsoft.com/office/drawing/2014/main" id="{697DF65E-A750-C811-0AB7-51E393FDD851}"/>
                </a:ext>
              </a:extLst>
            </p:cNvPr>
            <p:cNvSpPr txBox="1">
              <a:spLocks/>
            </p:cNvSpPr>
            <p:nvPr/>
          </p:nvSpPr>
          <p:spPr>
            <a:xfrm>
              <a:off x="741701" y="6664752"/>
              <a:ext cx="3011789" cy="6400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a:solidFill>
                    <a:srgbClr val="1C284B"/>
                  </a:solidFill>
                </a:rPr>
                <a:t>Joseph CHATEL</a:t>
              </a:r>
              <a:endParaRPr lang="fr-FR"/>
            </a:p>
            <a:p>
              <a:pPr marL="0" indent="0">
                <a:spcBef>
                  <a:spcPts val="0"/>
                </a:spcBef>
                <a:buNone/>
              </a:pPr>
              <a:r>
                <a:rPr lang="fr-FR" sz="1400">
                  <a:solidFill>
                    <a:srgbClr val="1C284B"/>
                  </a:solidFill>
                </a:rPr>
                <a:t>Investisseur Associé </a:t>
              </a:r>
              <a:endParaRPr lang="fr-FR" sz="1400">
                <a:solidFill>
                  <a:srgbClr val="1C284B"/>
                </a:solidFill>
                <a:cs typeface="ChaletBook"/>
              </a:endParaRPr>
            </a:p>
          </p:txBody>
        </p:sp>
        <p:sp>
          <p:nvSpPr>
            <p:cNvPr id="54" name="ZoneTexte 53">
              <a:extLst>
                <a:ext uri="{FF2B5EF4-FFF2-40B4-BE49-F238E27FC236}">
                  <a16:creationId xmlns:a16="http://schemas.microsoft.com/office/drawing/2014/main" id="{F6896BFB-8D7B-E35E-056F-48ED70431290}"/>
                </a:ext>
              </a:extLst>
            </p:cNvPr>
            <p:cNvSpPr txBox="1"/>
            <p:nvPr/>
          </p:nvSpPr>
          <p:spPr>
            <a:xfrm>
              <a:off x="2484108" y="4614406"/>
              <a:ext cx="5733740" cy="2075376"/>
            </a:xfrm>
            <a:prstGeom prst="rect">
              <a:avLst/>
            </a:prstGeom>
            <a:noFill/>
            <a:ln>
              <a:noFill/>
            </a:ln>
          </p:spPr>
          <p:txBody>
            <a:bodyPr wrap="square" lIns="91440" tIns="45720" rIns="91440" bIns="45720" rtlCol="0" anchor="t">
              <a:spAutoFit/>
            </a:bodyPr>
            <a:lstStyle/>
            <a:p>
              <a:pPr algn="just">
                <a:lnSpc>
                  <a:spcPct val="150000"/>
                </a:lnSpc>
              </a:pPr>
              <a:r>
                <a:rPr lang="fr-FR" sz="1400" b="1">
                  <a:solidFill>
                    <a:srgbClr val="1C284B"/>
                  </a:solidFill>
                </a:rPr>
                <a:t>Directeur Général de Compagnie Colombus et Président de la Financière Colombus, </a:t>
              </a:r>
              <a:r>
                <a:rPr lang="fr-FR" sz="1400">
                  <a:solidFill>
                    <a:srgbClr val="1C284B"/>
                  </a:solidFill>
                </a:rPr>
                <a:t>Jérémie supervise le business développement et la structuration financière des opérations. Avec plus de 18 ans d'expérience, il a investi, géré et structuré plus de 2 Milliards d’euros d’opérations immobilières</a:t>
              </a:r>
            </a:p>
            <a:p>
              <a:pPr algn="just">
                <a:lnSpc>
                  <a:spcPct val="150000"/>
                </a:lnSpc>
              </a:pPr>
              <a:endParaRPr lang="fr-FR"/>
            </a:p>
          </p:txBody>
        </p:sp>
      </p:grpSp>
    </p:spTree>
    <p:extLst>
      <p:ext uri="{BB962C8B-B14F-4D97-AF65-F5344CB8AC3E}">
        <p14:creationId xmlns:p14="http://schemas.microsoft.com/office/powerpoint/2010/main" val="3560221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AD53776A-970C-7E66-C28B-8CD555135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2" name="object 15">
            <a:extLst>
              <a:ext uri="{FF2B5EF4-FFF2-40B4-BE49-F238E27FC236}">
                <a16:creationId xmlns:a16="http://schemas.microsoft.com/office/drawing/2014/main" id="{2C010D90-0D22-E4DA-14DF-3A4E020820DE}"/>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9" name="Espace réservé du numéro de diapositive 13">
            <a:extLst>
              <a:ext uri="{FF2B5EF4-FFF2-40B4-BE49-F238E27FC236}">
                <a16:creationId xmlns:a16="http://schemas.microsoft.com/office/drawing/2014/main" id="{334C27E3-5500-183B-A849-0820154BFEC1}"/>
              </a:ext>
            </a:extLst>
          </p:cNvPr>
          <p:cNvSpPr txBox="1">
            <a:spLocks/>
          </p:cNvSpPr>
          <p:nvPr/>
        </p:nvSpPr>
        <p:spPr>
          <a:xfrm>
            <a:off x="16685940" y="9235438"/>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000" smtClean="0"/>
              <a:pPr/>
              <a:t>11</a:t>
            </a:fld>
            <a:endParaRPr lang="en-US" sz="1000"/>
          </a:p>
        </p:txBody>
      </p:sp>
      <p:sp>
        <p:nvSpPr>
          <p:cNvPr id="14" name="Text Placeholder 11">
            <a:extLst>
              <a:ext uri="{FF2B5EF4-FFF2-40B4-BE49-F238E27FC236}">
                <a16:creationId xmlns:a16="http://schemas.microsoft.com/office/drawing/2014/main" id="{D9A9F2EF-11C6-6C7B-19F5-0434CA32968B}"/>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029" name="ZoneTexte 1028">
            <a:extLst>
              <a:ext uri="{FF2B5EF4-FFF2-40B4-BE49-F238E27FC236}">
                <a16:creationId xmlns:a16="http://schemas.microsoft.com/office/drawing/2014/main" id="{904DAAD6-33DB-897E-2FBC-DC270FF6FD21}"/>
              </a:ext>
            </a:extLst>
          </p:cNvPr>
          <p:cNvSpPr txBox="1"/>
          <p:nvPr/>
        </p:nvSpPr>
        <p:spPr>
          <a:xfrm>
            <a:off x="822897" y="2143462"/>
            <a:ext cx="6972696" cy="5113644"/>
          </a:xfrm>
          <a:prstGeom prst="rect">
            <a:avLst/>
          </a:prstGeom>
          <a:noFill/>
          <a:ln>
            <a:noFill/>
          </a:ln>
        </p:spPr>
        <p:txBody>
          <a:bodyPr wrap="square" lIns="91440" tIns="45720" rIns="91440" bIns="45720" rtlCol="0" anchor="t">
            <a:spAutoFit/>
          </a:bodyPr>
          <a:lstStyle/>
          <a:p>
            <a:pPr>
              <a:lnSpc>
                <a:spcPct val="150000"/>
              </a:lnSpc>
            </a:pPr>
            <a:endParaRPr lang="fr-FR" sz="2000" dirty="0">
              <a:solidFill>
                <a:srgbClr val="1C284B"/>
              </a:solidFill>
            </a:endParaRPr>
          </a:p>
          <a:p>
            <a:pPr marL="285750" indent="-285750">
              <a:lnSpc>
                <a:spcPct val="150000"/>
              </a:lnSpc>
              <a:buFont typeface="Wingdings" panose="05000000000000000000" pitchFamily="2" charset="2"/>
              <a:buChar char="ü"/>
            </a:pPr>
            <a:r>
              <a:rPr lang="fr-FR" sz="2000" dirty="0">
                <a:solidFill>
                  <a:srgbClr val="1C284B"/>
                </a:solidFill>
              </a:rPr>
              <a:t>Société de gestion entrepreneuriale détenue par ses associés dirigeants et agréée par l’AMF. </a:t>
            </a:r>
          </a:p>
          <a:p>
            <a:pPr marL="285750" indent="-285750">
              <a:lnSpc>
                <a:spcPct val="150000"/>
              </a:lnSpc>
              <a:buFont typeface="Wingdings" panose="05000000000000000000" pitchFamily="2" charset="2"/>
              <a:buChar char="ü"/>
            </a:pPr>
            <a:endParaRPr lang="fr-FR" sz="2000" dirty="0">
              <a:solidFill>
                <a:srgbClr val="1C284B"/>
              </a:solidFill>
            </a:endParaRPr>
          </a:p>
          <a:p>
            <a:pPr marL="285750" indent="-285750">
              <a:lnSpc>
                <a:spcPct val="150000"/>
              </a:lnSpc>
              <a:buFont typeface="Wingdings" panose="05000000000000000000" pitchFamily="2" charset="2"/>
              <a:buChar char="ü"/>
            </a:pPr>
            <a:r>
              <a:rPr lang="fr-FR" sz="2000" dirty="0">
                <a:solidFill>
                  <a:srgbClr val="1C284B"/>
                </a:solidFill>
              </a:rPr>
              <a:t>Développement des services de conseil, de gestion et d’allocation d’actifs pour une clientèle privée, des entrepreneurs et des institutions. </a:t>
            </a:r>
          </a:p>
          <a:p>
            <a:pPr>
              <a:lnSpc>
                <a:spcPct val="150000"/>
              </a:lnSpc>
            </a:pPr>
            <a:endParaRPr lang="fr-FR" sz="2000" dirty="0">
              <a:solidFill>
                <a:srgbClr val="1C284B"/>
              </a:solidFill>
            </a:endParaRPr>
          </a:p>
          <a:p>
            <a:pPr marL="285750" indent="-285750">
              <a:lnSpc>
                <a:spcPct val="150000"/>
              </a:lnSpc>
              <a:buFont typeface="Wingdings" panose="05000000000000000000" pitchFamily="2" charset="2"/>
              <a:buChar char="ü"/>
            </a:pPr>
            <a:r>
              <a:rPr lang="fr-FR" sz="2000" dirty="0">
                <a:solidFill>
                  <a:srgbClr val="1C284B"/>
                </a:solidFill>
              </a:rPr>
              <a:t>Immobilier: services spécialisés de structuration et gestion de fonds d’investissement professionnels pour accompagner leur développement.</a:t>
            </a:r>
          </a:p>
        </p:txBody>
      </p:sp>
      <p:grpSp>
        <p:nvGrpSpPr>
          <p:cNvPr id="1031" name="Groupe 1030">
            <a:extLst>
              <a:ext uri="{FF2B5EF4-FFF2-40B4-BE49-F238E27FC236}">
                <a16:creationId xmlns:a16="http://schemas.microsoft.com/office/drawing/2014/main" id="{74C37939-3158-FA86-D148-358E8BD0D553}"/>
              </a:ext>
            </a:extLst>
          </p:cNvPr>
          <p:cNvGrpSpPr/>
          <p:nvPr/>
        </p:nvGrpSpPr>
        <p:grpSpPr>
          <a:xfrm>
            <a:off x="9221129" y="1612917"/>
            <a:ext cx="7061469" cy="511157"/>
            <a:chOff x="9660921" y="6608937"/>
            <a:chExt cx="6934200" cy="588541"/>
          </a:xfrm>
        </p:grpSpPr>
        <p:sp>
          <p:nvSpPr>
            <p:cNvPr id="1032" name="ZoneTexte 1031">
              <a:extLst>
                <a:ext uri="{FF2B5EF4-FFF2-40B4-BE49-F238E27FC236}">
                  <a16:creationId xmlns:a16="http://schemas.microsoft.com/office/drawing/2014/main" id="{FC526B32-9846-EC83-6077-3FC47F4FA090}"/>
                </a:ext>
              </a:extLst>
            </p:cNvPr>
            <p:cNvSpPr txBox="1"/>
            <p:nvPr/>
          </p:nvSpPr>
          <p:spPr>
            <a:xfrm>
              <a:off x="9660921" y="6608937"/>
              <a:ext cx="6934200" cy="531556"/>
            </a:xfrm>
            <a:prstGeom prst="rect">
              <a:avLst/>
            </a:prstGeom>
            <a:noFill/>
          </p:spPr>
          <p:txBody>
            <a:bodyPr wrap="square">
              <a:spAutoFit/>
            </a:bodyPr>
            <a:lstStyle/>
            <a:p>
              <a:r>
                <a:rPr lang="fr-FR" sz="2400" b="1">
                  <a:solidFill>
                    <a:srgbClr val="8C634A"/>
                  </a:solidFill>
                </a:rPr>
                <a:t>Chiffres clefs</a:t>
              </a:r>
              <a:endParaRPr lang="fr-FR" sz="2400"/>
            </a:p>
          </p:txBody>
        </p:sp>
        <p:cxnSp>
          <p:nvCxnSpPr>
            <p:cNvPr id="1033" name="Connecteur droit 1032">
              <a:extLst>
                <a:ext uri="{FF2B5EF4-FFF2-40B4-BE49-F238E27FC236}">
                  <a16:creationId xmlns:a16="http://schemas.microsoft.com/office/drawing/2014/main" id="{2274FFC9-0B6A-8D37-65E6-E472B33EAE27}"/>
                </a:ext>
              </a:extLst>
            </p:cNvPr>
            <p:cNvCxnSpPr>
              <a:cxnSpLocks/>
            </p:cNvCxnSpPr>
            <p:nvPr/>
          </p:nvCxnSpPr>
          <p:spPr>
            <a:xfrm>
              <a:off x="9660921" y="7197478"/>
              <a:ext cx="6934200" cy="0"/>
            </a:xfrm>
            <a:prstGeom prst="line">
              <a:avLst/>
            </a:prstGeom>
            <a:ln w="19050">
              <a:solidFill>
                <a:srgbClr val="8C634A"/>
              </a:solidFill>
            </a:ln>
          </p:spPr>
          <p:style>
            <a:lnRef idx="1">
              <a:schemeClr val="accent1"/>
            </a:lnRef>
            <a:fillRef idx="0">
              <a:schemeClr val="accent1"/>
            </a:fillRef>
            <a:effectRef idx="0">
              <a:schemeClr val="accent1"/>
            </a:effectRef>
            <a:fontRef idx="minor">
              <a:schemeClr val="tx1"/>
            </a:fontRef>
          </p:style>
        </p:cxnSp>
      </p:grpSp>
      <p:grpSp>
        <p:nvGrpSpPr>
          <p:cNvPr id="1034" name="Groupe 1033">
            <a:extLst>
              <a:ext uri="{FF2B5EF4-FFF2-40B4-BE49-F238E27FC236}">
                <a16:creationId xmlns:a16="http://schemas.microsoft.com/office/drawing/2014/main" id="{D72738E1-C47B-6B2E-8452-07705CE3F500}"/>
              </a:ext>
            </a:extLst>
          </p:cNvPr>
          <p:cNvGrpSpPr/>
          <p:nvPr/>
        </p:nvGrpSpPr>
        <p:grpSpPr>
          <a:xfrm>
            <a:off x="865918" y="1612917"/>
            <a:ext cx="7061469" cy="511157"/>
            <a:chOff x="9660921" y="6608937"/>
            <a:chExt cx="6934200" cy="588541"/>
          </a:xfrm>
        </p:grpSpPr>
        <p:sp>
          <p:nvSpPr>
            <p:cNvPr id="1035" name="ZoneTexte 1034">
              <a:extLst>
                <a:ext uri="{FF2B5EF4-FFF2-40B4-BE49-F238E27FC236}">
                  <a16:creationId xmlns:a16="http://schemas.microsoft.com/office/drawing/2014/main" id="{DAEDBD5E-2D9F-37A8-6BA1-99B1C6DD1C59}"/>
                </a:ext>
              </a:extLst>
            </p:cNvPr>
            <p:cNvSpPr txBox="1"/>
            <p:nvPr/>
          </p:nvSpPr>
          <p:spPr>
            <a:xfrm>
              <a:off x="9660921" y="6608937"/>
              <a:ext cx="6934200" cy="531556"/>
            </a:xfrm>
            <a:prstGeom prst="rect">
              <a:avLst/>
            </a:prstGeom>
            <a:noFill/>
          </p:spPr>
          <p:txBody>
            <a:bodyPr wrap="square">
              <a:spAutoFit/>
            </a:bodyPr>
            <a:lstStyle/>
            <a:p>
              <a:r>
                <a:rPr lang="fr-FR" sz="2400" b="1">
                  <a:solidFill>
                    <a:srgbClr val="8C634A"/>
                  </a:solidFill>
                </a:rPr>
                <a:t>Présentation</a:t>
              </a:r>
              <a:endParaRPr lang="fr-FR" sz="2400"/>
            </a:p>
          </p:txBody>
        </p:sp>
        <p:cxnSp>
          <p:nvCxnSpPr>
            <p:cNvPr id="1036" name="Connecteur droit 1035">
              <a:extLst>
                <a:ext uri="{FF2B5EF4-FFF2-40B4-BE49-F238E27FC236}">
                  <a16:creationId xmlns:a16="http://schemas.microsoft.com/office/drawing/2014/main" id="{737E6FBA-8FE5-D801-95AB-7916982B1050}"/>
                </a:ext>
              </a:extLst>
            </p:cNvPr>
            <p:cNvCxnSpPr>
              <a:cxnSpLocks/>
            </p:cNvCxnSpPr>
            <p:nvPr/>
          </p:nvCxnSpPr>
          <p:spPr>
            <a:xfrm>
              <a:off x="9660921" y="7197478"/>
              <a:ext cx="6934200" cy="0"/>
            </a:xfrm>
            <a:prstGeom prst="line">
              <a:avLst/>
            </a:prstGeom>
            <a:ln w="19050">
              <a:solidFill>
                <a:srgbClr val="8C634A"/>
              </a:solidFill>
            </a:ln>
          </p:spPr>
          <p:style>
            <a:lnRef idx="1">
              <a:schemeClr val="accent1"/>
            </a:lnRef>
            <a:fillRef idx="0">
              <a:schemeClr val="accent1"/>
            </a:fillRef>
            <a:effectRef idx="0">
              <a:schemeClr val="accent1"/>
            </a:effectRef>
            <a:fontRef idx="minor">
              <a:schemeClr val="tx1"/>
            </a:fontRef>
          </p:style>
        </p:cxnSp>
      </p:grpSp>
      <p:grpSp>
        <p:nvGrpSpPr>
          <p:cNvPr id="1037" name="Groupe 1036">
            <a:extLst>
              <a:ext uri="{FF2B5EF4-FFF2-40B4-BE49-F238E27FC236}">
                <a16:creationId xmlns:a16="http://schemas.microsoft.com/office/drawing/2014/main" id="{6006BAA1-FD3F-9FA3-B4AF-74FFB4DAC919}"/>
              </a:ext>
            </a:extLst>
          </p:cNvPr>
          <p:cNvGrpSpPr/>
          <p:nvPr/>
        </p:nvGrpSpPr>
        <p:grpSpPr>
          <a:xfrm>
            <a:off x="9221129" y="4386679"/>
            <a:ext cx="7061469" cy="511163"/>
            <a:chOff x="9660921" y="6608931"/>
            <a:chExt cx="6934200" cy="588547"/>
          </a:xfrm>
        </p:grpSpPr>
        <p:sp>
          <p:nvSpPr>
            <p:cNvPr id="1038" name="ZoneTexte 1037">
              <a:extLst>
                <a:ext uri="{FF2B5EF4-FFF2-40B4-BE49-F238E27FC236}">
                  <a16:creationId xmlns:a16="http://schemas.microsoft.com/office/drawing/2014/main" id="{78B46B59-0203-084C-B264-FCDE7CA7A0D2}"/>
                </a:ext>
              </a:extLst>
            </p:cNvPr>
            <p:cNvSpPr txBox="1"/>
            <p:nvPr/>
          </p:nvSpPr>
          <p:spPr>
            <a:xfrm>
              <a:off x="9660921" y="6608931"/>
              <a:ext cx="6934200" cy="531556"/>
            </a:xfrm>
            <a:prstGeom prst="rect">
              <a:avLst/>
            </a:prstGeom>
            <a:noFill/>
          </p:spPr>
          <p:txBody>
            <a:bodyPr wrap="square">
              <a:spAutoFit/>
            </a:bodyPr>
            <a:lstStyle/>
            <a:p>
              <a:r>
                <a:rPr lang="fr-FR" sz="2400" b="1">
                  <a:solidFill>
                    <a:srgbClr val="8C634A"/>
                  </a:solidFill>
                </a:rPr>
                <a:t>Partenaires</a:t>
              </a:r>
              <a:endParaRPr lang="fr-FR" sz="2400"/>
            </a:p>
          </p:txBody>
        </p:sp>
        <p:cxnSp>
          <p:nvCxnSpPr>
            <p:cNvPr id="1039" name="Connecteur droit 1038">
              <a:extLst>
                <a:ext uri="{FF2B5EF4-FFF2-40B4-BE49-F238E27FC236}">
                  <a16:creationId xmlns:a16="http://schemas.microsoft.com/office/drawing/2014/main" id="{0275F604-9BD2-EE6D-1ADC-7C8D549CCDBD}"/>
                </a:ext>
              </a:extLst>
            </p:cNvPr>
            <p:cNvCxnSpPr>
              <a:cxnSpLocks/>
            </p:cNvCxnSpPr>
            <p:nvPr/>
          </p:nvCxnSpPr>
          <p:spPr>
            <a:xfrm>
              <a:off x="9660921" y="7197478"/>
              <a:ext cx="6934200" cy="0"/>
            </a:xfrm>
            <a:prstGeom prst="line">
              <a:avLst/>
            </a:prstGeom>
            <a:ln w="19050">
              <a:solidFill>
                <a:srgbClr val="8C634A"/>
              </a:solidFill>
            </a:ln>
          </p:spPr>
          <p:style>
            <a:lnRef idx="1">
              <a:schemeClr val="accent1"/>
            </a:lnRef>
            <a:fillRef idx="0">
              <a:schemeClr val="accent1"/>
            </a:fillRef>
            <a:effectRef idx="0">
              <a:schemeClr val="accent1"/>
            </a:effectRef>
            <a:fontRef idx="minor">
              <a:schemeClr val="tx1"/>
            </a:fontRef>
          </p:style>
        </p:cxnSp>
      </p:grpSp>
      <p:sp>
        <p:nvSpPr>
          <p:cNvPr id="1040" name="ZoneTexte 1039">
            <a:extLst>
              <a:ext uri="{FF2B5EF4-FFF2-40B4-BE49-F238E27FC236}">
                <a16:creationId xmlns:a16="http://schemas.microsoft.com/office/drawing/2014/main" id="{5BFB0A78-277B-A1D6-C9D5-BC89494C9ADC}"/>
              </a:ext>
            </a:extLst>
          </p:cNvPr>
          <p:cNvSpPr txBox="1">
            <a:spLocks/>
          </p:cNvSpPr>
          <p:nvPr/>
        </p:nvSpPr>
        <p:spPr>
          <a:xfrm>
            <a:off x="9297296" y="2308255"/>
            <a:ext cx="1620000" cy="1620000"/>
          </a:xfrm>
          <a:prstGeom prst="rect">
            <a:avLst/>
          </a:prstGeom>
          <a:solidFill>
            <a:srgbClr val="8C634A"/>
          </a:solidFill>
        </p:spPr>
        <p:txBody>
          <a:bodyPr wrap="square" rtlCol="0" anchor="ctr">
            <a:noAutofit/>
          </a:bodyPr>
          <a:lstStyle/>
          <a:p>
            <a:pPr algn="ctr"/>
            <a:r>
              <a:rPr lang="fr-FR" sz="2400">
                <a:solidFill>
                  <a:schemeClr val="bg1"/>
                </a:solidFill>
              </a:rPr>
              <a:t>1990 </a:t>
            </a:r>
          </a:p>
          <a:p>
            <a:pPr algn="ctr"/>
            <a:endParaRPr lang="fr-FR" sz="1600">
              <a:solidFill>
                <a:schemeClr val="bg1"/>
              </a:solidFill>
            </a:endParaRPr>
          </a:p>
          <a:p>
            <a:pPr algn="ctr"/>
            <a:r>
              <a:rPr lang="fr-FR" sz="1600">
                <a:solidFill>
                  <a:schemeClr val="bg1"/>
                </a:solidFill>
              </a:rPr>
              <a:t>Création</a:t>
            </a:r>
          </a:p>
        </p:txBody>
      </p:sp>
      <p:sp>
        <p:nvSpPr>
          <p:cNvPr id="1041" name="ZoneTexte 1040">
            <a:extLst>
              <a:ext uri="{FF2B5EF4-FFF2-40B4-BE49-F238E27FC236}">
                <a16:creationId xmlns:a16="http://schemas.microsoft.com/office/drawing/2014/main" id="{C679349F-A997-EA35-7A68-C139F356C833}"/>
              </a:ext>
            </a:extLst>
          </p:cNvPr>
          <p:cNvSpPr txBox="1">
            <a:spLocks/>
          </p:cNvSpPr>
          <p:nvPr/>
        </p:nvSpPr>
        <p:spPr>
          <a:xfrm>
            <a:off x="11109583" y="2308255"/>
            <a:ext cx="1620000" cy="1620000"/>
          </a:xfrm>
          <a:prstGeom prst="rect">
            <a:avLst/>
          </a:prstGeom>
          <a:solidFill>
            <a:srgbClr val="1C284B"/>
          </a:solidFill>
        </p:spPr>
        <p:txBody>
          <a:bodyPr wrap="square" rtlCol="0" anchor="ctr">
            <a:noAutofit/>
          </a:bodyPr>
          <a:lstStyle/>
          <a:p>
            <a:pPr algn="ctr"/>
            <a:r>
              <a:rPr lang="fr-FR" sz="2400">
                <a:solidFill>
                  <a:schemeClr val="bg1"/>
                </a:solidFill>
              </a:rPr>
              <a:t>20</a:t>
            </a:r>
          </a:p>
          <a:p>
            <a:pPr algn="ctr"/>
            <a:endParaRPr lang="fr-FR" sz="1600">
              <a:solidFill>
                <a:schemeClr val="bg1"/>
              </a:solidFill>
            </a:endParaRPr>
          </a:p>
          <a:p>
            <a:pPr algn="ctr"/>
            <a:r>
              <a:rPr lang="fr-FR" sz="1600">
                <a:solidFill>
                  <a:schemeClr val="bg1"/>
                </a:solidFill>
              </a:rPr>
              <a:t>Collaborateurs</a:t>
            </a:r>
          </a:p>
        </p:txBody>
      </p:sp>
      <p:sp>
        <p:nvSpPr>
          <p:cNvPr id="1042" name="ZoneTexte 1041">
            <a:extLst>
              <a:ext uri="{FF2B5EF4-FFF2-40B4-BE49-F238E27FC236}">
                <a16:creationId xmlns:a16="http://schemas.microsoft.com/office/drawing/2014/main" id="{51139D0E-1015-D8EC-9E9F-C0264A292C2B}"/>
              </a:ext>
            </a:extLst>
          </p:cNvPr>
          <p:cNvSpPr txBox="1">
            <a:spLocks/>
          </p:cNvSpPr>
          <p:nvPr/>
        </p:nvSpPr>
        <p:spPr>
          <a:xfrm>
            <a:off x="12921870" y="2308255"/>
            <a:ext cx="1620000" cy="1620000"/>
          </a:xfrm>
          <a:prstGeom prst="rect">
            <a:avLst/>
          </a:prstGeom>
          <a:solidFill>
            <a:srgbClr val="8C634A"/>
          </a:solidFill>
        </p:spPr>
        <p:txBody>
          <a:bodyPr wrap="square" rtlCol="0" anchor="ctr">
            <a:noAutofit/>
          </a:bodyPr>
          <a:lstStyle/>
          <a:p>
            <a:pPr algn="ctr"/>
            <a:r>
              <a:rPr lang="fr-FR" sz="2400">
                <a:solidFill>
                  <a:schemeClr val="bg1"/>
                </a:solidFill>
              </a:rPr>
              <a:t>&gt; 600 M€ </a:t>
            </a:r>
          </a:p>
          <a:p>
            <a:pPr algn="ctr"/>
            <a:endParaRPr lang="fr-FR" sz="1600">
              <a:solidFill>
                <a:schemeClr val="bg1"/>
              </a:solidFill>
            </a:endParaRPr>
          </a:p>
          <a:p>
            <a:pPr algn="ctr"/>
            <a:r>
              <a:rPr lang="fr-FR" sz="1600">
                <a:solidFill>
                  <a:schemeClr val="bg1"/>
                </a:solidFill>
              </a:rPr>
              <a:t>Géré*</a:t>
            </a:r>
          </a:p>
        </p:txBody>
      </p:sp>
      <p:sp>
        <p:nvSpPr>
          <p:cNvPr id="1043" name="ZoneTexte 1042">
            <a:extLst>
              <a:ext uri="{FF2B5EF4-FFF2-40B4-BE49-F238E27FC236}">
                <a16:creationId xmlns:a16="http://schemas.microsoft.com/office/drawing/2014/main" id="{12EEAC33-AC37-FFBA-E147-D45240A6DB92}"/>
              </a:ext>
            </a:extLst>
          </p:cNvPr>
          <p:cNvSpPr txBox="1">
            <a:spLocks/>
          </p:cNvSpPr>
          <p:nvPr/>
        </p:nvSpPr>
        <p:spPr>
          <a:xfrm>
            <a:off x="14734157" y="2308255"/>
            <a:ext cx="1620000" cy="1620000"/>
          </a:xfrm>
          <a:prstGeom prst="rect">
            <a:avLst/>
          </a:prstGeom>
          <a:solidFill>
            <a:srgbClr val="1C284B"/>
          </a:solidFill>
        </p:spPr>
        <p:txBody>
          <a:bodyPr wrap="square" rtlCol="0" anchor="ctr">
            <a:noAutofit/>
          </a:bodyPr>
          <a:lstStyle/>
          <a:p>
            <a:pPr algn="ctr"/>
            <a:r>
              <a:rPr lang="fr-FR" sz="2400">
                <a:solidFill>
                  <a:schemeClr val="bg1"/>
                </a:solidFill>
              </a:rPr>
              <a:t>+ 2 500</a:t>
            </a:r>
          </a:p>
          <a:p>
            <a:pPr algn="ctr"/>
            <a:endParaRPr lang="fr-FR" sz="1600">
              <a:solidFill>
                <a:schemeClr val="bg1"/>
              </a:solidFill>
            </a:endParaRPr>
          </a:p>
          <a:p>
            <a:pPr algn="ctr"/>
            <a:r>
              <a:rPr lang="fr-FR" sz="1600">
                <a:solidFill>
                  <a:schemeClr val="bg1"/>
                </a:solidFill>
              </a:rPr>
              <a:t>Clients</a:t>
            </a:r>
          </a:p>
        </p:txBody>
      </p:sp>
      <p:sp>
        <p:nvSpPr>
          <p:cNvPr id="1044" name="ZoneTexte 1043">
            <a:extLst>
              <a:ext uri="{FF2B5EF4-FFF2-40B4-BE49-F238E27FC236}">
                <a16:creationId xmlns:a16="http://schemas.microsoft.com/office/drawing/2014/main" id="{3439C531-1502-057C-F40E-563A12B9603D}"/>
              </a:ext>
            </a:extLst>
          </p:cNvPr>
          <p:cNvSpPr txBox="1"/>
          <p:nvPr/>
        </p:nvSpPr>
        <p:spPr>
          <a:xfrm>
            <a:off x="12910831" y="3887306"/>
            <a:ext cx="3443326" cy="276999"/>
          </a:xfrm>
          <a:prstGeom prst="rect">
            <a:avLst/>
          </a:prstGeom>
          <a:noFill/>
        </p:spPr>
        <p:txBody>
          <a:bodyPr wrap="square">
            <a:spAutoFit/>
          </a:bodyPr>
          <a:lstStyle/>
          <a:p>
            <a:pPr algn="r"/>
            <a:r>
              <a:rPr lang="fr-FR" sz="1200" i="1">
                <a:solidFill>
                  <a:srgbClr val="1C284B"/>
                </a:solidFill>
              </a:rPr>
              <a:t>*Actifs sous gestion + courtage au 31/09/2023</a:t>
            </a:r>
          </a:p>
        </p:txBody>
      </p:sp>
      <p:pic>
        <p:nvPicPr>
          <p:cNvPr id="1045" name="Picture 4" descr="CMS Francis Lefebvre Avocats, 5 ans de Beetween : le bilan">
            <a:extLst>
              <a:ext uri="{FF2B5EF4-FFF2-40B4-BE49-F238E27FC236}">
                <a16:creationId xmlns:a16="http://schemas.microsoft.com/office/drawing/2014/main" id="{C3DA1070-F33C-8257-61F8-B8CB7B78912A}"/>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81960" y="6142456"/>
            <a:ext cx="3199912" cy="5601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5AE56FCA-7CE3-FDA2-8AAD-0080BD43915B}"/>
              </a:ext>
            </a:extLst>
          </p:cNvPr>
          <p:cNvGrpSpPr/>
          <p:nvPr/>
        </p:nvGrpSpPr>
        <p:grpSpPr>
          <a:xfrm>
            <a:off x="12793056" y="6878933"/>
            <a:ext cx="3577722" cy="1043066"/>
            <a:chOff x="12865843" y="7722097"/>
            <a:chExt cx="3577722" cy="1043066"/>
          </a:xfrm>
        </p:grpSpPr>
        <p:pic>
          <p:nvPicPr>
            <p:cNvPr id="1046" name="Picture 4" descr="Catella Group – specialist in property and finance in Europe">
              <a:extLst>
                <a:ext uri="{FF2B5EF4-FFF2-40B4-BE49-F238E27FC236}">
                  <a16:creationId xmlns:a16="http://schemas.microsoft.com/office/drawing/2014/main" id="{A554D58E-7F9E-3055-F1AC-629FC843F1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2598" r="22098"/>
            <a:stretch/>
          </p:blipFill>
          <p:spPr bwMode="auto">
            <a:xfrm>
              <a:off x="15344782" y="7722097"/>
              <a:ext cx="1098783" cy="104306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6" descr="Download Cushman &amp; Wakefield Logo in SVG Vector or PNG File Format ...">
              <a:extLst>
                <a:ext uri="{FF2B5EF4-FFF2-40B4-BE49-F238E27FC236}">
                  <a16:creationId xmlns:a16="http://schemas.microsoft.com/office/drawing/2014/main" id="{CB9216D6-5FC8-26E1-F057-9629E0F2D8F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9094" t="33648" r="8653" b="33403"/>
            <a:stretch/>
          </p:blipFill>
          <p:spPr bwMode="auto">
            <a:xfrm>
              <a:off x="12865843" y="7875749"/>
              <a:ext cx="2406163" cy="64257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8" name="Picture 2" descr="Societe Generale Securities Services - SGSS">
            <a:extLst>
              <a:ext uri="{FF2B5EF4-FFF2-40B4-BE49-F238E27FC236}">
                <a16:creationId xmlns:a16="http://schemas.microsoft.com/office/drawing/2014/main" id="{31C7061D-947B-EEC7-648D-E93F4332FC7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02468" y="5128172"/>
            <a:ext cx="3358896" cy="642571"/>
          </a:xfrm>
          <a:prstGeom prst="rect">
            <a:avLst/>
          </a:prstGeom>
          <a:noFill/>
          <a:extLst>
            <a:ext uri="{909E8E84-426E-40DD-AFC4-6F175D3DCCD1}">
              <a14:hiddenFill xmlns:a14="http://schemas.microsoft.com/office/drawing/2010/main">
                <a:solidFill>
                  <a:srgbClr val="FFFFFF"/>
                </a:solidFill>
              </a14:hiddenFill>
            </a:ext>
          </a:extLst>
        </p:spPr>
      </p:pic>
      <p:sp>
        <p:nvSpPr>
          <p:cNvPr id="1060" name="Titre 4">
            <a:extLst>
              <a:ext uri="{FF2B5EF4-FFF2-40B4-BE49-F238E27FC236}">
                <a16:creationId xmlns:a16="http://schemas.microsoft.com/office/drawing/2014/main" id="{9A75EA92-7535-18FD-10DB-3F0221E220EC}"/>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ACER FINANCE</a:t>
            </a:r>
          </a:p>
        </p:txBody>
      </p:sp>
      <p:sp>
        <p:nvSpPr>
          <p:cNvPr id="5" name="ZoneTexte 4">
            <a:extLst>
              <a:ext uri="{FF2B5EF4-FFF2-40B4-BE49-F238E27FC236}">
                <a16:creationId xmlns:a16="http://schemas.microsoft.com/office/drawing/2014/main" id="{1A542DA7-8345-7F4C-84A8-9B70639E61FA}"/>
              </a:ext>
            </a:extLst>
          </p:cNvPr>
          <p:cNvSpPr txBox="1">
            <a:spLocks/>
          </p:cNvSpPr>
          <p:nvPr/>
        </p:nvSpPr>
        <p:spPr>
          <a:xfrm>
            <a:off x="9297296" y="6101224"/>
            <a:ext cx="3147237" cy="642571"/>
          </a:xfrm>
          <a:prstGeom prst="rect">
            <a:avLst/>
          </a:prstGeom>
          <a:solidFill>
            <a:srgbClr val="8C634A"/>
          </a:solidFill>
        </p:spPr>
        <p:txBody>
          <a:bodyPr wrap="square" rtlCol="0" anchor="ctr">
            <a:noAutofit/>
          </a:bodyPr>
          <a:lstStyle/>
          <a:p>
            <a:pPr algn="ctr"/>
            <a:r>
              <a:rPr lang="fr-FR" sz="1400" cap="all">
                <a:solidFill>
                  <a:schemeClr val="bg1"/>
                </a:solidFill>
              </a:rPr>
              <a:t>Conseils règlementaires</a:t>
            </a:r>
          </a:p>
          <a:p>
            <a:pPr algn="ctr"/>
            <a:r>
              <a:rPr lang="fr-FR" sz="1400" cap="all">
                <a:solidFill>
                  <a:schemeClr val="bg1"/>
                </a:solidFill>
              </a:rPr>
              <a:t>et fiscaux</a:t>
            </a:r>
            <a:endParaRPr lang="fr-FR" sz="1050" cap="all">
              <a:solidFill>
                <a:schemeClr val="bg1"/>
              </a:solidFill>
            </a:endParaRPr>
          </a:p>
        </p:txBody>
      </p:sp>
      <p:sp>
        <p:nvSpPr>
          <p:cNvPr id="7" name="ZoneTexte 6">
            <a:extLst>
              <a:ext uri="{FF2B5EF4-FFF2-40B4-BE49-F238E27FC236}">
                <a16:creationId xmlns:a16="http://schemas.microsoft.com/office/drawing/2014/main" id="{C7C6E734-76E0-DC94-67FA-B7BB21FA28E0}"/>
              </a:ext>
            </a:extLst>
          </p:cNvPr>
          <p:cNvSpPr txBox="1">
            <a:spLocks/>
          </p:cNvSpPr>
          <p:nvPr/>
        </p:nvSpPr>
        <p:spPr>
          <a:xfrm>
            <a:off x="9297296" y="7079181"/>
            <a:ext cx="3147237" cy="642571"/>
          </a:xfrm>
          <a:prstGeom prst="rect">
            <a:avLst/>
          </a:prstGeom>
          <a:solidFill>
            <a:srgbClr val="8C634A"/>
          </a:solidFill>
        </p:spPr>
        <p:txBody>
          <a:bodyPr wrap="square" rtlCol="0" anchor="ctr">
            <a:noAutofit/>
          </a:bodyPr>
          <a:lstStyle/>
          <a:p>
            <a:pPr algn="ctr"/>
            <a:r>
              <a:rPr lang="fr-FR" sz="1400" cap="all">
                <a:solidFill>
                  <a:schemeClr val="bg1"/>
                </a:solidFill>
              </a:rPr>
              <a:t>Valorisateurs Immobilier</a:t>
            </a:r>
            <a:endParaRPr lang="fr-FR" sz="1050" cap="all">
              <a:solidFill>
                <a:schemeClr val="bg1"/>
              </a:solidFill>
            </a:endParaRPr>
          </a:p>
        </p:txBody>
      </p:sp>
      <p:sp>
        <p:nvSpPr>
          <p:cNvPr id="8" name="ZoneTexte 7">
            <a:extLst>
              <a:ext uri="{FF2B5EF4-FFF2-40B4-BE49-F238E27FC236}">
                <a16:creationId xmlns:a16="http://schemas.microsoft.com/office/drawing/2014/main" id="{5A33EAFB-FC42-00E4-7D7A-BC64FF91A88B}"/>
              </a:ext>
            </a:extLst>
          </p:cNvPr>
          <p:cNvSpPr txBox="1">
            <a:spLocks/>
          </p:cNvSpPr>
          <p:nvPr/>
        </p:nvSpPr>
        <p:spPr>
          <a:xfrm>
            <a:off x="9297296" y="5128172"/>
            <a:ext cx="3147237" cy="642571"/>
          </a:xfrm>
          <a:prstGeom prst="rect">
            <a:avLst/>
          </a:prstGeom>
          <a:solidFill>
            <a:srgbClr val="8C634A"/>
          </a:solidFill>
        </p:spPr>
        <p:txBody>
          <a:bodyPr wrap="square" rtlCol="0" anchor="ctr">
            <a:noAutofit/>
          </a:bodyPr>
          <a:lstStyle/>
          <a:p>
            <a:pPr algn="ctr"/>
            <a:r>
              <a:rPr lang="fr-FR" sz="1400" cap="all">
                <a:solidFill>
                  <a:schemeClr val="bg1"/>
                </a:solidFill>
              </a:rPr>
              <a:t>Banque dépositaire </a:t>
            </a:r>
          </a:p>
          <a:p>
            <a:pPr algn="ctr"/>
            <a:r>
              <a:rPr lang="fr-FR" sz="1400" cap="all">
                <a:solidFill>
                  <a:schemeClr val="bg1"/>
                </a:solidFill>
              </a:rPr>
              <a:t>et Valorisateur</a:t>
            </a:r>
            <a:endParaRPr lang="fr-FR" sz="1050" cap="all">
              <a:solidFill>
                <a:schemeClr val="bg1"/>
              </a:solidFill>
            </a:endParaRPr>
          </a:p>
        </p:txBody>
      </p:sp>
      <p:sp>
        <p:nvSpPr>
          <p:cNvPr id="6" name="ZoneTexte 5">
            <a:extLst>
              <a:ext uri="{FF2B5EF4-FFF2-40B4-BE49-F238E27FC236}">
                <a16:creationId xmlns:a16="http://schemas.microsoft.com/office/drawing/2014/main" id="{8EB260FD-CC3F-B06F-FCF2-6CB0DF339F00}"/>
              </a:ext>
            </a:extLst>
          </p:cNvPr>
          <p:cNvSpPr txBox="1">
            <a:spLocks/>
          </p:cNvSpPr>
          <p:nvPr/>
        </p:nvSpPr>
        <p:spPr>
          <a:xfrm>
            <a:off x="9297296" y="8059469"/>
            <a:ext cx="3147237" cy="642571"/>
          </a:xfrm>
          <a:prstGeom prst="rect">
            <a:avLst/>
          </a:prstGeom>
          <a:solidFill>
            <a:srgbClr val="8C634A"/>
          </a:solidFill>
        </p:spPr>
        <p:txBody>
          <a:bodyPr wrap="square" rtlCol="0" anchor="ctr">
            <a:noAutofit/>
          </a:bodyPr>
          <a:lstStyle/>
          <a:p>
            <a:pPr algn="ctr"/>
            <a:r>
              <a:rPr lang="fr-FR" sz="1400" cap="all">
                <a:solidFill>
                  <a:schemeClr val="bg1"/>
                </a:solidFill>
              </a:rPr>
              <a:t>Conseils ISR / ESG</a:t>
            </a:r>
            <a:endParaRPr lang="fr-FR" sz="1050" cap="all">
              <a:solidFill>
                <a:schemeClr val="bg1"/>
              </a:solidFill>
            </a:endParaRPr>
          </a:p>
        </p:txBody>
      </p:sp>
      <p:pic>
        <p:nvPicPr>
          <p:cNvPr id="1026" name="Picture 2">
            <a:extLst>
              <a:ext uri="{FF2B5EF4-FFF2-40B4-BE49-F238E27FC236}">
                <a16:creationId xmlns:a16="http://schemas.microsoft.com/office/drawing/2014/main" id="{E19F8231-E845-9C4B-8A1B-97E3C9FF87D8}"/>
              </a:ext>
            </a:extLst>
          </p:cNvPr>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t="12448" b="21389"/>
          <a:stretch/>
        </p:blipFill>
        <p:spPr bwMode="auto">
          <a:xfrm>
            <a:off x="13776505" y="8070792"/>
            <a:ext cx="1610821" cy="61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10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AD53776A-970C-7E66-C28B-8CD555135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8" name="object 15">
            <a:extLst>
              <a:ext uri="{FF2B5EF4-FFF2-40B4-BE49-F238E27FC236}">
                <a16:creationId xmlns:a16="http://schemas.microsoft.com/office/drawing/2014/main" id="{0DAD40B9-DC1E-7F2E-48A8-6E770F0BB724}"/>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Espace réservé du numéro de diapositive 13">
            <a:extLst>
              <a:ext uri="{FF2B5EF4-FFF2-40B4-BE49-F238E27FC236}">
                <a16:creationId xmlns:a16="http://schemas.microsoft.com/office/drawing/2014/main" id="{D79E26CA-BDB4-A3D1-B53D-00597B1B1EF8}"/>
              </a:ext>
            </a:extLst>
          </p:cNvPr>
          <p:cNvSpPr txBox="1">
            <a:spLocks/>
          </p:cNvSpPr>
          <p:nvPr/>
        </p:nvSpPr>
        <p:spPr>
          <a:xfrm>
            <a:off x="16685940" y="9235438"/>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050" smtClean="0"/>
              <a:pPr/>
              <a:t>12</a:t>
            </a:fld>
            <a:endParaRPr lang="en-US" sz="1050"/>
          </a:p>
        </p:txBody>
      </p:sp>
      <p:sp>
        <p:nvSpPr>
          <p:cNvPr id="10" name="Text Placeholder 11">
            <a:extLst>
              <a:ext uri="{FF2B5EF4-FFF2-40B4-BE49-F238E27FC236}">
                <a16:creationId xmlns:a16="http://schemas.microsoft.com/office/drawing/2014/main" id="{32E7BA21-730B-E942-4DC3-319198B618F7}"/>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9" name="ZoneTexte 8">
            <a:extLst>
              <a:ext uri="{FF2B5EF4-FFF2-40B4-BE49-F238E27FC236}">
                <a16:creationId xmlns:a16="http://schemas.microsoft.com/office/drawing/2014/main" id="{31C22A86-3CCF-248E-9EAE-AC2F369D292F}"/>
              </a:ext>
            </a:extLst>
          </p:cNvPr>
          <p:cNvSpPr txBox="1">
            <a:spLocks/>
          </p:cNvSpPr>
          <p:nvPr/>
        </p:nvSpPr>
        <p:spPr>
          <a:xfrm>
            <a:off x="14193031" y="2380826"/>
            <a:ext cx="2160000" cy="1403669"/>
          </a:xfrm>
          <a:prstGeom prst="rect">
            <a:avLst/>
          </a:prstGeom>
          <a:solidFill>
            <a:srgbClr val="1C284B"/>
          </a:solidFill>
        </p:spPr>
        <p:txBody>
          <a:bodyPr wrap="square" rtlCol="0" anchor="ctr">
            <a:noAutofit/>
          </a:bodyPr>
          <a:lstStyle/>
          <a:p>
            <a:pPr algn="ctr"/>
            <a:r>
              <a:rPr lang="fr-FR" sz="2400">
                <a:solidFill>
                  <a:schemeClr val="bg1"/>
                </a:solidFill>
              </a:rPr>
              <a:t>+ 28 000 m²</a:t>
            </a:r>
          </a:p>
          <a:p>
            <a:pPr algn="ctr"/>
            <a:endParaRPr lang="fr-FR" sz="1600">
              <a:solidFill>
                <a:schemeClr val="bg1"/>
              </a:solidFill>
            </a:endParaRPr>
          </a:p>
          <a:p>
            <a:pPr algn="ctr"/>
            <a:r>
              <a:rPr lang="fr-FR" sz="1600">
                <a:solidFill>
                  <a:schemeClr val="bg1"/>
                </a:solidFill>
              </a:rPr>
              <a:t>Actifs immobiliers</a:t>
            </a:r>
          </a:p>
        </p:txBody>
      </p:sp>
      <p:grpSp>
        <p:nvGrpSpPr>
          <p:cNvPr id="11" name="Groupe 10">
            <a:extLst>
              <a:ext uri="{FF2B5EF4-FFF2-40B4-BE49-F238E27FC236}">
                <a16:creationId xmlns:a16="http://schemas.microsoft.com/office/drawing/2014/main" id="{ABB80EFB-A5C9-5D88-76AD-6E65E1DBB64C}"/>
              </a:ext>
            </a:extLst>
          </p:cNvPr>
          <p:cNvGrpSpPr/>
          <p:nvPr/>
        </p:nvGrpSpPr>
        <p:grpSpPr>
          <a:xfrm>
            <a:off x="9221129" y="1612917"/>
            <a:ext cx="7061469" cy="511157"/>
            <a:chOff x="9660921" y="6608937"/>
            <a:chExt cx="6934200" cy="588541"/>
          </a:xfrm>
          <a:noFill/>
        </p:grpSpPr>
        <p:sp>
          <p:nvSpPr>
            <p:cNvPr id="12" name="ZoneTexte 11">
              <a:extLst>
                <a:ext uri="{FF2B5EF4-FFF2-40B4-BE49-F238E27FC236}">
                  <a16:creationId xmlns:a16="http://schemas.microsoft.com/office/drawing/2014/main" id="{7872E861-90DD-3C67-66B2-63AA4994708F}"/>
                </a:ext>
              </a:extLst>
            </p:cNvPr>
            <p:cNvSpPr txBox="1"/>
            <p:nvPr/>
          </p:nvSpPr>
          <p:spPr>
            <a:xfrm>
              <a:off x="9660921" y="6608937"/>
              <a:ext cx="6934200" cy="531556"/>
            </a:xfrm>
            <a:prstGeom prst="rect">
              <a:avLst/>
            </a:prstGeom>
            <a:grpFill/>
          </p:spPr>
          <p:txBody>
            <a:bodyPr wrap="square">
              <a:spAutoFit/>
            </a:bodyPr>
            <a:lstStyle/>
            <a:p>
              <a:r>
                <a:rPr lang="fr-FR" sz="2400" b="1">
                  <a:solidFill>
                    <a:srgbClr val="8C634A"/>
                  </a:solidFill>
                </a:rPr>
                <a:t>Chiffres clefs</a:t>
              </a:r>
              <a:endParaRPr lang="fr-FR" sz="2400"/>
            </a:p>
          </p:txBody>
        </p:sp>
        <p:cxnSp>
          <p:nvCxnSpPr>
            <p:cNvPr id="13" name="Connecteur droit 12">
              <a:extLst>
                <a:ext uri="{FF2B5EF4-FFF2-40B4-BE49-F238E27FC236}">
                  <a16:creationId xmlns:a16="http://schemas.microsoft.com/office/drawing/2014/main" id="{8FCE0962-6104-C7BC-88EE-A16701C8471C}"/>
                </a:ext>
              </a:extLst>
            </p:cNvPr>
            <p:cNvCxnSpPr>
              <a:cxnSpLocks/>
            </p:cNvCxnSpPr>
            <p:nvPr/>
          </p:nvCxnSpPr>
          <p:spPr>
            <a:xfrm>
              <a:off x="9660921" y="7197478"/>
              <a:ext cx="6934200" cy="0"/>
            </a:xfrm>
            <a:prstGeom prst="line">
              <a:avLst/>
            </a:prstGeom>
            <a:grpFill/>
            <a:ln w="19050">
              <a:solidFill>
                <a:srgbClr val="8C634A"/>
              </a:solidFill>
            </a:ln>
          </p:spPr>
          <p:style>
            <a:lnRef idx="1">
              <a:schemeClr val="accent1"/>
            </a:lnRef>
            <a:fillRef idx="0">
              <a:schemeClr val="accent1"/>
            </a:fillRef>
            <a:effectRef idx="0">
              <a:schemeClr val="accent1"/>
            </a:effectRef>
            <a:fontRef idx="minor">
              <a:schemeClr val="tx1"/>
            </a:fontRef>
          </p:style>
        </p:cxnSp>
      </p:grpSp>
      <p:grpSp>
        <p:nvGrpSpPr>
          <p:cNvPr id="15" name="Groupe 14">
            <a:extLst>
              <a:ext uri="{FF2B5EF4-FFF2-40B4-BE49-F238E27FC236}">
                <a16:creationId xmlns:a16="http://schemas.microsoft.com/office/drawing/2014/main" id="{0E5DA61C-D3C3-F88A-9C67-5FD30E00956E}"/>
              </a:ext>
            </a:extLst>
          </p:cNvPr>
          <p:cNvGrpSpPr/>
          <p:nvPr/>
        </p:nvGrpSpPr>
        <p:grpSpPr>
          <a:xfrm>
            <a:off x="865918" y="5782977"/>
            <a:ext cx="7061469" cy="511163"/>
            <a:chOff x="9660921" y="6608931"/>
            <a:chExt cx="6934200" cy="588547"/>
          </a:xfrm>
        </p:grpSpPr>
        <p:sp>
          <p:nvSpPr>
            <p:cNvPr id="16" name="ZoneTexte 15">
              <a:extLst>
                <a:ext uri="{FF2B5EF4-FFF2-40B4-BE49-F238E27FC236}">
                  <a16:creationId xmlns:a16="http://schemas.microsoft.com/office/drawing/2014/main" id="{45CB96AA-F6FA-504B-206B-B6B844FCDD29}"/>
                </a:ext>
              </a:extLst>
            </p:cNvPr>
            <p:cNvSpPr txBox="1"/>
            <p:nvPr/>
          </p:nvSpPr>
          <p:spPr>
            <a:xfrm>
              <a:off x="9660921" y="6608931"/>
              <a:ext cx="6934200" cy="531556"/>
            </a:xfrm>
            <a:prstGeom prst="rect">
              <a:avLst/>
            </a:prstGeom>
            <a:noFill/>
          </p:spPr>
          <p:txBody>
            <a:bodyPr wrap="square">
              <a:spAutoFit/>
            </a:bodyPr>
            <a:lstStyle/>
            <a:p>
              <a:r>
                <a:rPr lang="fr-FR" sz="2400" b="1">
                  <a:solidFill>
                    <a:srgbClr val="8C634A"/>
                  </a:solidFill>
                </a:rPr>
                <a:t>Partenaires financiers</a:t>
              </a:r>
              <a:endParaRPr lang="fr-FR" sz="2400"/>
            </a:p>
          </p:txBody>
        </p:sp>
        <p:cxnSp>
          <p:nvCxnSpPr>
            <p:cNvPr id="17" name="Connecteur droit 16">
              <a:extLst>
                <a:ext uri="{FF2B5EF4-FFF2-40B4-BE49-F238E27FC236}">
                  <a16:creationId xmlns:a16="http://schemas.microsoft.com/office/drawing/2014/main" id="{61F11194-E673-3B40-9A10-514776F7BB35}"/>
                </a:ext>
              </a:extLst>
            </p:cNvPr>
            <p:cNvCxnSpPr>
              <a:cxnSpLocks/>
            </p:cNvCxnSpPr>
            <p:nvPr/>
          </p:nvCxnSpPr>
          <p:spPr>
            <a:xfrm>
              <a:off x="9660921" y="7197478"/>
              <a:ext cx="6934200" cy="0"/>
            </a:xfrm>
            <a:prstGeom prst="line">
              <a:avLst/>
            </a:prstGeom>
            <a:ln w="19050">
              <a:solidFill>
                <a:srgbClr val="8C634A"/>
              </a:solidFill>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4BB66A19-E007-A1E4-1D45-9614D7E91474}"/>
              </a:ext>
            </a:extLst>
          </p:cNvPr>
          <p:cNvGrpSpPr/>
          <p:nvPr/>
        </p:nvGrpSpPr>
        <p:grpSpPr>
          <a:xfrm>
            <a:off x="865917" y="1613957"/>
            <a:ext cx="7061470" cy="511202"/>
            <a:chOff x="9660921" y="6608890"/>
            <a:chExt cx="6934201" cy="588588"/>
          </a:xfrm>
        </p:grpSpPr>
        <p:sp>
          <p:nvSpPr>
            <p:cNvPr id="19" name="ZoneTexte 18">
              <a:extLst>
                <a:ext uri="{FF2B5EF4-FFF2-40B4-BE49-F238E27FC236}">
                  <a16:creationId xmlns:a16="http://schemas.microsoft.com/office/drawing/2014/main" id="{945A93F8-C30A-D410-5A2D-52464AD3127C}"/>
                </a:ext>
              </a:extLst>
            </p:cNvPr>
            <p:cNvSpPr txBox="1"/>
            <p:nvPr/>
          </p:nvSpPr>
          <p:spPr>
            <a:xfrm>
              <a:off x="9660922" y="6608890"/>
              <a:ext cx="6934200" cy="531552"/>
            </a:xfrm>
            <a:prstGeom prst="rect">
              <a:avLst/>
            </a:prstGeom>
            <a:noFill/>
          </p:spPr>
          <p:txBody>
            <a:bodyPr wrap="square">
              <a:spAutoFit/>
            </a:bodyPr>
            <a:lstStyle/>
            <a:p>
              <a:r>
                <a:rPr lang="fr-FR" sz="2400" b="1">
                  <a:solidFill>
                    <a:srgbClr val="8C634A"/>
                  </a:solidFill>
                </a:rPr>
                <a:t>Présentation</a:t>
              </a:r>
              <a:endParaRPr lang="fr-FR" sz="2400"/>
            </a:p>
          </p:txBody>
        </p:sp>
        <p:cxnSp>
          <p:nvCxnSpPr>
            <p:cNvPr id="20" name="Connecteur droit 19">
              <a:extLst>
                <a:ext uri="{FF2B5EF4-FFF2-40B4-BE49-F238E27FC236}">
                  <a16:creationId xmlns:a16="http://schemas.microsoft.com/office/drawing/2014/main" id="{155721A8-40CE-86DE-0CD9-E3D4AC9FD374}"/>
                </a:ext>
              </a:extLst>
            </p:cNvPr>
            <p:cNvCxnSpPr>
              <a:cxnSpLocks/>
            </p:cNvCxnSpPr>
            <p:nvPr/>
          </p:nvCxnSpPr>
          <p:spPr>
            <a:xfrm>
              <a:off x="9660921" y="7197478"/>
              <a:ext cx="6934200" cy="0"/>
            </a:xfrm>
            <a:prstGeom prst="line">
              <a:avLst/>
            </a:prstGeom>
            <a:ln w="19050">
              <a:solidFill>
                <a:srgbClr val="8C634A"/>
              </a:solidFill>
            </a:ln>
          </p:spPr>
          <p:style>
            <a:lnRef idx="1">
              <a:schemeClr val="accent1"/>
            </a:lnRef>
            <a:fillRef idx="0">
              <a:schemeClr val="accent1"/>
            </a:fillRef>
            <a:effectRef idx="0">
              <a:schemeClr val="accent1"/>
            </a:effectRef>
            <a:fontRef idx="minor">
              <a:schemeClr val="tx1"/>
            </a:fontRef>
          </p:style>
        </p:cxnSp>
      </p:grpSp>
      <p:sp>
        <p:nvSpPr>
          <p:cNvPr id="21" name="ZoneTexte 20">
            <a:extLst>
              <a:ext uri="{FF2B5EF4-FFF2-40B4-BE49-F238E27FC236}">
                <a16:creationId xmlns:a16="http://schemas.microsoft.com/office/drawing/2014/main" id="{AFE983BA-7965-B0D0-BC8C-D41B40B576A9}"/>
              </a:ext>
            </a:extLst>
          </p:cNvPr>
          <p:cNvSpPr txBox="1"/>
          <p:nvPr/>
        </p:nvSpPr>
        <p:spPr>
          <a:xfrm>
            <a:off x="822897" y="2165210"/>
            <a:ext cx="7104490" cy="3416320"/>
          </a:xfrm>
          <a:prstGeom prst="rect">
            <a:avLst/>
          </a:prstGeom>
          <a:noFill/>
          <a:ln>
            <a:noFill/>
          </a:ln>
        </p:spPr>
        <p:txBody>
          <a:bodyPr wrap="square" lIns="91440" tIns="45720" rIns="91440" bIns="45720" rtlCol="0" anchor="t">
            <a:spAutoFit/>
          </a:bodyPr>
          <a:lstStyle/>
          <a:p>
            <a:pPr marL="285750" indent="-285750">
              <a:buFont typeface="Wingdings" panose="05000000000000000000" pitchFamily="2" charset="2"/>
              <a:buChar char="ü"/>
            </a:pPr>
            <a:r>
              <a:rPr lang="fr-FR" b="1" dirty="0">
                <a:solidFill>
                  <a:srgbClr val="1C284B"/>
                </a:solidFill>
              </a:rPr>
              <a:t>Né de la rencontre de professionnels de l’immobilier et de la Finance</a:t>
            </a:r>
          </a:p>
          <a:p>
            <a:pPr marL="285750" indent="-285750">
              <a:buFont typeface="Wingdings" panose="05000000000000000000" pitchFamily="2" charset="2"/>
              <a:buChar char="ü"/>
            </a:pPr>
            <a:endParaRPr lang="fr-FR" b="1" dirty="0">
              <a:solidFill>
                <a:srgbClr val="1C284B"/>
              </a:solidFill>
            </a:endParaRPr>
          </a:p>
          <a:p>
            <a:pPr marL="285750" indent="-285750">
              <a:buFont typeface="Wingdings" panose="05000000000000000000" pitchFamily="2" charset="2"/>
              <a:buChar char="ü"/>
            </a:pPr>
            <a:r>
              <a:rPr lang="fr-FR" b="1" dirty="0">
                <a:solidFill>
                  <a:srgbClr val="1C284B"/>
                </a:solidFill>
              </a:rPr>
              <a:t>Une équipe de 17 Collaborateurs </a:t>
            </a:r>
            <a:r>
              <a:rPr lang="fr-FR" dirty="0">
                <a:solidFill>
                  <a:srgbClr val="1C284B"/>
                </a:solidFill>
              </a:rPr>
              <a:t>intégrant toute la chaine de valeur immobilière : Investment, Asset et Property Management</a:t>
            </a:r>
          </a:p>
          <a:p>
            <a:pPr marL="285750" indent="-285750">
              <a:buFont typeface="Wingdings" panose="05000000000000000000" pitchFamily="2" charset="2"/>
              <a:buChar char="ü"/>
            </a:pPr>
            <a:endParaRPr lang="fr-FR" dirty="0">
              <a:solidFill>
                <a:srgbClr val="1C284B"/>
              </a:solidFill>
            </a:endParaRPr>
          </a:p>
          <a:p>
            <a:pPr marL="285750" indent="-285750">
              <a:buFont typeface="Wingdings" panose="05000000000000000000" pitchFamily="2" charset="2"/>
              <a:buChar char="ü"/>
            </a:pPr>
            <a:r>
              <a:rPr lang="fr-FR" b="1" dirty="0">
                <a:solidFill>
                  <a:srgbClr val="1C284B"/>
                </a:solidFill>
              </a:rPr>
              <a:t>Une croissance financée</a:t>
            </a:r>
            <a:r>
              <a:rPr lang="fr-FR" dirty="0">
                <a:solidFill>
                  <a:srgbClr val="1C284B"/>
                </a:solidFill>
              </a:rPr>
              <a:t> par des familles d’entrepreneurs reconnus et accompagnée par un réseau de partenaires bancaires solides </a:t>
            </a:r>
          </a:p>
          <a:p>
            <a:pPr marL="285750" indent="-285750">
              <a:buFont typeface="Wingdings" panose="05000000000000000000" pitchFamily="2" charset="2"/>
              <a:buChar char="ü"/>
            </a:pPr>
            <a:endParaRPr lang="fr-FR" dirty="0">
              <a:solidFill>
                <a:srgbClr val="1C284B"/>
              </a:solidFill>
            </a:endParaRPr>
          </a:p>
          <a:p>
            <a:pPr marL="285750" indent="-285750">
              <a:buFont typeface="Wingdings" panose="05000000000000000000" pitchFamily="2" charset="2"/>
              <a:buChar char="ü"/>
            </a:pPr>
            <a:r>
              <a:rPr lang="fr-FR" b="1" dirty="0">
                <a:solidFill>
                  <a:srgbClr val="1C284B"/>
                </a:solidFill>
              </a:rPr>
              <a:t>Des investissements dans des opérations à forte création de valeur</a:t>
            </a:r>
            <a:r>
              <a:rPr lang="fr-FR" dirty="0">
                <a:solidFill>
                  <a:srgbClr val="1C284B"/>
                </a:solidFill>
              </a:rPr>
              <a:t> en région parisienne et dans les métropoles françaises</a:t>
            </a:r>
          </a:p>
        </p:txBody>
      </p:sp>
      <p:cxnSp>
        <p:nvCxnSpPr>
          <p:cNvPr id="22" name="Connecteur droit 21">
            <a:extLst>
              <a:ext uri="{FF2B5EF4-FFF2-40B4-BE49-F238E27FC236}">
                <a16:creationId xmlns:a16="http://schemas.microsoft.com/office/drawing/2014/main" id="{C874F0F2-5597-B5AD-D8EF-C72C9FE8C33A}"/>
              </a:ext>
            </a:extLst>
          </p:cNvPr>
          <p:cNvCxnSpPr>
            <a:cxnSpLocks/>
          </p:cNvCxnSpPr>
          <p:nvPr/>
        </p:nvCxnSpPr>
        <p:spPr>
          <a:xfrm>
            <a:off x="865918" y="2124074"/>
            <a:ext cx="7061469" cy="0"/>
          </a:xfrm>
          <a:prstGeom prst="line">
            <a:avLst/>
          </a:prstGeom>
          <a:solidFill>
            <a:schemeClr val="accent1">
              <a:lumMod val="40000"/>
              <a:lumOff val="60000"/>
            </a:schemeClr>
          </a:solidFill>
          <a:ln w="19050">
            <a:solidFill>
              <a:srgbClr val="8C634A"/>
            </a:solidFill>
          </a:ln>
        </p:spPr>
        <p:style>
          <a:lnRef idx="1">
            <a:schemeClr val="accent1"/>
          </a:lnRef>
          <a:fillRef idx="0">
            <a:schemeClr val="accent1"/>
          </a:fillRef>
          <a:effectRef idx="0">
            <a:schemeClr val="accent1"/>
          </a:effectRef>
          <a:fontRef idx="minor">
            <a:schemeClr val="tx1"/>
          </a:fontRef>
        </p:style>
      </p:cxnSp>
      <p:sp>
        <p:nvSpPr>
          <p:cNvPr id="23" name="Titre 4">
            <a:extLst>
              <a:ext uri="{FF2B5EF4-FFF2-40B4-BE49-F238E27FC236}">
                <a16:creationId xmlns:a16="http://schemas.microsoft.com/office/drawing/2014/main" id="{62662374-53C6-7FF5-BD1B-765C5ECA1CF9}"/>
              </a:ext>
            </a:extLst>
          </p:cNvPr>
          <p:cNvSpPr txBox="1">
            <a:spLocks/>
          </p:cNvSpPr>
          <p:nvPr/>
        </p:nvSpPr>
        <p:spPr>
          <a:xfrm>
            <a:off x="865918" y="676046"/>
            <a:ext cx="15616364" cy="834425"/>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GROUPE COLOMBUS</a:t>
            </a:r>
          </a:p>
        </p:txBody>
      </p:sp>
      <p:grpSp>
        <p:nvGrpSpPr>
          <p:cNvPr id="24" name="Groupe 23">
            <a:extLst>
              <a:ext uri="{FF2B5EF4-FFF2-40B4-BE49-F238E27FC236}">
                <a16:creationId xmlns:a16="http://schemas.microsoft.com/office/drawing/2014/main" id="{D58B057C-D2DE-0859-ED0B-FCD9A1E042A9}"/>
              </a:ext>
            </a:extLst>
          </p:cNvPr>
          <p:cNvGrpSpPr/>
          <p:nvPr/>
        </p:nvGrpSpPr>
        <p:grpSpPr>
          <a:xfrm>
            <a:off x="1233443" y="6394787"/>
            <a:ext cx="6151604" cy="2304560"/>
            <a:chOff x="1471506" y="6313291"/>
            <a:chExt cx="6151604" cy="2064066"/>
          </a:xfrm>
        </p:grpSpPr>
        <p:grpSp>
          <p:nvGrpSpPr>
            <p:cNvPr id="25" name="Groupe 24">
              <a:extLst>
                <a:ext uri="{FF2B5EF4-FFF2-40B4-BE49-F238E27FC236}">
                  <a16:creationId xmlns:a16="http://schemas.microsoft.com/office/drawing/2014/main" id="{CAF83F99-CB15-856A-16CF-F50EC9A798F8}"/>
                </a:ext>
              </a:extLst>
            </p:cNvPr>
            <p:cNvGrpSpPr/>
            <p:nvPr/>
          </p:nvGrpSpPr>
          <p:grpSpPr>
            <a:xfrm>
              <a:off x="1717619" y="6623972"/>
              <a:ext cx="5573967" cy="660683"/>
              <a:chOff x="10873245" y="6200987"/>
              <a:chExt cx="5573967" cy="660683"/>
            </a:xfrm>
          </p:grpSpPr>
          <p:pic>
            <p:nvPicPr>
              <p:cNvPr id="43" name="Picture 4" descr="Banque Populaire - Galerie Beaulieu">
                <a:extLst>
                  <a:ext uri="{FF2B5EF4-FFF2-40B4-BE49-F238E27FC236}">
                    <a16:creationId xmlns:a16="http://schemas.microsoft.com/office/drawing/2014/main" id="{9789A1B6-EAD1-1DB7-E65B-182FBDDBB8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82" b="33330"/>
              <a:stretch/>
            </p:blipFill>
            <p:spPr bwMode="auto">
              <a:xfrm>
                <a:off x="10873245" y="6212127"/>
                <a:ext cx="2143125" cy="6384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EIDF, banque régionale, épargne, crédit, assurances, Groupe BPCE">
                <a:extLst>
                  <a:ext uri="{FF2B5EF4-FFF2-40B4-BE49-F238E27FC236}">
                    <a16:creationId xmlns:a16="http://schemas.microsoft.com/office/drawing/2014/main" id="{C2223A71-4782-6767-E5F3-4337EA165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4367" y="6200987"/>
                <a:ext cx="2752845" cy="660683"/>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Image 25">
              <a:extLst>
                <a:ext uri="{FF2B5EF4-FFF2-40B4-BE49-F238E27FC236}">
                  <a16:creationId xmlns:a16="http://schemas.microsoft.com/office/drawing/2014/main" id="{AA47B5A0-D155-9E9F-0096-CD1BF26A0E3D}"/>
                </a:ext>
              </a:extLst>
            </p:cNvPr>
            <p:cNvPicPr>
              <a:picLocks noChangeAspect="1"/>
            </p:cNvPicPr>
            <p:nvPr/>
          </p:nvPicPr>
          <p:blipFill rotWithShape="1">
            <a:blip r:embed="rId6"/>
            <a:srcRect t="35210" b="36279"/>
            <a:stretch/>
          </p:blipFill>
          <p:spPr>
            <a:xfrm>
              <a:off x="1584973" y="7713994"/>
              <a:ext cx="2158216" cy="615331"/>
            </a:xfrm>
            <a:prstGeom prst="rect">
              <a:avLst/>
            </a:prstGeom>
          </p:spPr>
        </p:pic>
        <p:pic>
          <p:nvPicPr>
            <p:cNvPr id="27" name="Image 26">
              <a:extLst>
                <a:ext uri="{FF2B5EF4-FFF2-40B4-BE49-F238E27FC236}">
                  <a16:creationId xmlns:a16="http://schemas.microsoft.com/office/drawing/2014/main" id="{58EB5E2B-31EA-A3FE-A5C6-14DD5DA55209}"/>
                </a:ext>
              </a:extLst>
            </p:cNvPr>
            <p:cNvPicPr>
              <a:picLocks noChangeAspect="1"/>
            </p:cNvPicPr>
            <p:nvPr/>
          </p:nvPicPr>
          <p:blipFill>
            <a:blip r:embed="rId7"/>
            <a:stretch>
              <a:fillRect/>
            </a:stretch>
          </p:blipFill>
          <p:spPr>
            <a:xfrm>
              <a:off x="3819047" y="7782315"/>
              <a:ext cx="2234941" cy="541973"/>
            </a:xfrm>
            <a:prstGeom prst="rect">
              <a:avLst/>
            </a:prstGeom>
          </p:spPr>
        </p:pic>
        <p:pic>
          <p:nvPicPr>
            <p:cNvPr id="32" name="Image 31">
              <a:extLst>
                <a:ext uri="{FF2B5EF4-FFF2-40B4-BE49-F238E27FC236}">
                  <a16:creationId xmlns:a16="http://schemas.microsoft.com/office/drawing/2014/main" id="{E64661BC-DB40-ADA2-2E39-44E7BD1F2237}"/>
                </a:ext>
              </a:extLst>
            </p:cNvPr>
            <p:cNvPicPr>
              <a:picLocks noChangeAspect="1"/>
            </p:cNvPicPr>
            <p:nvPr/>
          </p:nvPicPr>
          <p:blipFill>
            <a:blip r:embed="rId8"/>
            <a:stretch>
              <a:fillRect/>
            </a:stretch>
          </p:blipFill>
          <p:spPr>
            <a:xfrm>
              <a:off x="6146147" y="7583138"/>
              <a:ext cx="1211004" cy="775732"/>
            </a:xfrm>
            <a:prstGeom prst="rect">
              <a:avLst/>
            </a:prstGeom>
          </p:spPr>
        </p:pic>
        <p:sp>
          <p:nvSpPr>
            <p:cNvPr id="33" name="Rectangle 32">
              <a:extLst>
                <a:ext uri="{FF2B5EF4-FFF2-40B4-BE49-F238E27FC236}">
                  <a16:creationId xmlns:a16="http://schemas.microsoft.com/office/drawing/2014/main" id="{62D604BA-C5F2-913C-980B-01F7A13DF3C1}"/>
                </a:ext>
              </a:extLst>
            </p:cNvPr>
            <p:cNvSpPr/>
            <p:nvPr/>
          </p:nvSpPr>
          <p:spPr>
            <a:xfrm>
              <a:off x="1471507" y="6341183"/>
              <a:ext cx="6151603" cy="977014"/>
            </a:xfrm>
            <a:prstGeom prst="rect">
              <a:avLst/>
            </a:prstGeom>
            <a:noFill/>
            <a:ln>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5" name="ZoneTexte 34">
              <a:extLst>
                <a:ext uri="{FF2B5EF4-FFF2-40B4-BE49-F238E27FC236}">
                  <a16:creationId xmlns:a16="http://schemas.microsoft.com/office/drawing/2014/main" id="{12EDCC15-36A5-3121-F22C-05E25357E285}"/>
                </a:ext>
              </a:extLst>
            </p:cNvPr>
            <p:cNvSpPr txBox="1"/>
            <p:nvPr/>
          </p:nvSpPr>
          <p:spPr>
            <a:xfrm>
              <a:off x="1471506" y="6313291"/>
              <a:ext cx="5237204" cy="369332"/>
            </a:xfrm>
            <a:prstGeom prst="rect">
              <a:avLst/>
            </a:prstGeom>
            <a:noFill/>
          </p:spPr>
          <p:txBody>
            <a:bodyPr wrap="square">
              <a:spAutoFit/>
            </a:bodyPr>
            <a:lstStyle/>
            <a:p>
              <a:r>
                <a:rPr lang="fr-FR">
                  <a:solidFill>
                    <a:schemeClr val="tx1">
                      <a:lumMod val="50000"/>
                      <a:lumOff val="50000"/>
                    </a:schemeClr>
                  </a:solidFill>
                </a:rPr>
                <a:t>Co-Investisseurs et Partenaires Financiers</a:t>
              </a:r>
            </a:p>
          </p:txBody>
        </p:sp>
        <p:sp>
          <p:nvSpPr>
            <p:cNvPr id="41" name="Rectangle 40">
              <a:extLst>
                <a:ext uri="{FF2B5EF4-FFF2-40B4-BE49-F238E27FC236}">
                  <a16:creationId xmlns:a16="http://schemas.microsoft.com/office/drawing/2014/main" id="{9A41B4C0-58F2-3CB3-113A-2A6C667910A2}"/>
                </a:ext>
              </a:extLst>
            </p:cNvPr>
            <p:cNvSpPr/>
            <p:nvPr/>
          </p:nvSpPr>
          <p:spPr>
            <a:xfrm>
              <a:off x="1471507" y="7433920"/>
              <a:ext cx="6151603" cy="943437"/>
            </a:xfrm>
            <a:prstGeom prst="rect">
              <a:avLst/>
            </a:prstGeom>
            <a:noFill/>
            <a:ln>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2" name="ZoneTexte 41">
              <a:extLst>
                <a:ext uri="{FF2B5EF4-FFF2-40B4-BE49-F238E27FC236}">
                  <a16:creationId xmlns:a16="http://schemas.microsoft.com/office/drawing/2014/main" id="{8C496E08-E7C4-87D6-3DDC-D7AF3D077122}"/>
                </a:ext>
              </a:extLst>
            </p:cNvPr>
            <p:cNvSpPr txBox="1"/>
            <p:nvPr/>
          </p:nvSpPr>
          <p:spPr>
            <a:xfrm>
              <a:off x="1471506" y="7441039"/>
              <a:ext cx="3067235" cy="369332"/>
            </a:xfrm>
            <a:prstGeom prst="rect">
              <a:avLst/>
            </a:prstGeom>
            <a:noFill/>
          </p:spPr>
          <p:txBody>
            <a:bodyPr wrap="square">
              <a:spAutoFit/>
            </a:bodyPr>
            <a:lstStyle/>
            <a:p>
              <a:r>
                <a:rPr lang="fr-FR">
                  <a:solidFill>
                    <a:schemeClr val="tx1">
                      <a:lumMod val="50000"/>
                      <a:lumOff val="50000"/>
                    </a:schemeClr>
                  </a:solidFill>
                </a:rPr>
                <a:t>Partenaires Financiers</a:t>
              </a:r>
            </a:p>
          </p:txBody>
        </p:sp>
      </p:grpSp>
      <p:grpSp>
        <p:nvGrpSpPr>
          <p:cNvPr id="57" name="Groupe 56">
            <a:extLst>
              <a:ext uri="{FF2B5EF4-FFF2-40B4-BE49-F238E27FC236}">
                <a16:creationId xmlns:a16="http://schemas.microsoft.com/office/drawing/2014/main" id="{CBA16B6B-DE91-0912-FD51-6413D709C4D2}"/>
              </a:ext>
            </a:extLst>
          </p:cNvPr>
          <p:cNvGrpSpPr/>
          <p:nvPr/>
        </p:nvGrpSpPr>
        <p:grpSpPr>
          <a:xfrm>
            <a:off x="9298124" y="4737631"/>
            <a:ext cx="7035814" cy="3922852"/>
            <a:chOff x="9720621" y="5375153"/>
            <a:chExt cx="6249564" cy="3294438"/>
          </a:xfrm>
        </p:grpSpPr>
        <p:pic>
          <p:nvPicPr>
            <p:cNvPr id="58" name="Image 57">
              <a:extLst>
                <a:ext uri="{FF2B5EF4-FFF2-40B4-BE49-F238E27FC236}">
                  <a16:creationId xmlns:a16="http://schemas.microsoft.com/office/drawing/2014/main" id="{CADE8969-A599-1452-57F8-66DBBABA44A4}"/>
                </a:ext>
              </a:extLst>
            </p:cNvPr>
            <p:cNvPicPr>
              <a:picLocks noChangeAspect="1"/>
            </p:cNvPicPr>
            <p:nvPr/>
          </p:nvPicPr>
          <p:blipFill rotWithShape="1">
            <a:blip r:embed="rId9"/>
            <a:srcRect r="3992"/>
            <a:stretch/>
          </p:blipFill>
          <p:spPr>
            <a:xfrm>
              <a:off x="9720621" y="5375153"/>
              <a:ext cx="1734956" cy="1440000"/>
            </a:xfrm>
            <a:prstGeom prst="rect">
              <a:avLst/>
            </a:prstGeom>
          </p:spPr>
        </p:pic>
        <p:sp>
          <p:nvSpPr>
            <p:cNvPr id="59" name="ZoneTexte 58">
              <a:extLst>
                <a:ext uri="{FF2B5EF4-FFF2-40B4-BE49-F238E27FC236}">
                  <a16:creationId xmlns:a16="http://schemas.microsoft.com/office/drawing/2014/main" id="{38A1BD6D-291A-D480-F07C-FA459EBD63D1}"/>
                </a:ext>
              </a:extLst>
            </p:cNvPr>
            <p:cNvSpPr txBox="1"/>
            <p:nvPr/>
          </p:nvSpPr>
          <p:spPr>
            <a:xfrm>
              <a:off x="9720621" y="6854142"/>
              <a:ext cx="1815536" cy="387709"/>
            </a:xfrm>
            <a:prstGeom prst="rect">
              <a:avLst/>
            </a:prstGeom>
            <a:noFill/>
          </p:spPr>
          <p:txBody>
            <a:bodyPr wrap="square">
              <a:spAutoFit/>
            </a:bodyPr>
            <a:lstStyle/>
            <a:p>
              <a:pPr algn="ctr"/>
              <a:r>
                <a:rPr lang="fr-FR" sz="1200"/>
                <a:t>Résidentiel Marceau / Pierre 1</a:t>
              </a:r>
              <a:r>
                <a:rPr lang="fr-FR" sz="1200" baseline="30000"/>
                <a:t>er</a:t>
              </a:r>
              <a:r>
                <a:rPr lang="fr-FR" sz="1200"/>
                <a:t> de Serbie »</a:t>
              </a:r>
            </a:p>
          </p:txBody>
        </p:sp>
        <p:pic>
          <p:nvPicPr>
            <p:cNvPr id="2053" name="Image 2052">
              <a:extLst>
                <a:ext uri="{FF2B5EF4-FFF2-40B4-BE49-F238E27FC236}">
                  <a16:creationId xmlns:a16="http://schemas.microsoft.com/office/drawing/2014/main" id="{34EA97EC-DCF1-C285-EC40-C9859E982F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56" t="240" r="3970" b="-532"/>
            <a:stretch/>
          </p:blipFill>
          <p:spPr>
            <a:xfrm>
              <a:off x="12009399" y="5375153"/>
              <a:ext cx="1736352" cy="1446523"/>
            </a:xfrm>
            <a:prstGeom prst="rect">
              <a:avLst/>
            </a:prstGeom>
          </p:spPr>
        </p:pic>
        <p:sp>
          <p:nvSpPr>
            <p:cNvPr id="2061" name="ZoneTexte 2060">
              <a:extLst>
                <a:ext uri="{FF2B5EF4-FFF2-40B4-BE49-F238E27FC236}">
                  <a16:creationId xmlns:a16="http://schemas.microsoft.com/office/drawing/2014/main" id="{474FA621-FD98-E8EF-372C-CEEC247F5584}"/>
                </a:ext>
              </a:extLst>
            </p:cNvPr>
            <p:cNvSpPr txBox="1"/>
            <p:nvPr/>
          </p:nvSpPr>
          <p:spPr>
            <a:xfrm>
              <a:off x="12009399" y="6854142"/>
              <a:ext cx="1728523" cy="387709"/>
            </a:xfrm>
            <a:prstGeom prst="rect">
              <a:avLst/>
            </a:prstGeom>
            <a:noFill/>
          </p:spPr>
          <p:txBody>
            <a:bodyPr wrap="square">
              <a:spAutoFit/>
            </a:bodyPr>
            <a:lstStyle/>
            <a:p>
              <a:pPr algn="ctr"/>
              <a:r>
                <a:rPr lang="fr-FR" sz="1200"/>
                <a:t>Sofitel – Place Jourdan, Bruxelles</a:t>
              </a:r>
            </a:p>
          </p:txBody>
        </p:sp>
        <p:pic>
          <p:nvPicPr>
            <p:cNvPr id="2062" name="Image 2061">
              <a:extLst>
                <a:ext uri="{FF2B5EF4-FFF2-40B4-BE49-F238E27FC236}">
                  <a16:creationId xmlns:a16="http://schemas.microsoft.com/office/drawing/2014/main" id="{6ACA01AD-EF2B-D73B-5EBD-87F30B7CE3E9}"/>
                </a:ext>
              </a:extLst>
            </p:cNvPr>
            <p:cNvPicPr>
              <a:picLocks noChangeAspect="1"/>
            </p:cNvPicPr>
            <p:nvPr/>
          </p:nvPicPr>
          <p:blipFill>
            <a:blip r:embed="rId11"/>
            <a:stretch>
              <a:fillRect/>
            </a:stretch>
          </p:blipFill>
          <p:spPr>
            <a:xfrm>
              <a:off x="9720621" y="7460207"/>
              <a:ext cx="1734956" cy="801807"/>
            </a:xfrm>
            <a:prstGeom prst="rect">
              <a:avLst/>
            </a:prstGeom>
          </p:spPr>
        </p:pic>
        <p:sp>
          <p:nvSpPr>
            <p:cNvPr id="2063" name="ZoneTexte 2062">
              <a:extLst>
                <a:ext uri="{FF2B5EF4-FFF2-40B4-BE49-F238E27FC236}">
                  <a16:creationId xmlns:a16="http://schemas.microsoft.com/office/drawing/2014/main" id="{474AED68-E219-7EAD-E2B0-DBB6F5E7ED37}"/>
                </a:ext>
              </a:extLst>
            </p:cNvPr>
            <p:cNvSpPr txBox="1"/>
            <p:nvPr/>
          </p:nvSpPr>
          <p:spPr>
            <a:xfrm>
              <a:off x="9720621" y="8277911"/>
              <a:ext cx="1814490" cy="387709"/>
            </a:xfrm>
            <a:prstGeom prst="rect">
              <a:avLst/>
            </a:prstGeom>
            <a:noFill/>
          </p:spPr>
          <p:txBody>
            <a:bodyPr wrap="square">
              <a:spAutoFit/>
            </a:bodyPr>
            <a:lstStyle/>
            <a:p>
              <a:pPr algn="ctr"/>
              <a:r>
                <a:rPr lang="fr-FR" sz="1200"/>
                <a:t>Commerces </a:t>
              </a:r>
            </a:p>
            <a:p>
              <a:pPr algn="ctr"/>
              <a:r>
                <a:rPr lang="fr-FR" sz="1200"/>
                <a:t>Paris Centre</a:t>
              </a:r>
            </a:p>
          </p:txBody>
        </p:sp>
        <p:pic>
          <p:nvPicPr>
            <p:cNvPr id="2064" name="Image 2063">
              <a:extLst>
                <a:ext uri="{FF2B5EF4-FFF2-40B4-BE49-F238E27FC236}">
                  <a16:creationId xmlns:a16="http://schemas.microsoft.com/office/drawing/2014/main" id="{8115B0D5-3F84-7E44-B5C6-5D06A91DB54C}"/>
                </a:ext>
              </a:extLst>
            </p:cNvPr>
            <p:cNvPicPr>
              <a:picLocks noChangeAspect="1"/>
            </p:cNvPicPr>
            <p:nvPr/>
          </p:nvPicPr>
          <p:blipFill>
            <a:blip r:embed="rId12"/>
            <a:stretch>
              <a:fillRect/>
            </a:stretch>
          </p:blipFill>
          <p:spPr>
            <a:xfrm>
              <a:off x="14291744" y="5375153"/>
              <a:ext cx="1678441" cy="1440000"/>
            </a:xfrm>
            <a:prstGeom prst="rect">
              <a:avLst/>
            </a:prstGeom>
          </p:spPr>
        </p:pic>
        <p:sp>
          <p:nvSpPr>
            <p:cNvPr id="2065" name="ZoneTexte 2064">
              <a:extLst>
                <a:ext uri="{FF2B5EF4-FFF2-40B4-BE49-F238E27FC236}">
                  <a16:creationId xmlns:a16="http://schemas.microsoft.com/office/drawing/2014/main" id="{4C44CA2C-D5FF-14D5-8D42-04475379C491}"/>
                </a:ext>
              </a:extLst>
            </p:cNvPr>
            <p:cNvSpPr txBox="1"/>
            <p:nvPr/>
          </p:nvSpPr>
          <p:spPr>
            <a:xfrm>
              <a:off x="14291744" y="6854142"/>
              <a:ext cx="1663790" cy="387709"/>
            </a:xfrm>
            <a:prstGeom prst="rect">
              <a:avLst/>
            </a:prstGeom>
            <a:noFill/>
          </p:spPr>
          <p:txBody>
            <a:bodyPr wrap="square">
              <a:spAutoFit/>
            </a:bodyPr>
            <a:lstStyle/>
            <a:p>
              <a:pPr algn="ctr"/>
              <a:r>
                <a:rPr lang="fr-FR" sz="1200"/>
                <a:t>Acquisition / Cession des Tours Mercuriales</a:t>
              </a:r>
            </a:p>
          </p:txBody>
        </p:sp>
        <p:pic>
          <p:nvPicPr>
            <p:cNvPr id="2066" name="Image 2065">
              <a:extLst>
                <a:ext uri="{FF2B5EF4-FFF2-40B4-BE49-F238E27FC236}">
                  <a16:creationId xmlns:a16="http://schemas.microsoft.com/office/drawing/2014/main" id="{734592CF-7BB5-E582-567B-A08209D422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16900"/>
            <a:stretch/>
          </p:blipFill>
          <p:spPr>
            <a:xfrm>
              <a:off x="12009399" y="7460207"/>
              <a:ext cx="1736352" cy="796464"/>
            </a:xfrm>
            <a:prstGeom prst="rect">
              <a:avLst/>
            </a:prstGeom>
          </p:spPr>
        </p:pic>
        <p:sp>
          <p:nvSpPr>
            <p:cNvPr id="2067" name="ZoneTexte 2066">
              <a:extLst>
                <a:ext uri="{FF2B5EF4-FFF2-40B4-BE49-F238E27FC236}">
                  <a16:creationId xmlns:a16="http://schemas.microsoft.com/office/drawing/2014/main" id="{784C373A-4B9D-E33E-578E-52DFC26DBC03}"/>
                </a:ext>
              </a:extLst>
            </p:cNvPr>
            <p:cNvSpPr txBox="1"/>
            <p:nvPr/>
          </p:nvSpPr>
          <p:spPr>
            <a:xfrm>
              <a:off x="12009399" y="8268533"/>
              <a:ext cx="1695332" cy="387709"/>
            </a:xfrm>
            <a:prstGeom prst="rect">
              <a:avLst/>
            </a:prstGeom>
            <a:noFill/>
          </p:spPr>
          <p:txBody>
            <a:bodyPr wrap="square">
              <a:spAutoFit/>
            </a:bodyPr>
            <a:lstStyle/>
            <a:p>
              <a:pPr algn="ctr"/>
              <a:r>
                <a:rPr lang="fr-FR" sz="1200"/>
                <a:t>Crèches </a:t>
              </a:r>
            </a:p>
            <a:p>
              <a:pPr algn="ctr"/>
              <a:r>
                <a:rPr lang="fr-FR" sz="1200"/>
                <a:t>Paris Centre</a:t>
              </a:r>
            </a:p>
          </p:txBody>
        </p:sp>
        <p:pic>
          <p:nvPicPr>
            <p:cNvPr id="2068" name="Picture 2" descr="Le charme discret de la place de Fürstenberg – Paris ZigZag | Insolite &amp;  Secret">
              <a:extLst>
                <a:ext uri="{FF2B5EF4-FFF2-40B4-BE49-F238E27FC236}">
                  <a16:creationId xmlns:a16="http://schemas.microsoft.com/office/drawing/2014/main" id="{FC6BF019-CE4F-09ED-650B-19BC5225CA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291743" y="7460206"/>
              <a:ext cx="1678440" cy="782543"/>
            </a:xfrm>
            <a:prstGeom prst="rect">
              <a:avLst/>
            </a:prstGeom>
            <a:noFill/>
            <a:extLst>
              <a:ext uri="{909E8E84-426E-40DD-AFC4-6F175D3DCCD1}">
                <a14:hiddenFill xmlns:a14="http://schemas.microsoft.com/office/drawing/2010/main">
                  <a:solidFill>
                    <a:srgbClr val="FFFFFF"/>
                  </a:solidFill>
                </a14:hiddenFill>
              </a:ext>
            </a:extLst>
          </p:spPr>
        </p:pic>
        <p:sp>
          <p:nvSpPr>
            <p:cNvPr id="2069" name="ZoneTexte 2068">
              <a:extLst>
                <a:ext uri="{FF2B5EF4-FFF2-40B4-BE49-F238E27FC236}">
                  <a16:creationId xmlns:a16="http://schemas.microsoft.com/office/drawing/2014/main" id="{9E6742B0-F31E-5733-926B-50D6B87397CC}"/>
                </a:ext>
              </a:extLst>
            </p:cNvPr>
            <p:cNvSpPr txBox="1"/>
            <p:nvPr/>
          </p:nvSpPr>
          <p:spPr>
            <a:xfrm>
              <a:off x="14291743" y="8281882"/>
              <a:ext cx="1678441" cy="387709"/>
            </a:xfrm>
            <a:prstGeom prst="rect">
              <a:avLst/>
            </a:prstGeom>
            <a:noFill/>
          </p:spPr>
          <p:txBody>
            <a:bodyPr wrap="square">
              <a:spAutoFit/>
            </a:bodyPr>
            <a:lstStyle/>
            <a:p>
              <a:pPr algn="ctr"/>
              <a:r>
                <a:rPr lang="fr-FR" sz="1200"/>
                <a:t>Rénovation – Place de Fürstenberg</a:t>
              </a:r>
            </a:p>
          </p:txBody>
        </p:sp>
      </p:grpSp>
      <p:sp>
        <p:nvSpPr>
          <p:cNvPr id="2070" name="ZoneTexte 2069">
            <a:extLst>
              <a:ext uri="{FF2B5EF4-FFF2-40B4-BE49-F238E27FC236}">
                <a16:creationId xmlns:a16="http://schemas.microsoft.com/office/drawing/2014/main" id="{B075D2C0-C116-78C3-3D93-F391EEFF0C37}"/>
              </a:ext>
            </a:extLst>
          </p:cNvPr>
          <p:cNvSpPr txBox="1">
            <a:spLocks/>
          </p:cNvSpPr>
          <p:nvPr/>
        </p:nvSpPr>
        <p:spPr>
          <a:xfrm>
            <a:off x="9298124" y="2380826"/>
            <a:ext cx="2160000" cy="1403669"/>
          </a:xfrm>
          <a:prstGeom prst="rect">
            <a:avLst/>
          </a:prstGeom>
          <a:solidFill>
            <a:srgbClr val="1C284B"/>
          </a:solidFill>
        </p:spPr>
        <p:txBody>
          <a:bodyPr wrap="square" rtlCol="0" anchor="ctr">
            <a:noAutofit/>
          </a:bodyPr>
          <a:lstStyle/>
          <a:p>
            <a:pPr algn="ctr"/>
            <a:r>
              <a:rPr lang="fr-FR" sz="2400">
                <a:solidFill>
                  <a:schemeClr val="bg1"/>
                </a:solidFill>
              </a:rPr>
              <a:t>+ 250 M€</a:t>
            </a:r>
          </a:p>
          <a:p>
            <a:pPr algn="ctr"/>
            <a:endParaRPr lang="fr-FR" sz="1600">
              <a:solidFill>
                <a:schemeClr val="bg1"/>
              </a:solidFill>
            </a:endParaRPr>
          </a:p>
          <a:p>
            <a:pPr algn="ctr"/>
            <a:r>
              <a:rPr lang="fr-FR" sz="1600">
                <a:solidFill>
                  <a:schemeClr val="bg1"/>
                </a:solidFill>
              </a:rPr>
              <a:t>Actifs gérés</a:t>
            </a:r>
          </a:p>
        </p:txBody>
      </p:sp>
      <p:sp>
        <p:nvSpPr>
          <p:cNvPr id="2071" name="ZoneTexte 2070">
            <a:extLst>
              <a:ext uri="{FF2B5EF4-FFF2-40B4-BE49-F238E27FC236}">
                <a16:creationId xmlns:a16="http://schemas.microsoft.com/office/drawing/2014/main" id="{1B337B53-5E6D-85BF-3460-7E9370337A85}"/>
              </a:ext>
            </a:extLst>
          </p:cNvPr>
          <p:cNvSpPr txBox="1">
            <a:spLocks/>
          </p:cNvSpPr>
          <p:nvPr/>
        </p:nvSpPr>
        <p:spPr>
          <a:xfrm>
            <a:off x="11745578" y="2380826"/>
            <a:ext cx="2160000" cy="1403669"/>
          </a:xfrm>
          <a:prstGeom prst="rect">
            <a:avLst/>
          </a:prstGeom>
          <a:solidFill>
            <a:srgbClr val="8C634A"/>
          </a:solidFill>
        </p:spPr>
        <p:txBody>
          <a:bodyPr wrap="square" rtlCol="0" anchor="ctr">
            <a:noAutofit/>
          </a:bodyPr>
          <a:lstStyle/>
          <a:p>
            <a:pPr algn="ctr"/>
            <a:r>
              <a:rPr lang="fr-FR" sz="2400">
                <a:solidFill>
                  <a:schemeClr val="bg1"/>
                </a:solidFill>
              </a:rPr>
              <a:t>16 M€</a:t>
            </a:r>
          </a:p>
          <a:p>
            <a:pPr algn="ctr"/>
            <a:endParaRPr lang="fr-FR" sz="1600">
              <a:solidFill>
                <a:schemeClr val="bg1"/>
              </a:solidFill>
            </a:endParaRPr>
          </a:p>
          <a:p>
            <a:pPr algn="ctr"/>
            <a:r>
              <a:rPr lang="fr-FR" sz="1600">
                <a:solidFill>
                  <a:schemeClr val="bg1"/>
                </a:solidFill>
              </a:rPr>
              <a:t>Loyers perçus</a:t>
            </a:r>
          </a:p>
        </p:txBody>
      </p:sp>
      <p:cxnSp>
        <p:nvCxnSpPr>
          <p:cNvPr id="2072" name="Connecteur droit 2071">
            <a:extLst>
              <a:ext uri="{FF2B5EF4-FFF2-40B4-BE49-F238E27FC236}">
                <a16:creationId xmlns:a16="http://schemas.microsoft.com/office/drawing/2014/main" id="{514C5081-5C46-9CCF-12A5-ADB74902BA0D}"/>
              </a:ext>
            </a:extLst>
          </p:cNvPr>
          <p:cNvCxnSpPr>
            <a:cxnSpLocks/>
          </p:cNvCxnSpPr>
          <p:nvPr/>
        </p:nvCxnSpPr>
        <p:spPr>
          <a:xfrm>
            <a:off x="865918" y="6291602"/>
            <a:ext cx="7061469" cy="0"/>
          </a:xfrm>
          <a:prstGeom prst="line">
            <a:avLst/>
          </a:prstGeom>
          <a:solidFill>
            <a:schemeClr val="accent1">
              <a:lumMod val="40000"/>
              <a:lumOff val="60000"/>
            </a:schemeClr>
          </a:solidFill>
          <a:ln w="19050">
            <a:solidFill>
              <a:srgbClr val="8C634A"/>
            </a:solidFill>
          </a:ln>
        </p:spPr>
        <p:style>
          <a:lnRef idx="1">
            <a:schemeClr val="accent1"/>
          </a:lnRef>
          <a:fillRef idx="0">
            <a:schemeClr val="accent1"/>
          </a:fillRef>
          <a:effectRef idx="0">
            <a:schemeClr val="accent1"/>
          </a:effectRef>
          <a:fontRef idx="minor">
            <a:schemeClr val="tx1"/>
          </a:fontRef>
        </p:style>
      </p:cxnSp>
      <p:grpSp>
        <p:nvGrpSpPr>
          <p:cNvPr id="2073" name="Groupe 2072">
            <a:extLst>
              <a:ext uri="{FF2B5EF4-FFF2-40B4-BE49-F238E27FC236}">
                <a16:creationId xmlns:a16="http://schemas.microsoft.com/office/drawing/2014/main" id="{990B24FA-C4A0-6796-DE0B-191E4F04EA78}"/>
              </a:ext>
            </a:extLst>
          </p:cNvPr>
          <p:cNvGrpSpPr/>
          <p:nvPr/>
        </p:nvGrpSpPr>
        <p:grpSpPr>
          <a:xfrm>
            <a:off x="9221129" y="3934082"/>
            <a:ext cx="7061469" cy="511156"/>
            <a:chOff x="9660921" y="6645494"/>
            <a:chExt cx="6934200" cy="588539"/>
          </a:xfrm>
          <a:noFill/>
        </p:grpSpPr>
        <p:sp>
          <p:nvSpPr>
            <p:cNvPr id="2074" name="ZoneTexte 2073">
              <a:extLst>
                <a:ext uri="{FF2B5EF4-FFF2-40B4-BE49-F238E27FC236}">
                  <a16:creationId xmlns:a16="http://schemas.microsoft.com/office/drawing/2014/main" id="{9B6983E4-F1C6-631A-87E0-F5D4FCCC7404}"/>
                </a:ext>
              </a:extLst>
            </p:cNvPr>
            <p:cNvSpPr txBox="1"/>
            <p:nvPr/>
          </p:nvSpPr>
          <p:spPr>
            <a:xfrm>
              <a:off x="9660921" y="6645494"/>
              <a:ext cx="6934200" cy="531553"/>
            </a:xfrm>
            <a:prstGeom prst="rect">
              <a:avLst/>
            </a:prstGeom>
            <a:grpFill/>
          </p:spPr>
          <p:txBody>
            <a:bodyPr wrap="square">
              <a:spAutoFit/>
            </a:bodyPr>
            <a:lstStyle/>
            <a:p>
              <a:r>
                <a:rPr lang="fr-FR" sz="2400" b="1">
                  <a:solidFill>
                    <a:srgbClr val="8C634A"/>
                  </a:solidFill>
                </a:rPr>
                <a:t>Références</a:t>
              </a:r>
              <a:endParaRPr lang="fr-FR" sz="2400"/>
            </a:p>
          </p:txBody>
        </p:sp>
        <p:cxnSp>
          <p:nvCxnSpPr>
            <p:cNvPr id="2075" name="Connecteur droit 2074">
              <a:extLst>
                <a:ext uri="{FF2B5EF4-FFF2-40B4-BE49-F238E27FC236}">
                  <a16:creationId xmlns:a16="http://schemas.microsoft.com/office/drawing/2014/main" id="{9A2EF54F-7C83-8C47-3ED0-30506D270370}"/>
                </a:ext>
              </a:extLst>
            </p:cNvPr>
            <p:cNvCxnSpPr>
              <a:cxnSpLocks/>
            </p:cNvCxnSpPr>
            <p:nvPr/>
          </p:nvCxnSpPr>
          <p:spPr>
            <a:xfrm>
              <a:off x="9660921" y="7234033"/>
              <a:ext cx="6934200" cy="0"/>
            </a:xfrm>
            <a:prstGeom prst="line">
              <a:avLst/>
            </a:prstGeom>
            <a:grpFill/>
            <a:ln w="19050">
              <a:solidFill>
                <a:srgbClr val="8C634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34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3">
            <a:extLst>
              <a:ext uri="{FF2B5EF4-FFF2-40B4-BE49-F238E27FC236}">
                <a16:creationId xmlns:a16="http://schemas.microsoft.com/office/drawing/2014/main" id="{B2AAB5C5-12A3-D750-340F-67C6AD4E1419}"/>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13</a:t>
            </a:fld>
            <a:endParaRPr lang="en-US"/>
          </a:p>
        </p:txBody>
      </p:sp>
      <p:sp>
        <p:nvSpPr>
          <p:cNvPr id="6" name="object 19">
            <a:extLst>
              <a:ext uri="{FF2B5EF4-FFF2-40B4-BE49-F238E27FC236}">
                <a16:creationId xmlns:a16="http://schemas.microsoft.com/office/drawing/2014/main" id="{4CC3822D-5152-6EC5-A1F4-4A0A147FDFE1}"/>
              </a:ext>
            </a:extLst>
          </p:cNvPr>
          <p:cNvSpPr/>
          <p:nvPr/>
        </p:nvSpPr>
        <p:spPr>
          <a:xfrm>
            <a:off x="577595" y="8702040"/>
            <a:ext cx="3477767" cy="822960"/>
          </a:xfrm>
          <a:prstGeom prst="rect">
            <a:avLst/>
          </a:prstGeom>
          <a:blipFill>
            <a:blip r:embed="rId2" cstate="print"/>
            <a:stretch>
              <a:fillRect/>
            </a:stretch>
          </a:blipFill>
        </p:spPr>
        <p:txBody>
          <a:bodyPr wrap="square" lIns="0" tIns="0" rIns="0" bIns="0" rtlCol="0"/>
          <a:lstStyle/>
          <a:p>
            <a:endParaRPr/>
          </a:p>
        </p:txBody>
      </p:sp>
      <p:sp>
        <p:nvSpPr>
          <p:cNvPr id="8" name="object 15">
            <a:extLst>
              <a:ext uri="{FF2B5EF4-FFF2-40B4-BE49-F238E27FC236}">
                <a16:creationId xmlns:a16="http://schemas.microsoft.com/office/drawing/2014/main" id="{57689EB6-0DC1-0E78-9976-D68405905FBE}"/>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Text Placeholder 11">
            <a:extLst>
              <a:ext uri="{FF2B5EF4-FFF2-40B4-BE49-F238E27FC236}">
                <a16:creationId xmlns:a16="http://schemas.microsoft.com/office/drawing/2014/main" id="{80CC8993-28C8-7376-19D7-09F7A4AC7F48}"/>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4" name="Titre 4">
            <a:extLst>
              <a:ext uri="{FF2B5EF4-FFF2-40B4-BE49-F238E27FC236}">
                <a16:creationId xmlns:a16="http://schemas.microsoft.com/office/drawing/2014/main" id="{A3368891-DD00-0CCF-9A64-0F8ECE2DCA4A}"/>
              </a:ext>
            </a:extLst>
          </p:cNvPr>
          <p:cNvSpPr txBox="1">
            <a:spLocks/>
          </p:cNvSpPr>
          <p:nvPr/>
        </p:nvSpPr>
        <p:spPr>
          <a:xfrm>
            <a:off x="637487" y="7647798"/>
            <a:ext cx="16077984" cy="842225"/>
          </a:xfrm>
          <a:prstGeom prst="rect">
            <a:avLst/>
          </a:prstGeom>
          <a:solidFill>
            <a:srgbClr val="8C634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lnSpc>
                <a:spcPct val="120000"/>
              </a:lnSpc>
            </a:pPr>
            <a:r>
              <a:rPr lang="fr-FR" sz="2200" b="1">
                <a:solidFill>
                  <a:schemeClr val="bg1"/>
                </a:solidFill>
                <a:latin typeface="+mn-lt"/>
                <a:ea typeface="+mn-ea"/>
                <a:cs typeface="+mn-cs"/>
              </a:rPr>
              <a:t>Rénover énergétiquement les actifs pour créer de la valeur et Mixer les usages pour diversifier les risques</a:t>
            </a:r>
          </a:p>
        </p:txBody>
      </p:sp>
      <p:sp>
        <p:nvSpPr>
          <p:cNvPr id="21" name="Titre 4">
            <a:extLst>
              <a:ext uri="{FF2B5EF4-FFF2-40B4-BE49-F238E27FC236}">
                <a16:creationId xmlns:a16="http://schemas.microsoft.com/office/drawing/2014/main" id="{35FCE6C7-23D2-618A-9F52-432C27DD71B3}"/>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NOS DEUX AXES STRATEGIQUES</a:t>
            </a:r>
            <a:endParaRPr lang="fr-FR" sz="3200">
              <a:solidFill>
                <a:srgbClr val="1C284B"/>
              </a:solidFill>
            </a:endParaRPr>
          </a:p>
        </p:txBody>
      </p:sp>
      <p:grpSp>
        <p:nvGrpSpPr>
          <p:cNvPr id="12" name="Groupe 11">
            <a:extLst>
              <a:ext uri="{FF2B5EF4-FFF2-40B4-BE49-F238E27FC236}">
                <a16:creationId xmlns:a16="http://schemas.microsoft.com/office/drawing/2014/main" id="{99A15D80-360E-130A-0F41-89CA8CFD41E2}"/>
              </a:ext>
            </a:extLst>
          </p:cNvPr>
          <p:cNvGrpSpPr/>
          <p:nvPr/>
        </p:nvGrpSpPr>
        <p:grpSpPr>
          <a:xfrm>
            <a:off x="8876110" y="1913443"/>
            <a:ext cx="7869943" cy="5618152"/>
            <a:chOff x="1197537" y="1954945"/>
            <a:chExt cx="14705788" cy="1387194"/>
          </a:xfrm>
        </p:grpSpPr>
        <p:grpSp>
          <p:nvGrpSpPr>
            <p:cNvPr id="13" name="Groupe 12">
              <a:extLst>
                <a:ext uri="{FF2B5EF4-FFF2-40B4-BE49-F238E27FC236}">
                  <a16:creationId xmlns:a16="http://schemas.microsoft.com/office/drawing/2014/main" id="{5EC32EA1-5D34-E167-DF2C-3D33008F74A7}"/>
                </a:ext>
              </a:extLst>
            </p:cNvPr>
            <p:cNvGrpSpPr/>
            <p:nvPr/>
          </p:nvGrpSpPr>
          <p:grpSpPr>
            <a:xfrm>
              <a:off x="1197537" y="1954945"/>
              <a:ext cx="14648643" cy="1387194"/>
              <a:chOff x="1331260" y="2010460"/>
              <a:chExt cx="14648643" cy="1387194"/>
            </a:xfrm>
          </p:grpSpPr>
          <p:sp>
            <p:nvSpPr>
              <p:cNvPr id="15" name="Rectangle 14">
                <a:extLst>
                  <a:ext uri="{FF2B5EF4-FFF2-40B4-BE49-F238E27FC236}">
                    <a16:creationId xmlns:a16="http://schemas.microsoft.com/office/drawing/2014/main" id="{BB63E0BE-2D5D-22EC-AC13-B192CD44D9D5}"/>
                  </a:ext>
                </a:extLst>
              </p:cNvPr>
              <p:cNvSpPr/>
              <p:nvPr/>
            </p:nvSpPr>
            <p:spPr>
              <a:xfrm>
                <a:off x="1331260" y="2010461"/>
                <a:ext cx="14644203" cy="1387193"/>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22" name="Rectangle 21">
                <a:extLst>
                  <a:ext uri="{FF2B5EF4-FFF2-40B4-BE49-F238E27FC236}">
                    <a16:creationId xmlns:a16="http://schemas.microsoft.com/office/drawing/2014/main" id="{9C280F13-1647-2B70-B958-A44BC4338FC9}"/>
                  </a:ext>
                </a:extLst>
              </p:cNvPr>
              <p:cNvSpPr/>
              <p:nvPr/>
            </p:nvSpPr>
            <p:spPr>
              <a:xfrm rot="5400000">
                <a:off x="8546845" y="-5200688"/>
                <a:ext cx="221910" cy="14644206"/>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fr-FR" sz="2200" b="1" cap="all"/>
                  <a:t>Transformation des usages</a:t>
                </a:r>
              </a:p>
            </p:txBody>
          </p:sp>
        </p:grpSp>
        <p:sp>
          <p:nvSpPr>
            <p:cNvPr id="14" name="Espace réservé du contenu 7">
              <a:extLst>
                <a:ext uri="{FF2B5EF4-FFF2-40B4-BE49-F238E27FC236}">
                  <a16:creationId xmlns:a16="http://schemas.microsoft.com/office/drawing/2014/main" id="{D001C6E4-1CBF-4328-A06D-C5CF78BAF07F}"/>
                </a:ext>
              </a:extLst>
            </p:cNvPr>
            <p:cNvSpPr txBox="1">
              <a:spLocks/>
            </p:cNvSpPr>
            <p:nvPr/>
          </p:nvSpPr>
          <p:spPr>
            <a:xfrm>
              <a:off x="1490539" y="2182611"/>
              <a:ext cx="14412786" cy="11533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r>
                <a:rPr lang="fr-FR" sz="1800" b="1" dirty="0">
                  <a:solidFill>
                    <a:srgbClr val="0070C0"/>
                  </a:solidFill>
                </a:rPr>
                <a:t>L’espace « bureaux » en pleine mutation : </a:t>
              </a:r>
              <a:r>
                <a:rPr lang="fr-FR" sz="1800" dirty="0">
                  <a:solidFill>
                    <a:srgbClr val="1C284B"/>
                  </a:solidFill>
                </a:rPr>
                <a:t>des bureaux partagés/cloisonnés, des associations, des institutions publiques, des crèches, du coworking, des services à la personne…</a:t>
              </a:r>
              <a:endParaRPr lang="fr-FR" sz="1800" dirty="0">
                <a:solidFill>
                  <a:srgbClr val="1C284B"/>
                </a:solidFill>
                <a:cs typeface="ChaletBook"/>
              </a:endParaRPr>
            </a:p>
            <a:p>
              <a:pPr>
                <a:lnSpc>
                  <a:spcPct val="200000"/>
                </a:lnSpc>
                <a:buFont typeface="Wingdings" panose="05000000000000000000" pitchFamily="2" charset="2"/>
                <a:buChar char="ü"/>
              </a:pPr>
              <a:r>
                <a:rPr lang="fr-FR" sz="1800" b="1" dirty="0">
                  <a:solidFill>
                    <a:srgbClr val="0070C0"/>
                  </a:solidFill>
                </a:rPr>
                <a:t>Changement d’Activités des Commerces  :</a:t>
              </a:r>
              <a:r>
                <a:rPr lang="fr-FR" sz="1800" dirty="0">
                  <a:solidFill>
                    <a:srgbClr val="1C284B"/>
                  </a:solidFill>
                </a:rPr>
                <a:t> Déclin du Prêt à Porter, Croissance du Food &amp; Beverage, nouveaux concept stores,…</a:t>
              </a:r>
              <a:endParaRPr lang="fr-FR" sz="1800" dirty="0">
                <a:solidFill>
                  <a:srgbClr val="1C284B"/>
                </a:solidFill>
                <a:cs typeface="ChaletBook"/>
              </a:endParaRPr>
            </a:p>
            <a:p>
              <a:pPr>
                <a:lnSpc>
                  <a:spcPct val="200000"/>
                </a:lnSpc>
                <a:buFont typeface="Wingdings" panose="05000000000000000000" pitchFamily="2" charset="2"/>
                <a:buChar char="ü"/>
              </a:pPr>
              <a:r>
                <a:rPr lang="fr-FR" sz="1800" b="1" dirty="0">
                  <a:solidFill>
                    <a:srgbClr val="0070C0"/>
                  </a:solidFill>
                  <a:cs typeface="ChaletBook"/>
                </a:rPr>
                <a:t>Essor de la Résidence Gérée :</a:t>
              </a:r>
              <a:r>
                <a:rPr lang="fr-FR" sz="1800" dirty="0">
                  <a:solidFill>
                    <a:srgbClr val="1C284B"/>
                  </a:solidFill>
                </a:rPr>
                <a:t> Pour les entreprises et les collaborateurs qui adoptent les nouveaux modes de travail et cherchent à faciliter les séjours professionnels en Ile-de-France</a:t>
              </a:r>
            </a:p>
          </p:txBody>
        </p:sp>
      </p:grpSp>
      <p:grpSp>
        <p:nvGrpSpPr>
          <p:cNvPr id="23" name="Groupe 22">
            <a:extLst>
              <a:ext uri="{FF2B5EF4-FFF2-40B4-BE49-F238E27FC236}">
                <a16:creationId xmlns:a16="http://schemas.microsoft.com/office/drawing/2014/main" id="{CA961A29-880D-7C3C-C70E-4EA9FDEF4DFD}"/>
              </a:ext>
            </a:extLst>
          </p:cNvPr>
          <p:cNvGrpSpPr/>
          <p:nvPr/>
        </p:nvGrpSpPr>
        <p:grpSpPr>
          <a:xfrm>
            <a:off x="635107" y="1913442"/>
            <a:ext cx="7841387" cy="5618149"/>
            <a:chOff x="6028201" y="2269312"/>
            <a:chExt cx="3348027" cy="5755967"/>
          </a:xfrm>
        </p:grpSpPr>
        <p:grpSp>
          <p:nvGrpSpPr>
            <p:cNvPr id="24" name="Groupe 23">
              <a:extLst>
                <a:ext uri="{FF2B5EF4-FFF2-40B4-BE49-F238E27FC236}">
                  <a16:creationId xmlns:a16="http://schemas.microsoft.com/office/drawing/2014/main" id="{7FF3C07A-7666-404A-F697-3483B5FBDC8F}"/>
                </a:ext>
              </a:extLst>
            </p:cNvPr>
            <p:cNvGrpSpPr/>
            <p:nvPr/>
          </p:nvGrpSpPr>
          <p:grpSpPr>
            <a:xfrm>
              <a:off x="6028201" y="2269312"/>
              <a:ext cx="3348027" cy="5755967"/>
              <a:chOff x="740006" y="4512818"/>
              <a:chExt cx="4128159" cy="3071960"/>
            </a:xfrm>
          </p:grpSpPr>
          <p:sp>
            <p:nvSpPr>
              <p:cNvPr id="26" name="Rectangle 25">
                <a:extLst>
                  <a:ext uri="{FF2B5EF4-FFF2-40B4-BE49-F238E27FC236}">
                    <a16:creationId xmlns:a16="http://schemas.microsoft.com/office/drawing/2014/main" id="{43D15332-748D-28F0-F53A-791D7EB877A4}"/>
                  </a:ext>
                </a:extLst>
              </p:cNvPr>
              <p:cNvSpPr/>
              <p:nvPr/>
            </p:nvSpPr>
            <p:spPr>
              <a:xfrm>
                <a:off x="742620" y="4512818"/>
                <a:ext cx="4125545" cy="3071960"/>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27" name="Rectangle 26">
                <a:extLst>
                  <a:ext uri="{FF2B5EF4-FFF2-40B4-BE49-F238E27FC236}">
                    <a16:creationId xmlns:a16="http://schemas.microsoft.com/office/drawing/2014/main" id="{C7388B7A-8F9F-042E-E039-BBBB9CDCB110}"/>
                  </a:ext>
                </a:extLst>
              </p:cNvPr>
              <p:cNvSpPr/>
              <p:nvPr/>
            </p:nvSpPr>
            <p:spPr>
              <a:xfrm rot="5400000">
                <a:off x="2556135" y="2696689"/>
                <a:ext cx="493286" cy="4125544"/>
              </a:xfrm>
              <a:prstGeom prst="rect">
                <a:avLst/>
              </a:prstGeom>
              <a:solidFill>
                <a:srgbClr val="1C284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fr-FR" sz="2200" b="1">
                    <a:solidFill>
                      <a:schemeClr val="bg1"/>
                    </a:solidFill>
                  </a:rPr>
                  <a:t>RENOVATION ENERGETIQUE</a:t>
                </a:r>
              </a:p>
            </p:txBody>
          </p:sp>
        </p:grpSp>
        <p:sp>
          <p:nvSpPr>
            <p:cNvPr id="25" name="Espace réservé du contenu 7">
              <a:extLst>
                <a:ext uri="{FF2B5EF4-FFF2-40B4-BE49-F238E27FC236}">
                  <a16:creationId xmlns:a16="http://schemas.microsoft.com/office/drawing/2014/main" id="{2DC177CE-1910-4A62-6F01-A289F4F61EEE}"/>
                </a:ext>
              </a:extLst>
            </p:cNvPr>
            <p:cNvSpPr txBox="1">
              <a:spLocks/>
            </p:cNvSpPr>
            <p:nvPr/>
          </p:nvSpPr>
          <p:spPr>
            <a:xfrm>
              <a:off x="6098007" y="3191990"/>
              <a:ext cx="3206293" cy="44434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r>
                <a:rPr lang="fr-FR" sz="1800" b="1">
                  <a:solidFill>
                    <a:schemeClr val="accent6"/>
                  </a:solidFill>
                </a:rPr>
                <a:t>Décret DPE et Décret Tertiaire :</a:t>
              </a:r>
              <a:r>
                <a:rPr lang="fr-FR" sz="1800" b="1">
                  <a:solidFill>
                    <a:schemeClr val="accent6"/>
                  </a:solidFill>
                  <a:sym typeface="Wingdings" panose="05000000000000000000" pitchFamily="2" charset="2"/>
                </a:rPr>
                <a:t> </a:t>
              </a:r>
              <a:r>
                <a:rPr lang="fr-FR" sz="1800">
                  <a:solidFill>
                    <a:srgbClr val="1C284B"/>
                  </a:solidFill>
                  <a:sym typeface="Wingdings" panose="05000000000000000000" pitchFamily="2" charset="2"/>
                </a:rPr>
                <a:t>inciter l’</a:t>
              </a:r>
              <a:r>
                <a:rPr lang="fr-FR" sz="1800">
                  <a:solidFill>
                    <a:srgbClr val="1C284B"/>
                  </a:solidFill>
                </a:rPr>
                <a:t>accélération de la transformation des immeubles</a:t>
              </a:r>
            </a:p>
            <a:p>
              <a:pPr>
                <a:lnSpc>
                  <a:spcPct val="200000"/>
                </a:lnSpc>
                <a:buFont typeface="Wingdings" panose="05000000000000000000" pitchFamily="2" charset="2"/>
                <a:buChar char="ü"/>
              </a:pPr>
              <a:r>
                <a:rPr lang="fr-FR" sz="1800" b="1">
                  <a:solidFill>
                    <a:schemeClr val="accent6"/>
                  </a:solidFill>
                </a:rPr>
                <a:t>Hausse des Décotes d’Immeubles Obsolètes : </a:t>
              </a:r>
              <a:r>
                <a:rPr lang="fr-FR" sz="1800">
                  <a:solidFill>
                    <a:srgbClr val="1C284B"/>
                  </a:solidFill>
                </a:rPr>
                <a:t>Opportunité pour la mise aux normes via la rénovation lourde</a:t>
              </a:r>
              <a:endParaRPr lang="fr-FR" sz="1800">
                <a:solidFill>
                  <a:srgbClr val="1C284B"/>
                </a:solidFill>
                <a:cs typeface="ChaletBook"/>
              </a:endParaRPr>
            </a:p>
            <a:p>
              <a:pPr>
                <a:lnSpc>
                  <a:spcPct val="200000"/>
                </a:lnSpc>
                <a:buFont typeface="Wingdings" panose="05000000000000000000" pitchFamily="2" charset="2"/>
                <a:buChar char="ü"/>
              </a:pPr>
              <a:r>
                <a:rPr lang="fr-FR" sz="1800" b="1">
                  <a:solidFill>
                    <a:schemeClr val="accent6"/>
                  </a:solidFill>
                </a:rPr>
                <a:t>Attirer les locataires de 1er rang </a:t>
              </a:r>
              <a:r>
                <a:rPr lang="fr-FR" sz="1800">
                  <a:solidFill>
                    <a:srgbClr val="1C284B"/>
                  </a:solidFill>
                </a:rPr>
                <a:t>soucieux de l’environnement </a:t>
              </a:r>
            </a:p>
            <a:p>
              <a:pPr>
                <a:lnSpc>
                  <a:spcPct val="200000"/>
                </a:lnSpc>
                <a:buFont typeface="Wingdings" panose="05000000000000000000" pitchFamily="2" charset="2"/>
                <a:buChar char="ü"/>
              </a:pPr>
              <a:r>
                <a:rPr lang="fr-FR" sz="1800" b="1">
                  <a:solidFill>
                    <a:schemeClr val="accent6"/>
                  </a:solidFill>
                </a:rPr>
                <a:t>Priorité au financement des bâtiments énergétiquement conformes </a:t>
              </a:r>
              <a:r>
                <a:rPr lang="fr-FR" sz="1800">
                  <a:solidFill>
                    <a:srgbClr val="1C284B"/>
                  </a:solidFill>
                </a:rPr>
                <a:t>via les CEE (Certificats d’Economie d’Energie)</a:t>
              </a:r>
            </a:p>
            <a:p>
              <a:pPr>
                <a:lnSpc>
                  <a:spcPct val="200000"/>
                </a:lnSpc>
                <a:buFont typeface="Wingdings" panose="05000000000000000000" pitchFamily="2" charset="2"/>
                <a:buChar char="ü"/>
              </a:pPr>
              <a:endParaRPr lang="fr-FR" sz="1600">
                <a:solidFill>
                  <a:srgbClr val="1C284B"/>
                </a:solidFill>
              </a:endParaRPr>
            </a:p>
          </p:txBody>
        </p:sp>
      </p:grpSp>
    </p:spTree>
    <p:extLst>
      <p:ext uri="{BB962C8B-B14F-4D97-AF65-F5344CB8AC3E}">
        <p14:creationId xmlns:p14="http://schemas.microsoft.com/office/powerpoint/2010/main" val="3083791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1C6E4C-4C22-2162-1A7B-DD0B2FE91CCB}"/>
              </a:ext>
            </a:extLst>
          </p:cNvPr>
          <p:cNvSpPr/>
          <p:nvPr/>
        </p:nvSpPr>
        <p:spPr>
          <a:xfrm>
            <a:off x="11191049" y="1692229"/>
            <a:ext cx="5554490" cy="7194235"/>
          </a:xfrm>
          <a:prstGeom prst="rect">
            <a:avLst/>
          </a:prstGeom>
          <a:solidFill>
            <a:srgbClr val="8C6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4" name="Image 3">
            <a:extLst>
              <a:ext uri="{FF2B5EF4-FFF2-40B4-BE49-F238E27FC236}">
                <a16:creationId xmlns:a16="http://schemas.microsoft.com/office/drawing/2014/main" id="{8DB3D118-37D6-EB2A-8305-37769BBE259A}"/>
              </a:ext>
            </a:extLst>
          </p:cNvPr>
          <p:cNvPicPr>
            <a:picLocks noChangeAspect="1"/>
          </p:cNvPicPr>
          <p:nvPr/>
        </p:nvPicPr>
        <p:blipFill rotWithShape="1">
          <a:blip r:embed="rId2"/>
          <a:srcRect l="14575" t="490" r="14698" b="952"/>
          <a:stretch/>
        </p:blipFill>
        <p:spPr>
          <a:xfrm>
            <a:off x="12900119" y="5902151"/>
            <a:ext cx="1645920" cy="1737361"/>
          </a:xfrm>
          <a:prstGeom prst="rect">
            <a:avLst/>
          </a:prstGeom>
        </p:spPr>
      </p:pic>
      <p:pic>
        <p:nvPicPr>
          <p:cNvPr id="8" name="Image 7">
            <a:extLst>
              <a:ext uri="{FF2B5EF4-FFF2-40B4-BE49-F238E27FC236}">
                <a16:creationId xmlns:a16="http://schemas.microsoft.com/office/drawing/2014/main" id="{9AC97659-0BCF-6D51-4118-65919E55DF89}"/>
              </a:ext>
            </a:extLst>
          </p:cNvPr>
          <p:cNvPicPr>
            <a:picLocks noChangeAspect="1"/>
          </p:cNvPicPr>
          <p:nvPr/>
        </p:nvPicPr>
        <p:blipFill>
          <a:blip r:embed="rId3"/>
          <a:stretch>
            <a:fillRect/>
          </a:stretch>
        </p:blipFill>
        <p:spPr>
          <a:xfrm>
            <a:off x="11388898" y="2212364"/>
            <a:ext cx="1402080" cy="1744980"/>
          </a:xfrm>
          <a:prstGeom prst="rect">
            <a:avLst/>
          </a:prstGeom>
        </p:spPr>
      </p:pic>
      <p:pic>
        <p:nvPicPr>
          <p:cNvPr id="9" name="Image 8">
            <a:extLst>
              <a:ext uri="{FF2B5EF4-FFF2-40B4-BE49-F238E27FC236}">
                <a16:creationId xmlns:a16="http://schemas.microsoft.com/office/drawing/2014/main" id="{F3A2FE94-0B8C-1E89-6556-D046A5536671}"/>
              </a:ext>
            </a:extLst>
          </p:cNvPr>
          <p:cNvPicPr>
            <a:picLocks noChangeAspect="1"/>
          </p:cNvPicPr>
          <p:nvPr/>
        </p:nvPicPr>
        <p:blipFill>
          <a:blip r:embed="rId4"/>
          <a:stretch>
            <a:fillRect/>
          </a:stretch>
        </p:blipFill>
        <p:spPr>
          <a:xfrm>
            <a:off x="12900119" y="2212891"/>
            <a:ext cx="1645920" cy="1744980"/>
          </a:xfrm>
          <a:prstGeom prst="rect">
            <a:avLst/>
          </a:prstGeom>
        </p:spPr>
      </p:pic>
      <p:pic>
        <p:nvPicPr>
          <p:cNvPr id="14" name="Image 13">
            <a:extLst>
              <a:ext uri="{FF2B5EF4-FFF2-40B4-BE49-F238E27FC236}">
                <a16:creationId xmlns:a16="http://schemas.microsoft.com/office/drawing/2014/main" id="{FB81CCF0-9CED-E8B0-0137-4754EC8278C9}"/>
              </a:ext>
            </a:extLst>
          </p:cNvPr>
          <p:cNvPicPr>
            <a:picLocks noChangeAspect="1"/>
          </p:cNvPicPr>
          <p:nvPr/>
        </p:nvPicPr>
        <p:blipFill>
          <a:blip r:embed="rId5"/>
          <a:stretch>
            <a:fillRect/>
          </a:stretch>
        </p:blipFill>
        <p:spPr>
          <a:xfrm>
            <a:off x="14675608" y="2212891"/>
            <a:ext cx="1912620" cy="1744980"/>
          </a:xfrm>
          <a:prstGeom prst="rect">
            <a:avLst/>
          </a:prstGeom>
        </p:spPr>
      </p:pic>
      <p:pic>
        <p:nvPicPr>
          <p:cNvPr id="18" name="Image 17">
            <a:extLst>
              <a:ext uri="{FF2B5EF4-FFF2-40B4-BE49-F238E27FC236}">
                <a16:creationId xmlns:a16="http://schemas.microsoft.com/office/drawing/2014/main" id="{B6620813-6B6C-D1D4-97A1-014E20470DC5}"/>
              </a:ext>
            </a:extLst>
          </p:cNvPr>
          <p:cNvPicPr>
            <a:picLocks noChangeAspect="1"/>
          </p:cNvPicPr>
          <p:nvPr/>
        </p:nvPicPr>
        <p:blipFill>
          <a:blip r:embed="rId6"/>
          <a:stretch>
            <a:fillRect/>
          </a:stretch>
        </p:blipFill>
        <p:spPr>
          <a:xfrm>
            <a:off x="11373658" y="4069567"/>
            <a:ext cx="1417320" cy="1744980"/>
          </a:xfrm>
          <a:prstGeom prst="rect">
            <a:avLst/>
          </a:prstGeom>
        </p:spPr>
      </p:pic>
      <p:pic>
        <p:nvPicPr>
          <p:cNvPr id="21" name="Image 20">
            <a:extLst>
              <a:ext uri="{FF2B5EF4-FFF2-40B4-BE49-F238E27FC236}">
                <a16:creationId xmlns:a16="http://schemas.microsoft.com/office/drawing/2014/main" id="{9A6428E3-7BFE-0F79-9740-D41C138FD49E}"/>
              </a:ext>
            </a:extLst>
          </p:cNvPr>
          <p:cNvPicPr>
            <a:picLocks noChangeAspect="1"/>
          </p:cNvPicPr>
          <p:nvPr/>
        </p:nvPicPr>
        <p:blipFill>
          <a:blip r:embed="rId7"/>
          <a:stretch>
            <a:fillRect/>
          </a:stretch>
        </p:blipFill>
        <p:spPr>
          <a:xfrm>
            <a:off x="12900119" y="4068444"/>
            <a:ext cx="1645920" cy="1744980"/>
          </a:xfrm>
          <a:prstGeom prst="rect">
            <a:avLst/>
          </a:prstGeom>
        </p:spPr>
      </p:pic>
      <p:pic>
        <p:nvPicPr>
          <p:cNvPr id="22" name="Image 21">
            <a:extLst>
              <a:ext uri="{FF2B5EF4-FFF2-40B4-BE49-F238E27FC236}">
                <a16:creationId xmlns:a16="http://schemas.microsoft.com/office/drawing/2014/main" id="{A5969B86-19EA-9676-2B89-B640132A4135}"/>
              </a:ext>
            </a:extLst>
          </p:cNvPr>
          <p:cNvPicPr>
            <a:picLocks noChangeAspect="1"/>
          </p:cNvPicPr>
          <p:nvPr/>
        </p:nvPicPr>
        <p:blipFill>
          <a:blip r:embed="rId8"/>
          <a:stretch>
            <a:fillRect/>
          </a:stretch>
        </p:blipFill>
        <p:spPr>
          <a:xfrm>
            <a:off x="14683228" y="4068444"/>
            <a:ext cx="1905000" cy="1744980"/>
          </a:xfrm>
          <a:prstGeom prst="rect">
            <a:avLst/>
          </a:prstGeom>
        </p:spPr>
      </p:pic>
      <p:pic>
        <p:nvPicPr>
          <p:cNvPr id="23" name="Image 22">
            <a:extLst>
              <a:ext uri="{FF2B5EF4-FFF2-40B4-BE49-F238E27FC236}">
                <a16:creationId xmlns:a16="http://schemas.microsoft.com/office/drawing/2014/main" id="{71C080D7-ACEA-45D3-4835-852C4B5C1287}"/>
              </a:ext>
            </a:extLst>
          </p:cNvPr>
          <p:cNvPicPr>
            <a:picLocks noChangeAspect="1"/>
          </p:cNvPicPr>
          <p:nvPr/>
        </p:nvPicPr>
        <p:blipFill>
          <a:blip r:embed="rId9"/>
          <a:stretch>
            <a:fillRect/>
          </a:stretch>
        </p:blipFill>
        <p:spPr>
          <a:xfrm>
            <a:off x="11373658" y="5902151"/>
            <a:ext cx="1417320" cy="1737360"/>
          </a:xfrm>
          <a:prstGeom prst="rect">
            <a:avLst/>
          </a:prstGeom>
        </p:spPr>
      </p:pic>
      <p:pic>
        <p:nvPicPr>
          <p:cNvPr id="25" name="Image 24">
            <a:extLst>
              <a:ext uri="{FF2B5EF4-FFF2-40B4-BE49-F238E27FC236}">
                <a16:creationId xmlns:a16="http://schemas.microsoft.com/office/drawing/2014/main" id="{BD99B459-74CD-BCB9-D87F-A59957C698F2}"/>
              </a:ext>
            </a:extLst>
          </p:cNvPr>
          <p:cNvPicPr>
            <a:picLocks noChangeAspect="1"/>
          </p:cNvPicPr>
          <p:nvPr/>
        </p:nvPicPr>
        <p:blipFill>
          <a:blip r:embed="rId10"/>
          <a:stretch>
            <a:fillRect/>
          </a:stretch>
        </p:blipFill>
        <p:spPr>
          <a:xfrm>
            <a:off x="14675608" y="5902151"/>
            <a:ext cx="1912620" cy="1737360"/>
          </a:xfrm>
          <a:prstGeom prst="rect">
            <a:avLst/>
          </a:prstGeom>
        </p:spPr>
      </p:pic>
      <p:sp>
        <p:nvSpPr>
          <p:cNvPr id="76" name="object 15">
            <a:extLst>
              <a:ext uri="{FF2B5EF4-FFF2-40B4-BE49-F238E27FC236}">
                <a16:creationId xmlns:a16="http://schemas.microsoft.com/office/drawing/2014/main" id="{A0E4A62E-ACD1-A5F9-919A-9AB53A4DD63B}"/>
              </a:ext>
            </a:extLst>
          </p:cNvPr>
          <p:cNvSpPr>
            <a:spLocks noChangeAspect="1"/>
          </p:cNvSpPr>
          <p:nvPr/>
        </p:nvSpPr>
        <p:spPr>
          <a:xfrm>
            <a:off x="15474110" y="168282"/>
            <a:ext cx="1617337" cy="675899"/>
          </a:xfrm>
          <a:prstGeom prst="rect">
            <a:avLst/>
          </a:prstGeom>
          <a:blipFill>
            <a:blip r:embed="rId11" cstate="print"/>
            <a:stretch>
              <a:fillRect/>
            </a:stretch>
          </a:blipFill>
        </p:spPr>
        <p:txBody>
          <a:bodyPr wrap="square" lIns="0" tIns="0" rIns="0" bIns="0" rtlCol="0">
            <a:spAutoFit/>
          </a:bodyPr>
          <a:lstStyle/>
          <a:p>
            <a:endParaRPr/>
          </a:p>
        </p:txBody>
      </p:sp>
      <p:sp>
        <p:nvSpPr>
          <p:cNvPr id="42" name="Espace réservé du numéro de diapositive 13">
            <a:extLst>
              <a:ext uri="{FF2B5EF4-FFF2-40B4-BE49-F238E27FC236}">
                <a16:creationId xmlns:a16="http://schemas.microsoft.com/office/drawing/2014/main" id="{28BA5FD2-D38A-9669-E7DE-0BAB03942DB3}"/>
              </a:ext>
            </a:extLst>
          </p:cNvPr>
          <p:cNvSpPr txBox="1">
            <a:spLocks/>
          </p:cNvSpPr>
          <p:nvPr/>
        </p:nvSpPr>
        <p:spPr>
          <a:xfrm>
            <a:off x="16685940" y="9235438"/>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000" smtClean="0"/>
              <a:pPr/>
              <a:t>14</a:t>
            </a:fld>
            <a:endParaRPr lang="en-US" sz="1000"/>
          </a:p>
        </p:txBody>
      </p:sp>
      <p:sp>
        <p:nvSpPr>
          <p:cNvPr id="51" name="Text Placeholder 11">
            <a:extLst>
              <a:ext uri="{FF2B5EF4-FFF2-40B4-BE49-F238E27FC236}">
                <a16:creationId xmlns:a16="http://schemas.microsoft.com/office/drawing/2014/main" id="{60756577-3042-1B9C-EFEA-1B712A669CE8}"/>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2048" name="Titre 4">
            <a:extLst>
              <a:ext uri="{FF2B5EF4-FFF2-40B4-BE49-F238E27FC236}">
                <a16:creationId xmlns:a16="http://schemas.microsoft.com/office/drawing/2014/main" id="{33B6E555-E664-B8CA-5A13-77ABC97C4EB4}"/>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SCHEMA ORGANISATIONNEL</a:t>
            </a:r>
            <a:endParaRPr lang="fr-FR" sz="3200">
              <a:solidFill>
                <a:srgbClr val="1C284B"/>
              </a:solidFill>
            </a:endParaRPr>
          </a:p>
        </p:txBody>
      </p:sp>
      <p:sp>
        <p:nvSpPr>
          <p:cNvPr id="10" name="object 12">
            <a:extLst>
              <a:ext uri="{FF2B5EF4-FFF2-40B4-BE49-F238E27FC236}">
                <a16:creationId xmlns:a16="http://schemas.microsoft.com/office/drawing/2014/main" id="{F5582560-7396-6784-2C6A-F3A362EA522E}"/>
              </a:ext>
            </a:extLst>
          </p:cNvPr>
          <p:cNvSpPr/>
          <p:nvPr/>
        </p:nvSpPr>
        <p:spPr>
          <a:xfrm>
            <a:off x="11366115" y="7728199"/>
            <a:ext cx="5215533" cy="1038427"/>
          </a:xfrm>
          <a:custGeom>
            <a:avLst/>
            <a:gdLst/>
            <a:ahLst/>
            <a:cxnLst/>
            <a:rect l="l" t="t" r="r" b="b"/>
            <a:pathLst>
              <a:path w="5904230" h="1728470">
                <a:moveTo>
                  <a:pt x="5903975" y="0"/>
                </a:moveTo>
                <a:lnTo>
                  <a:pt x="0" y="0"/>
                </a:lnTo>
                <a:lnTo>
                  <a:pt x="0" y="1728215"/>
                </a:lnTo>
                <a:lnTo>
                  <a:pt x="5903975" y="1728215"/>
                </a:lnTo>
                <a:lnTo>
                  <a:pt x="5903975" y="0"/>
                </a:lnTo>
                <a:close/>
              </a:path>
            </a:pathLst>
          </a:custGeom>
          <a:solidFill>
            <a:schemeClr val="bg1"/>
          </a:solidFill>
          <a:ln>
            <a:solidFill>
              <a:srgbClr val="8C634A"/>
            </a:solidFill>
          </a:ln>
        </p:spPr>
        <p:txBody>
          <a:bodyPr wrap="square" lIns="0" tIns="0" rIns="0" bIns="0" rtlCol="0"/>
          <a:lstStyle/>
          <a:p>
            <a:endParaRPr/>
          </a:p>
        </p:txBody>
      </p:sp>
      <p:sp>
        <p:nvSpPr>
          <p:cNvPr id="54" name="object 3">
            <a:extLst>
              <a:ext uri="{FF2B5EF4-FFF2-40B4-BE49-F238E27FC236}">
                <a16:creationId xmlns:a16="http://schemas.microsoft.com/office/drawing/2014/main" id="{30B800B5-BE82-1112-325A-9470CB29721D}"/>
              </a:ext>
            </a:extLst>
          </p:cNvPr>
          <p:cNvSpPr txBox="1"/>
          <p:nvPr/>
        </p:nvSpPr>
        <p:spPr>
          <a:xfrm>
            <a:off x="3751363" y="4024820"/>
            <a:ext cx="5904230" cy="2229456"/>
          </a:xfrm>
          <a:prstGeom prst="rect">
            <a:avLst/>
          </a:prstGeom>
          <a:ln w="12700">
            <a:solidFill>
              <a:srgbClr val="8B6249"/>
            </a:solidFill>
          </a:ln>
        </p:spPr>
        <p:txBody>
          <a:bodyPr vert="horz" wrap="square" lIns="0" tIns="5715" rIns="0" bIns="0" rtlCol="0">
            <a:spAutoFit/>
          </a:bodyPr>
          <a:lstStyle/>
          <a:p>
            <a:pPr>
              <a:lnSpc>
                <a:spcPct val="100000"/>
              </a:lnSpc>
              <a:spcBef>
                <a:spcPts val="45"/>
              </a:spcBef>
            </a:pPr>
            <a:endParaRPr sz="2450">
              <a:latin typeface="Times New Roman"/>
              <a:cs typeface="Times New Roman"/>
            </a:endParaRPr>
          </a:p>
          <a:p>
            <a:pPr algn="ctr">
              <a:lnSpc>
                <a:spcPct val="100000"/>
              </a:lnSpc>
            </a:pPr>
            <a:r>
              <a:rPr lang="fr-FR" sz="2400" b="1" spc="-35">
                <a:solidFill>
                  <a:srgbClr val="8B6249"/>
                </a:solidFill>
                <a:latin typeface="Arial"/>
                <a:cs typeface="Arial"/>
              </a:rPr>
              <a:t>Fonds Professionnel Spécialisé</a:t>
            </a:r>
          </a:p>
          <a:p>
            <a:pPr algn="ctr"/>
            <a:r>
              <a:rPr lang="fr-FR" sz="2400" b="1" spc="-35">
                <a:solidFill>
                  <a:srgbClr val="8B6249"/>
                </a:solidFill>
                <a:latin typeface="Arial"/>
                <a:cs typeface="Arial"/>
              </a:rPr>
              <a:t>SLP COLOMBUS</a:t>
            </a:r>
            <a:r>
              <a:rPr lang="fr-FR" sz="2400" b="1" spc="-45">
                <a:solidFill>
                  <a:srgbClr val="8B6249"/>
                </a:solidFill>
                <a:latin typeface="Arial"/>
                <a:cs typeface="Arial"/>
              </a:rPr>
              <a:t> </a:t>
            </a:r>
            <a:r>
              <a:rPr lang="fr-FR" sz="2400" b="1">
                <a:solidFill>
                  <a:srgbClr val="8B6249"/>
                </a:solidFill>
                <a:latin typeface="Arial"/>
                <a:cs typeface="Arial"/>
              </a:rPr>
              <a:t>REIM</a:t>
            </a:r>
            <a:endParaRPr lang="fr-FR" sz="2400" b="1" spc="-35">
              <a:solidFill>
                <a:srgbClr val="8B6249"/>
              </a:solidFill>
              <a:latin typeface="Arial"/>
              <a:cs typeface="Arial"/>
            </a:endParaRPr>
          </a:p>
          <a:p>
            <a:pPr algn="ctr">
              <a:lnSpc>
                <a:spcPct val="100000"/>
              </a:lnSpc>
            </a:pPr>
            <a:endParaRPr lang="fr-FR" sz="2400" b="1">
              <a:solidFill>
                <a:srgbClr val="8B6249"/>
              </a:solidFill>
              <a:latin typeface="Arial"/>
              <a:cs typeface="Arial"/>
            </a:endParaRPr>
          </a:p>
          <a:p>
            <a:pPr algn="ctr">
              <a:lnSpc>
                <a:spcPct val="100000"/>
              </a:lnSpc>
            </a:pPr>
            <a:endParaRPr lang="fr-FR" sz="2400" b="1">
              <a:solidFill>
                <a:srgbClr val="8B6249"/>
              </a:solidFill>
              <a:latin typeface="Arial"/>
              <a:cs typeface="Arial"/>
            </a:endParaRPr>
          </a:p>
          <a:p>
            <a:pPr algn="ctr">
              <a:lnSpc>
                <a:spcPct val="100000"/>
              </a:lnSpc>
            </a:pPr>
            <a:endParaRPr sz="2400">
              <a:latin typeface="Arial"/>
              <a:cs typeface="Arial"/>
            </a:endParaRPr>
          </a:p>
        </p:txBody>
      </p:sp>
      <p:sp>
        <p:nvSpPr>
          <p:cNvPr id="68" name="object 7">
            <a:extLst>
              <a:ext uri="{FF2B5EF4-FFF2-40B4-BE49-F238E27FC236}">
                <a16:creationId xmlns:a16="http://schemas.microsoft.com/office/drawing/2014/main" id="{167F2463-403F-D1F5-F0EB-DB424A985815}"/>
              </a:ext>
            </a:extLst>
          </p:cNvPr>
          <p:cNvSpPr txBox="1"/>
          <p:nvPr/>
        </p:nvSpPr>
        <p:spPr>
          <a:xfrm>
            <a:off x="602662" y="4358565"/>
            <a:ext cx="1922263" cy="1561966"/>
          </a:xfrm>
          <a:prstGeom prst="rect">
            <a:avLst/>
          </a:prstGeom>
          <a:solidFill>
            <a:srgbClr val="667EC5"/>
          </a:solidFill>
          <a:ln w="12700">
            <a:noFill/>
          </a:ln>
        </p:spPr>
        <p:txBody>
          <a:bodyPr vert="horz" wrap="square" lIns="0" tIns="0" rIns="0" bIns="0" rtlCol="0">
            <a:spAutoFit/>
          </a:bodyPr>
          <a:lstStyle/>
          <a:p>
            <a:pPr>
              <a:lnSpc>
                <a:spcPct val="100000"/>
              </a:lnSpc>
              <a:spcBef>
                <a:spcPts val="45"/>
              </a:spcBef>
            </a:pPr>
            <a:endParaRPr sz="1500">
              <a:latin typeface="Times New Roman"/>
              <a:cs typeface="Times New Roman"/>
            </a:endParaRPr>
          </a:p>
          <a:p>
            <a:pPr algn="ctr">
              <a:lnSpc>
                <a:spcPct val="100000"/>
              </a:lnSpc>
            </a:pPr>
            <a:r>
              <a:rPr sz="1600" b="1">
                <a:solidFill>
                  <a:srgbClr val="FFFFFF"/>
                </a:solidFill>
                <a:latin typeface="Arial"/>
                <a:cs typeface="Arial"/>
              </a:rPr>
              <a:t>INVESTISSEURS</a:t>
            </a:r>
            <a:endParaRPr sz="1600">
              <a:latin typeface="Arial"/>
              <a:cs typeface="Arial"/>
            </a:endParaRPr>
          </a:p>
          <a:p>
            <a:pPr>
              <a:lnSpc>
                <a:spcPct val="100000"/>
              </a:lnSpc>
              <a:spcBef>
                <a:spcPts val="15"/>
              </a:spcBef>
            </a:pPr>
            <a:endParaRPr sz="1650">
              <a:latin typeface="Arial"/>
              <a:cs typeface="Arial"/>
            </a:endParaRPr>
          </a:p>
          <a:p>
            <a:pPr algn="ctr">
              <a:lnSpc>
                <a:spcPct val="100000"/>
              </a:lnSpc>
            </a:pPr>
            <a:r>
              <a:rPr lang="fr-FR" sz="1800" spc="-5">
                <a:solidFill>
                  <a:srgbClr val="FFFFFF"/>
                </a:solidFill>
                <a:latin typeface="Arial"/>
                <a:cs typeface="Arial"/>
              </a:rPr>
              <a:t>Associés</a:t>
            </a:r>
            <a:endParaRPr lang="fr-FR" sz="1800">
              <a:latin typeface="Arial"/>
              <a:cs typeface="Arial"/>
            </a:endParaRPr>
          </a:p>
          <a:p>
            <a:pPr algn="ctr">
              <a:lnSpc>
                <a:spcPct val="100000"/>
              </a:lnSpc>
            </a:pPr>
            <a:r>
              <a:rPr lang="fr-FR" sz="1800" spc="-5">
                <a:solidFill>
                  <a:srgbClr val="FFFFFF"/>
                </a:solidFill>
                <a:latin typeface="Arial"/>
                <a:cs typeface="Arial"/>
              </a:rPr>
              <a:t>Commanditaires</a:t>
            </a:r>
          </a:p>
          <a:p>
            <a:pPr algn="ctr">
              <a:lnSpc>
                <a:spcPct val="100000"/>
              </a:lnSpc>
            </a:pPr>
            <a:endParaRPr lang="fr-FR" sz="1800">
              <a:latin typeface="Arial"/>
              <a:cs typeface="Arial"/>
            </a:endParaRPr>
          </a:p>
        </p:txBody>
      </p:sp>
      <p:grpSp>
        <p:nvGrpSpPr>
          <p:cNvPr id="72" name="Groupe 71">
            <a:extLst>
              <a:ext uri="{FF2B5EF4-FFF2-40B4-BE49-F238E27FC236}">
                <a16:creationId xmlns:a16="http://schemas.microsoft.com/office/drawing/2014/main" id="{4E4453DC-7988-3170-F8AF-1872FC2D88E7}"/>
              </a:ext>
            </a:extLst>
          </p:cNvPr>
          <p:cNvGrpSpPr/>
          <p:nvPr/>
        </p:nvGrpSpPr>
        <p:grpSpPr>
          <a:xfrm>
            <a:off x="3753187" y="6860704"/>
            <a:ext cx="5904230" cy="1728470"/>
            <a:chOff x="4571828" y="6989194"/>
            <a:chExt cx="5904230" cy="1728470"/>
          </a:xfrm>
        </p:grpSpPr>
        <p:grpSp>
          <p:nvGrpSpPr>
            <p:cNvPr id="77" name="object 11">
              <a:extLst>
                <a:ext uri="{FF2B5EF4-FFF2-40B4-BE49-F238E27FC236}">
                  <a16:creationId xmlns:a16="http://schemas.microsoft.com/office/drawing/2014/main" id="{B698E632-9C2F-74C1-4CB5-5325F91BE4EB}"/>
                </a:ext>
              </a:extLst>
            </p:cNvPr>
            <p:cNvGrpSpPr/>
            <p:nvPr/>
          </p:nvGrpSpPr>
          <p:grpSpPr>
            <a:xfrm>
              <a:off x="4571828" y="6989194"/>
              <a:ext cx="5904230" cy="1728470"/>
              <a:chOff x="4590288" y="6905243"/>
              <a:chExt cx="5904230" cy="1728470"/>
            </a:xfrm>
          </p:grpSpPr>
          <p:sp>
            <p:nvSpPr>
              <p:cNvPr id="92" name="object 12">
                <a:extLst>
                  <a:ext uri="{FF2B5EF4-FFF2-40B4-BE49-F238E27FC236}">
                    <a16:creationId xmlns:a16="http://schemas.microsoft.com/office/drawing/2014/main" id="{0C2FA927-2405-26C1-0A54-EB146AF26C78}"/>
                  </a:ext>
                </a:extLst>
              </p:cNvPr>
              <p:cNvSpPr/>
              <p:nvPr/>
            </p:nvSpPr>
            <p:spPr>
              <a:xfrm>
                <a:off x="4590288" y="6905243"/>
                <a:ext cx="5904230" cy="1728470"/>
              </a:xfrm>
              <a:custGeom>
                <a:avLst/>
                <a:gdLst/>
                <a:ahLst/>
                <a:cxnLst/>
                <a:rect l="l" t="t" r="r" b="b"/>
                <a:pathLst>
                  <a:path w="5904230" h="1728470">
                    <a:moveTo>
                      <a:pt x="5903975" y="0"/>
                    </a:moveTo>
                    <a:lnTo>
                      <a:pt x="0" y="0"/>
                    </a:lnTo>
                    <a:lnTo>
                      <a:pt x="0" y="1728215"/>
                    </a:lnTo>
                    <a:lnTo>
                      <a:pt x="5903975" y="1728215"/>
                    </a:lnTo>
                    <a:lnTo>
                      <a:pt x="5903975" y="0"/>
                    </a:lnTo>
                    <a:close/>
                  </a:path>
                </a:pathLst>
              </a:custGeom>
              <a:solidFill>
                <a:srgbClr val="8B6249"/>
              </a:solidFill>
            </p:spPr>
            <p:txBody>
              <a:bodyPr wrap="square" lIns="0" tIns="0" rIns="0" bIns="0" rtlCol="0"/>
              <a:lstStyle/>
              <a:p>
                <a:endParaRPr/>
              </a:p>
            </p:txBody>
          </p:sp>
          <p:sp>
            <p:nvSpPr>
              <p:cNvPr id="93" name="object 13">
                <a:extLst>
                  <a:ext uri="{FF2B5EF4-FFF2-40B4-BE49-F238E27FC236}">
                    <a16:creationId xmlns:a16="http://schemas.microsoft.com/office/drawing/2014/main" id="{B52B887D-7460-77C0-6E4C-119B073C9A79}"/>
                  </a:ext>
                </a:extLst>
              </p:cNvPr>
              <p:cNvSpPr/>
              <p:nvPr/>
            </p:nvSpPr>
            <p:spPr>
              <a:xfrm>
                <a:off x="4590288" y="6905243"/>
                <a:ext cx="5904230" cy="1728470"/>
              </a:xfrm>
              <a:custGeom>
                <a:avLst/>
                <a:gdLst/>
                <a:ahLst/>
                <a:cxnLst/>
                <a:rect l="l" t="t" r="r" b="b"/>
                <a:pathLst>
                  <a:path w="5904230" h="1728470">
                    <a:moveTo>
                      <a:pt x="0" y="1728215"/>
                    </a:moveTo>
                    <a:lnTo>
                      <a:pt x="5903975" y="1728215"/>
                    </a:lnTo>
                    <a:lnTo>
                      <a:pt x="5903975" y="0"/>
                    </a:lnTo>
                    <a:lnTo>
                      <a:pt x="0" y="0"/>
                    </a:lnTo>
                    <a:lnTo>
                      <a:pt x="0" y="1728215"/>
                    </a:lnTo>
                    <a:close/>
                  </a:path>
                </a:pathLst>
              </a:custGeom>
              <a:ln w="12700">
                <a:solidFill>
                  <a:srgbClr val="8B6249"/>
                </a:solidFill>
              </a:ln>
            </p:spPr>
            <p:txBody>
              <a:bodyPr wrap="square" lIns="0" tIns="0" rIns="0" bIns="0" rtlCol="0"/>
              <a:lstStyle/>
              <a:p>
                <a:endParaRPr/>
              </a:p>
            </p:txBody>
          </p:sp>
        </p:grpSp>
        <p:sp>
          <p:nvSpPr>
            <p:cNvPr id="79" name="object 14">
              <a:extLst>
                <a:ext uri="{FF2B5EF4-FFF2-40B4-BE49-F238E27FC236}">
                  <a16:creationId xmlns:a16="http://schemas.microsoft.com/office/drawing/2014/main" id="{CB5AFF6E-A812-2F3D-EA45-3FB1311D648B}"/>
                </a:ext>
              </a:extLst>
            </p:cNvPr>
            <p:cNvSpPr txBox="1"/>
            <p:nvPr/>
          </p:nvSpPr>
          <p:spPr>
            <a:xfrm>
              <a:off x="6359905" y="7111429"/>
              <a:ext cx="2378710" cy="574040"/>
            </a:xfrm>
            <a:prstGeom prst="rect">
              <a:avLst/>
            </a:prstGeom>
          </p:spPr>
          <p:txBody>
            <a:bodyPr vert="horz" wrap="square" lIns="0" tIns="12700" rIns="0" bIns="0" rtlCol="0">
              <a:spAutoFit/>
            </a:bodyPr>
            <a:lstStyle/>
            <a:p>
              <a:pPr marR="5080" algn="ctr">
                <a:lnSpc>
                  <a:spcPct val="100000"/>
                </a:lnSpc>
                <a:spcBef>
                  <a:spcPts val="100"/>
                </a:spcBef>
              </a:pPr>
              <a:r>
                <a:rPr sz="1800" b="1">
                  <a:solidFill>
                    <a:srgbClr val="FFFFFF"/>
                  </a:solidFill>
                  <a:latin typeface="Arial"/>
                  <a:cs typeface="Arial"/>
                </a:rPr>
                <a:t>GROUPE</a:t>
              </a:r>
              <a:r>
                <a:rPr sz="1800" b="1" spc="-100">
                  <a:solidFill>
                    <a:srgbClr val="FFFFFF"/>
                  </a:solidFill>
                  <a:latin typeface="Arial"/>
                  <a:cs typeface="Arial"/>
                </a:rPr>
                <a:t> </a:t>
              </a:r>
              <a:r>
                <a:rPr sz="1800" b="1" spc="-25">
                  <a:solidFill>
                    <a:srgbClr val="FFFFFF"/>
                  </a:solidFill>
                  <a:latin typeface="Arial"/>
                  <a:cs typeface="Arial"/>
                </a:rPr>
                <a:t>COLOMBUS</a:t>
              </a:r>
              <a:endParaRPr sz="1800">
                <a:latin typeface="Arial"/>
                <a:cs typeface="Arial"/>
              </a:endParaRPr>
            </a:p>
            <a:p>
              <a:pPr marR="3175" algn="ctr">
                <a:lnSpc>
                  <a:spcPct val="100000"/>
                </a:lnSpc>
              </a:pPr>
              <a:r>
                <a:rPr lang="fr-FR" sz="1800" spc="-5">
                  <a:solidFill>
                    <a:srgbClr val="FFFFFF"/>
                  </a:solidFill>
                  <a:latin typeface="Arial"/>
                  <a:cs typeface="Arial"/>
                </a:rPr>
                <a:t>Gérant</a:t>
              </a:r>
              <a:r>
                <a:rPr lang="fr-FR" sz="1800" spc="-25">
                  <a:solidFill>
                    <a:srgbClr val="FFFFFF"/>
                  </a:solidFill>
                  <a:latin typeface="Arial"/>
                  <a:cs typeface="Arial"/>
                </a:rPr>
                <a:t> </a:t>
              </a:r>
              <a:r>
                <a:rPr lang="fr-FR" sz="1800" spc="-5">
                  <a:solidFill>
                    <a:srgbClr val="FFFFFF"/>
                  </a:solidFill>
                  <a:latin typeface="Arial"/>
                  <a:cs typeface="Arial"/>
                </a:rPr>
                <a:t>commandité</a:t>
              </a:r>
              <a:endParaRPr lang="fr-FR" sz="1800">
                <a:latin typeface="Arial"/>
                <a:cs typeface="Arial"/>
              </a:endParaRPr>
            </a:p>
          </p:txBody>
        </p:sp>
        <p:grpSp>
          <p:nvGrpSpPr>
            <p:cNvPr id="80" name="object 15">
              <a:extLst>
                <a:ext uri="{FF2B5EF4-FFF2-40B4-BE49-F238E27FC236}">
                  <a16:creationId xmlns:a16="http://schemas.microsoft.com/office/drawing/2014/main" id="{7EC22401-E2D9-03CF-D6ED-AB394B1F01D0}"/>
                </a:ext>
              </a:extLst>
            </p:cNvPr>
            <p:cNvGrpSpPr/>
            <p:nvPr/>
          </p:nvGrpSpPr>
          <p:grpSpPr>
            <a:xfrm>
              <a:off x="6591300" y="7822957"/>
              <a:ext cx="1900555" cy="829310"/>
              <a:chOff x="6591300" y="7743443"/>
              <a:chExt cx="1900555" cy="829310"/>
            </a:xfrm>
          </p:grpSpPr>
          <p:sp>
            <p:nvSpPr>
              <p:cNvPr id="90" name="object 16">
                <a:extLst>
                  <a:ext uri="{FF2B5EF4-FFF2-40B4-BE49-F238E27FC236}">
                    <a16:creationId xmlns:a16="http://schemas.microsoft.com/office/drawing/2014/main" id="{0DD97BF6-E26C-2BA0-81F0-50A2E77AFD60}"/>
                  </a:ext>
                </a:extLst>
              </p:cNvPr>
              <p:cNvSpPr/>
              <p:nvPr/>
            </p:nvSpPr>
            <p:spPr>
              <a:xfrm>
                <a:off x="6591300" y="7743443"/>
                <a:ext cx="1900555" cy="829310"/>
              </a:xfrm>
              <a:custGeom>
                <a:avLst/>
                <a:gdLst/>
                <a:ahLst/>
                <a:cxnLst/>
                <a:rect l="l" t="t" r="r" b="b"/>
                <a:pathLst>
                  <a:path w="1900554" h="829309">
                    <a:moveTo>
                      <a:pt x="1900427" y="0"/>
                    </a:moveTo>
                    <a:lnTo>
                      <a:pt x="0" y="0"/>
                    </a:lnTo>
                    <a:lnTo>
                      <a:pt x="0" y="829055"/>
                    </a:lnTo>
                    <a:lnTo>
                      <a:pt x="1900427" y="829055"/>
                    </a:lnTo>
                    <a:lnTo>
                      <a:pt x="1900427" y="0"/>
                    </a:lnTo>
                    <a:close/>
                  </a:path>
                </a:pathLst>
              </a:custGeom>
              <a:solidFill>
                <a:srgbClr val="FFFFFF"/>
              </a:solidFill>
            </p:spPr>
            <p:txBody>
              <a:bodyPr wrap="square" lIns="0" tIns="0" rIns="0" bIns="0" rtlCol="0"/>
              <a:lstStyle/>
              <a:p>
                <a:endParaRPr/>
              </a:p>
            </p:txBody>
          </p:sp>
          <p:sp>
            <p:nvSpPr>
              <p:cNvPr id="91" name="object 17">
                <a:extLst>
                  <a:ext uri="{FF2B5EF4-FFF2-40B4-BE49-F238E27FC236}">
                    <a16:creationId xmlns:a16="http://schemas.microsoft.com/office/drawing/2014/main" id="{E9EC025B-EFB4-CDD9-67D8-787EF5974AB7}"/>
                  </a:ext>
                </a:extLst>
              </p:cNvPr>
              <p:cNvSpPr/>
              <p:nvPr/>
            </p:nvSpPr>
            <p:spPr>
              <a:xfrm>
                <a:off x="6591300" y="7743443"/>
                <a:ext cx="1900555" cy="829310"/>
              </a:xfrm>
              <a:custGeom>
                <a:avLst/>
                <a:gdLst/>
                <a:ahLst/>
                <a:cxnLst/>
                <a:rect l="l" t="t" r="r" b="b"/>
                <a:pathLst>
                  <a:path w="1900554" h="829309">
                    <a:moveTo>
                      <a:pt x="0" y="829055"/>
                    </a:moveTo>
                    <a:lnTo>
                      <a:pt x="1900427" y="829055"/>
                    </a:lnTo>
                    <a:lnTo>
                      <a:pt x="1900427" y="0"/>
                    </a:lnTo>
                    <a:lnTo>
                      <a:pt x="0" y="0"/>
                    </a:lnTo>
                    <a:lnTo>
                      <a:pt x="0" y="829055"/>
                    </a:lnTo>
                    <a:close/>
                  </a:path>
                </a:pathLst>
              </a:custGeom>
              <a:ln w="12700">
                <a:solidFill>
                  <a:srgbClr val="8B6249"/>
                </a:solidFill>
              </a:ln>
            </p:spPr>
            <p:txBody>
              <a:bodyPr wrap="square" lIns="0" tIns="0" rIns="0" bIns="0" rtlCol="0"/>
              <a:lstStyle/>
              <a:p>
                <a:endParaRPr/>
              </a:p>
            </p:txBody>
          </p:sp>
        </p:grpSp>
        <p:sp>
          <p:nvSpPr>
            <p:cNvPr id="81" name="object 18">
              <a:extLst>
                <a:ext uri="{FF2B5EF4-FFF2-40B4-BE49-F238E27FC236}">
                  <a16:creationId xmlns:a16="http://schemas.microsoft.com/office/drawing/2014/main" id="{13E2F1D0-F331-480E-6115-A88C1940EC3E}"/>
                </a:ext>
              </a:extLst>
            </p:cNvPr>
            <p:cNvSpPr txBox="1"/>
            <p:nvPr/>
          </p:nvSpPr>
          <p:spPr>
            <a:xfrm>
              <a:off x="6746747" y="8024381"/>
              <a:ext cx="1603375" cy="443711"/>
            </a:xfrm>
            <a:prstGeom prst="rect">
              <a:avLst/>
            </a:prstGeom>
          </p:spPr>
          <p:txBody>
            <a:bodyPr vert="horz" wrap="square" lIns="0" tIns="12700" rIns="0" bIns="0" rtlCol="0">
              <a:spAutoFit/>
            </a:bodyPr>
            <a:lstStyle/>
            <a:p>
              <a:pPr marR="5080" indent="-635" algn="ctr">
                <a:lnSpc>
                  <a:spcPct val="100000"/>
                </a:lnSpc>
                <a:spcBef>
                  <a:spcPts val="100"/>
                </a:spcBef>
              </a:pPr>
              <a:r>
                <a:rPr lang="fr-FR" sz="1400" spc="-5">
                  <a:solidFill>
                    <a:srgbClr val="8B6249"/>
                  </a:solidFill>
                  <a:latin typeface="Arial"/>
                  <a:cs typeface="Arial"/>
                </a:rPr>
                <a:t>Pilotage Locatif, Travaux, Revente</a:t>
              </a:r>
            </a:p>
          </p:txBody>
        </p:sp>
        <p:grpSp>
          <p:nvGrpSpPr>
            <p:cNvPr id="82" name="object 19">
              <a:extLst>
                <a:ext uri="{FF2B5EF4-FFF2-40B4-BE49-F238E27FC236}">
                  <a16:creationId xmlns:a16="http://schemas.microsoft.com/office/drawing/2014/main" id="{8D14C7BC-92C5-8F9C-7EB4-F4B59CA229EB}"/>
                </a:ext>
              </a:extLst>
            </p:cNvPr>
            <p:cNvGrpSpPr/>
            <p:nvPr/>
          </p:nvGrpSpPr>
          <p:grpSpPr>
            <a:xfrm>
              <a:off x="4658867" y="7822957"/>
              <a:ext cx="1900555" cy="829310"/>
              <a:chOff x="4658867" y="7743443"/>
              <a:chExt cx="1900555" cy="829310"/>
            </a:xfrm>
          </p:grpSpPr>
          <p:sp>
            <p:nvSpPr>
              <p:cNvPr id="88" name="object 20">
                <a:extLst>
                  <a:ext uri="{FF2B5EF4-FFF2-40B4-BE49-F238E27FC236}">
                    <a16:creationId xmlns:a16="http://schemas.microsoft.com/office/drawing/2014/main" id="{C7A7ABA1-AC7E-8CD0-84F9-069CC9FC324B}"/>
                  </a:ext>
                </a:extLst>
              </p:cNvPr>
              <p:cNvSpPr/>
              <p:nvPr/>
            </p:nvSpPr>
            <p:spPr>
              <a:xfrm>
                <a:off x="4658867" y="7743443"/>
                <a:ext cx="1900555" cy="829310"/>
              </a:xfrm>
              <a:custGeom>
                <a:avLst/>
                <a:gdLst/>
                <a:ahLst/>
                <a:cxnLst/>
                <a:rect l="l" t="t" r="r" b="b"/>
                <a:pathLst>
                  <a:path w="1900554" h="829309">
                    <a:moveTo>
                      <a:pt x="1900428" y="0"/>
                    </a:moveTo>
                    <a:lnTo>
                      <a:pt x="0" y="0"/>
                    </a:lnTo>
                    <a:lnTo>
                      <a:pt x="0" y="829055"/>
                    </a:lnTo>
                    <a:lnTo>
                      <a:pt x="1900428" y="829055"/>
                    </a:lnTo>
                    <a:lnTo>
                      <a:pt x="1900428" y="0"/>
                    </a:lnTo>
                    <a:close/>
                  </a:path>
                </a:pathLst>
              </a:custGeom>
              <a:solidFill>
                <a:srgbClr val="FFFFFF"/>
              </a:solidFill>
            </p:spPr>
            <p:txBody>
              <a:bodyPr wrap="square" lIns="0" tIns="0" rIns="0" bIns="0" rtlCol="0"/>
              <a:lstStyle/>
              <a:p>
                <a:endParaRPr/>
              </a:p>
            </p:txBody>
          </p:sp>
          <p:sp>
            <p:nvSpPr>
              <p:cNvPr id="89" name="object 21">
                <a:extLst>
                  <a:ext uri="{FF2B5EF4-FFF2-40B4-BE49-F238E27FC236}">
                    <a16:creationId xmlns:a16="http://schemas.microsoft.com/office/drawing/2014/main" id="{9BDFE77B-9227-BD90-AC39-B6EB088E2DC1}"/>
                  </a:ext>
                </a:extLst>
              </p:cNvPr>
              <p:cNvSpPr/>
              <p:nvPr/>
            </p:nvSpPr>
            <p:spPr>
              <a:xfrm>
                <a:off x="4658867" y="7743443"/>
                <a:ext cx="1900555" cy="829310"/>
              </a:xfrm>
              <a:custGeom>
                <a:avLst/>
                <a:gdLst/>
                <a:ahLst/>
                <a:cxnLst/>
                <a:rect l="l" t="t" r="r" b="b"/>
                <a:pathLst>
                  <a:path w="1900554" h="829309">
                    <a:moveTo>
                      <a:pt x="0" y="829055"/>
                    </a:moveTo>
                    <a:lnTo>
                      <a:pt x="1900428" y="829055"/>
                    </a:lnTo>
                    <a:lnTo>
                      <a:pt x="1900428" y="0"/>
                    </a:lnTo>
                    <a:lnTo>
                      <a:pt x="0" y="0"/>
                    </a:lnTo>
                    <a:lnTo>
                      <a:pt x="0" y="829055"/>
                    </a:lnTo>
                    <a:close/>
                  </a:path>
                </a:pathLst>
              </a:custGeom>
              <a:ln w="12700">
                <a:solidFill>
                  <a:srgbClr val="8B6249"/>
                </a:solidFill>
              </a:ln>
            </p:spPr>
            <p:txBody>
              <a:bodyPr wrap="square" lIns="0" tIns="0" rIns="0" bIns="0" rtlCol="0"/>
              <a:lstStyle/>
              <a:p>
                <a:endParaRPr/>
              </a:p>
            </p:txBody>
          </p:sp>
        </p:grpSp>
        <p:sp>
          <p:nvSpPr>
            <p:cNvPr id="83" name="object 22">
              <a:extLst>
                <a:ext uri="{FF2B5EF4-FFF2-40B4-BE49-F238E27FC236}">
                  <a16:creationId xmlns:a16="http://schemas.microsoft.com/office/drawing/2014/main" id="{B8EC449A-E594-7769-0A75-407EE76BCF67}"/>
                </a:ext>
              </a:extLst>
            </p:cNvPr>
            <p:cNvSpPr txBox="1"/>
            <p:nvPr/>
          </p:nvSpPr>
          <p:spPr>
            <a:xfrm>
              <a:off x="4778501" y="8024381"/>
              <a:ext cx="1729269" cy="443711"/>
            </a:xfrm>
            <a:prstGeom prst="rect">
              <a:avLst/>
            </a:prstGeom>
          </p:spPr>
          <p:txBody>
            <a:bodyPr vert="horz" wrap="square" lIns="0" tIns="12700" rIns="0" bIns="0" rtlCol="0">
              <a:spAutoFit/>
            </a:bodyPr>
            <a:lstStyle/>
            <a:p>
              <a:pPr marR="5080" algn="ctr">
                <a:lnSpc>
                  <a:spcPct val="100000"/>
                </a:lnSpc>
                <a:spcBef>
                  <a:spcPts val="100"/>
                </a:spcBef>
              </a:pPr>
              <a:r>
                <a:rPr lang="fr-FR" sz="1400" spc="-5">
                  <a:solidFill>
                    <a:srgbClr val="8B6249"/>
                  </a:solidFill>
                  <a:latin typeface="Arial"/>
                  <a:cs typeface="Arial"/>
                </a:rPr>
                <a:t>Sourcing-structuration des Acquisitions</a:t>
              </a:r>
            </a:p>
          </p:txBody>
        </p:sp>
        <p:grpSp>
          <p:nvGrpSpPr>
            <p:cNvPr id="84" name="object 23">
              <a:extLst>
                <a:ext uri="{FF2B5EF4-FFF2-40B4-BE49-F238E27FC236}">
                  <a16:creationId xmlns:a16="http://schemas.microsoft.com/office/drawing/2014/main" id="{FE4C3FC8-A5C2-D394-BCFA-FA799BAE017E}"/>
                </a:ext>
              </a:extLst>
            </p:cNvPr>
            <p:cNvGrpSpPr/>
            <p:nvPr/>
          </p:nvGrpSpPr>
          <p:grpSpPr>
            <a:xfrm>
              <a:off x="8523731" y="7822957"/>
              <a:ext cx="1900555" cy="829310"/>
              <a:chOff x="8523731" y="7743443"/>
              <a:chExt cx="1900555" cy="829310"/>
            </a:xfrm>
          </p:grpSpPr>
          <p:sp>
            <p:nvSpPr>
              <p:cNvPr id="86" name="object 24">
                <a:extLst>
                  <a:ext uri="{FF2B5EF4-FFF2-40B4-BE49-F238E27FC236}">
                    <a16:creationId xmlns:a16="http://schemas.microsoft.com/office/drawing/2014/main" id="{FA767DA3-3A0C-BC23-B17C-2DC06D8009FE}"/>
                  </a:ext>
                </a:extLst>
              </p:cNvPr>
              <p:cNvSpPr/>
              <p:nvPr/>
            </p:nvSpPr>
            <p:spPr>
              <a:xfrm>
                <a:off x="8523731" y="7743443"/>
                <a:ext cx="1900555" cy="829310"/>
              </a:xfrm>
              <a:custGeom>
                <a:avLst/>
                <a:gdLst/>
                <a:ahLst/>
                <a:cxnLst/>
                <a:rect l="l" t="t" r="r" b="b"/>
                <a:pathLst>
                  <a:path w="1900554" h="829309">
                    <a:moveTo>
                      <a:pt x="1900427" y="0"/>
                    </a:moveTo>
                    <a:lnTo>
                      <a:pt x="0" y="0"/>
                    </a:lnTo>
                    <a:lnTo>
                      <a:pt x="0" y="829055"/>
                    </a:lnTo>
                    <a:lnTo>
                      <a:pt x="1900427" y="829055"/>
                    </a:lnTo>
                    <a:lnTo>
                      <a:pt x="1900427" y="0"/>
                    </a:lnTo>
                    <a:close/>
                  </a:path>
                </a:pathLst>
              </a:custGeom>
              <a:solidFill>
                <a:srgbClr val="FFFFFF"/>
              </a:solidFill>
            </p:spPr>
            <p:txBody>
              <a:bodyPr wrap="square" lIns="0" tIns="0" rIns="0" bIns="0" rtlCol="0"/>
              <a:lstStyle/>
              <a:p>
                <a:endParaRPr/>
              </a:p>
            </p:txBody>
          </p:sp>
          <p:sp>
            <p:nvSpPr>
              <p:cNvPr id="87" name="object 25">
                <a:extLst>
                  <a:ext uri="{FF2B5EF4-FFF2-40B4-BE49-F238E27FC236}">
                    <a16:creationId xmlns:a16="http://schemas.microsoft.com/office/drawing/2014/main" id="{23156508-1676-8930-3681-27F7D2DDA439}"/>
                  </a:ext>
                </a:extLst>
              </p:cNvPr>
              <p:cNvSpPr/>
              <p:nvPr/>
            </p:nvSpPr>
            <p:spPr>
              <a:xfrm>
                <a:off x="8523731" y="7743443"/>
                <a:ext cx="1900555" cy="829310"/>
              </a:xfrm>
              <a:custGeom>
                <a:avLst/>
                <a:gdLst/>
                <a:ahLst/>
                <a:cxnLst/>
                <a:rect l="l" t="t" r="r" b="b"/>
                <a:pathLst>
                  <a:path w="1900554" h="829309">
                    <a:moveTo>
                      <a:pt x="0" y="829055"/>
                    </a:moveTo>
                    <a:lnTo>
                      <a:pt x="1900427" y="829055"/>
                    </a:lnTo>
                    <a:lnTo>
                      <a:pt x="1900427" y="0"/>
                    </a:lnTo>
                    <a:lnTo>
                      <a:pt x="0" y="0"/>
                    </a:lnTo>
                    <a:lnTo>
                      <a:pt x="0" y="829055"/>
                    </a:lnTo>
                    <a:close/>
                  </a:path>
                </a:pathLst>
              </a:custGeom>
              <a:ln w="12700">
                <a:solidFill>
                  <a:srgbClr val="8B6249"/>
                </a:solidFill>
              </a:ln>
            </p:spPr>
            <p:txBody>
              <a:bodyPr wrap="square" lIns="0" tIns="0" rIns="0" bIns="0" rtlCol="0"/>
              <a:lstStyle/>
              <a:p>
                <a:endParaRPr/>
              </a:p>
            </p:txBody>
          </p:sp>
        </p:grpSp>
        <p:sp>
          <p:nvSpPr>
            <p:cNvPr id="85" name="object 26">
              <a:extLst>
                <a:ext uri="{FF2B5EF4-FFF2-40B4-BE49-F238E27FC236}">
                  <a16:creationId xmlns:a16="http://schemas.microsoft.com/office/drawing/2014/main" id="{0B63A2A8-4009-F9CA-47EC-8FE8AB73E54C}"/>
                </a:ext>
              </a:extLst>
            </p:cNvPr>
            <p:cNvSpPr txBox="1"/>
            <p:nvPr/>
          </p:nvSpPr>
          <p:spPr>
            <a:xfrm>
              <a:off x="8584246" y="8024381"/>
              <a:ext cx="1779523" cy="443711"/>
            </a:xfrm>
            <a:prstGeom prst="rect">
              <a:avLst/>
            </a:prstGeom>
          </p:spPr>
          <p:txBody>
            <a:bodyPr vert="horz" wrap="square" lIns="0" tIns="12700" rIns="0" bIns="0" rtlCol="0">
              <a:spAutoFit/>
            </a:bodyPr>
            <a:lstStyle/>
            <a:p>
              <a:pPr marR="5080" indent="1270" algn="ctr">
                <a:lnSpc>
                  <a:spcPct val="100000"/>
                </a:lnSpc>
                <a:spcBef>
                  <a:spcPts val="100"/>
                </a:spcBef>
              </a:pPr>
              <a:r>
                <a:rPr lang="fr-FR" sz="1400">
                  <a:solidFill>
                    <a:srgbClr val="8B6249"/>
                  </a:solidFill>
                  <a:latin typeface="Arial"/>
                  <a:cs typeface="Arial"/>
                </a:rPr>
                <a:t>Gestion administrative et technique</a:t>
              </a:r>
            </a:p>
          </p:txBody>
        </p:sp>
      </p:grpSp>
      <p:grpSp>
        <p:nvGrpSpPr>
          <p:cNvPr id="94" name="Groupe 93">
            <a:extLst>
              <a:ext uri="{FF2B5EF4-FFF2-40B4-BE49-F238E27FC236}">
                <a16:creationId xmlns:a16="http://schemas.microsoft.com/office/drawing/2014/main" id="{470195FB-4492-7BF4-3356-11BA08D8F4C8}"/>
              </a:ext>
            </a:extLst>
          </p:cNvPr>
          <p:cNvGrpSpPr/>
          <p:nvPr/>
        </p:nvGrpSpPr>
        <p:grpSpPr>
          <a:xfrm>
            <a:off x="3751363" y="1770691"/>
            <a:ext cx="5904230" cy="1728470"/>
            <a:chOff x="4593335" y="1126636"/>
            <a:chExt cx="5904230" cy="1728470"/>
          </a:xfrm>
        </p:grpSpPr>
        <p:sp>
          <p:nvSpPr>
            <p:cNvPr id="95" name="object 27">
              <a:extLst>
                <a:ext uri="{FF2B5EF4-FFF2-40B4-BE49-F238E27FC236}">
                  <a16:creationId xmlns:a16="http://schemas.microsoft.com/office/drawing/2014/main" id="{BAE4307B-D57A-8FE4-3011-4E652AE838E4}"/>
                </a:ext>
              </a:extLst>
            </p:cNvPr>
            <p:cNvSpPr/>
            <p:nvPr/>
          </p:nvSpPr>
          <p:spPr>
            <a:xfrm>
              <a:off x="4593335" y="1126636"/>
              <a:ext cx="5904230" cy="1728470"/>
            </a:xfrm>
            <a:custGeom>
              <a:avLst/>
              <a:gdLst/>
              <a:ahLst/>
              <a:cxnLst/>
              <a:rect l="l" t="t" r="r" b="b"/>
              <a:pathLst>
                <a:path w="5904230" h="1728470">
                  <a:moveTo>
                    <a:pt x="5903975" y="0"/>
                  </a:moveTo>
                  <a:lnTo>
                    <a:pt x="0" y="0"/>
                  </a:lnTo>
                  <a:lnTo>
                    <a:pt x="0" y="1728216"/>
                  </a:lnTo>
                  <a:lnTo>
                    <a:pt x="5903975" y="1728216"/>
                  </a:lnTo>
                  <a:lnTo>
                    <a:pt x="5903975" y="0"/>
                  </a:lnTo>
                  <a:close/>
                </a:path>
              </a:pathLst>
            </a:custGeom>
            <a:solidFill>
              <a:srgbClr val="1C284A"/>
            </a:solidFill>
          </p:spPr>
          <p:txBody>
            <a:bodyPr wrap="square" lIns="0" tIns="0" rIns="0" bIns="0" rtlCol="0"/>
            <a:lstStyle/>
            <a:p>
              <a:endParaRPr/>
            </a:p>
          </p:txBody>
        </p:sp>
        <p:sp>
          <p:nvSpPr>
            <p:cNvPr id="96" name="object 28">
              <a:extLst>
                <a:ext uri="{FF2B5EF4-FFF2-40B4-BE49-F238E27FC236}">
                  <a16:creationId xmlns:a16="http://schemas.microsoft.com/office/drawing/2014/main" id="{94418959-AC09-D13B-2A9E-A88F369FAE28}"/>
                </a:ext>
              </a:extLst>
            </p:cNvPr>
            <p:cNvSpPr txBox="1"/>
            <p:nvPr/>
          </p:nvSpPr>
          <p:spPr>
            <a:xfrm>
              <a:off x="6692138" y="1223898"/>
              <a:ext cx="1717675" cy="574040"/>
            </a:xfrm>
            <a:prstGeom prst="rect">
              <a:avLst/>
            </a:prstGeom>
          </p:spPr>
          <p:txBody>
            <a:bodyPr vert="horz" wrap="square" lIns="0" tIns="12700" rIns="0" bIns="0" rtlCol="0">
              <a:spAutoFit/>
            </a:bodyPr>
            <a:lstStyle/>
            <a:p>
              <a:pPr marR="5080" algn="ctr">
                <a:lnSpc>
                  <a:spcPct val="100000"/>
                </a:lnSpc>
                <a:spcBef>
                  <a:spcPts val="100"/>
                </a:spcBef>
              </a:pPr>
              <a:r>
                <a:rPr sz="1800" b="1" spc="-25">
                  <a:solidFill>
                    <a:srgbClr val="FFFFFF"/>
                  </a:solidFill>
                  <a:latin typeface="Arial"/>
                  <a:cs typeface="Arial"/>
                </a:rPr>
                <a:t>ACER</a:t>
              </a:r>
              <a:r>
                <a:rPr sz="1800" b="1" spc="-95">
                  <a:solidFill>
                    <a:srgbClr val="FFFFFF"/>
                  </a:solidFill>
                  <a:latin typeface="Arial"/>
                  <a:cs typeface="Arial"/>
                </a:rPr>
                <a:t> </a:t>
              </a:r>
              <a:r>
                <a:rPr sz="1800" b="1" spc="-15">
                  <a:solidFill>
                    <a:srgbClr val="FFFFFF"/>
                  </a:solidFill>
                  <a:latin typeface="Arial"/>
                  <a:cs typeface="Arial"/>
                </a:rPr>
                <a:t>FINANCE</a:t>
              </a:r>
              <a:endParaRPr sz="1800">
                <a:latin typeface="Arial"/>
                <a:cs typeface="Arial"/>
              </a:endParaRPr>
            </a:p>
            <a:p>
              <a:pPr marR="1905" algn="ctr">
                <a:lnSpc>
                  <a:spcPct val="100000"/>
                </a:lnSpc>
              </a:pPr>
              <a:r>
                <a:rPr lang="fr-FR" sz="1800" spc="-5">
                  <a:solidFill>
                    <a:srgbClr val="FFFFFF"/>
                  </a:solidFill>
                  <a:latin typeface="Arial"/>
                  <a:cs typeface="Arial"/>
                </a:rPr>
                <a:t>Gérant</a:t>
              </a:r>
              <a:r>
                <a:rPr lang="fr-FR" sz="1800" spc="-114">
                  <a:solidFill>
                    <a:srgbClr val="FFFFFF"/>
                  </a:solidFill>
                  <a:latin typeface="Arial"/>
                  <a:cs typeface="Arial"/>
                </a:rPr>
                <a:t> </a:t>
              </a:r>
              <a:r>
                <a:rPr sz="1800">
                  <a:solidFill>
                    <a:srgbClr val="FFFFFF"/>
                  </a:solidFill>
                  <a:latin typeface="Arial"/>
                  <a:cs typeface="Arial"/>
                </a:rPr>
                <a:t>AIFM</a:t>
              </a:r>
              <a:endParaRPr sz="1800">
                <a:latin typeface="Arial"/>
                <a:cs typeface="Arial"/>
              </a:endParaRPr>
            </a:p>
          </p:txBody>
        </p:sp>
        <p:grpSp>
          <p:nvGrpSpPr>
            <p:cNvPr id="97" name="object 29">
              <a:extLst>
                <a:ext uri="{FF2B5EF4-FFF2-40B4-BE49-F238E27FC236}">
                  <a16:creationId xmlns:a16="http://schemas.microsoft.com/office/drawing/2014/main" id="{181111C3-0FB6-F7D4-DF71-A635D592E37C}"/>
                </a:ext>
              </a:extLst>
            </p:cNvPr>
            <p:cNvGrpSpPr/>
            <p:nvPr/>
          </p:nvGrpSpPr>
          <p:grpSpPr>
            <a:xfrm>
              <a:off x="6594347" y="1925411"/>
              <a:ext cx="1900555" cy="829310"/>
              <a:chOff x="6594347" y="2203704"/>
              <a:chExt cx="1900555" cy="829310"/>
            </a:xfrm>
          </p:grpSpPr>
          <p:sp>
            <p:nvSpPr>
              <p:cNvPr id="107" name="object 30">
                <a:extLst>
                  <a:ext uri="{FF2B5EF4-FFF2-40B4-BE49-F238E27FC236}">
                    <a16:creationId xmlns:a16="http://schemas.microsoft.com/office/drawing/2014/main" id="{0D3E7F56-AA9C-6D7A-74AF-98526D77A3CA}"/>
                  </a:ext>
                </a:extLst>
              </p:cNvPr>
              <p:cNvSpPr/>
              <p:nvPr/>
            </p:nvSpPr>
            <p:spPr>
              <a:xfrm>
                <a:off x="6594347" y="2203704"/>
                <a:ext cx="1900555" cy="829310"/>
              </a:xfrm>
              <a:custGeom>
                <a:avLst/>
                <a:gdLst/>
                <a:ahLst/>
                <a:cxnLst/>
                <a:rect l="l" t="t" r="r" b="b"/>
                <a:pathLst>
                  <a:path w="1900554" h="829310">
                    <a:moveTo>
                      <a:pt x="1900427" y="0"/>
                    </a:moveTo>
                    <a:lnTo>
                      <a:pt x="0" y="0"/>
                    </a:lnTo>
                    <a:lnTo>
                      <a:pt x="0" y="829055"/>
                    </a:lnTo>
                    <a:lnTo>
                      <a:pt x="1900427" y="829055"/>
                    </a:lnTo>
                    <a:lnTo>
                      <a:pt x="1900427" y="0"/>
                    </a:lnTo>
                    <a:close/>
                  </a:path>
                </a:pathLst>
              </a:custGeom>
              <a:solidFill>
                <a:srgbClr val="FFFFFF"/>
              </a:solidFill>
            </p:spPr>
            <p:txBody>
              <a:bodyPr wrap="square" lIns="0" tIns="0" rIns="0" bIns="0" rtlCol="0"/>
              <a:lstStyle/>
              <a:p>
                <a:endParaRPr/>
              </a:p>
            </p:txBody>
          </p:sp>
          <p:sp>
            <p:nvSpPr>
              <p:cNvPr id="108" name="object 31">
                <a:extLst>
                  <a:ext uri="{FF2B5EF4-FFF2-40B4-BE49-F238E27FC236}">
                    <a16:creationId xmlns:a16="http://schemas.microsoft.com/office/drawing/2014/main" id="{7A22C6A9-FF18-5C64-3096-2421D6E40AC1}"/>
                  </a:ext>
                </a:extLst>
              </p:cNvPr>
              <p:cNvSpPr/>
              <p:nvPr/>
            </p:nvSpPr>
            <p:spPr>
              <a:xfrm>
                <a:off x="6594347" y="2203704"/>
                <a:ext cx="1900555" cy="829310"/>
              </a:xfrm>
              <a:custGeom>
                <a:avLst/>
                <a:gdLst/>
                <a:ahLst/>
                <a:cxnLst/>
                <a:rect l="l" t="t" r="r" b="b"/>
                <a:pathLst>
                  <a:path w="1900554" h="829310">
                    <a:moveTo>
                      <a:pt x="0" y="829055"/>
                    </a:moveTo>
                    <a:lnTo>
                      <a:pt x="1900427" y="829055"/>
                    </a:lnTo>
                    <a:lnTo>
                      <a:pt x="1900427" y="0"/>
                    </a:lnTo>
                    <a:lnTo>
                      <a:pt x="0" y="0"/>
                    </a:lnTo>
                    <a:lnTo>
                      <a:pt x="0" y="829055"/>
                    </a:lnTo>
                    <a:close/>
                  </a:path>
                </a:pathLst>
              </a:custGeom>
              <a:ln w="12700">
                <a:solidFill>
                  <a:srgbClr val="1C284A"/>
                </a:solidFill>
              </a:ln>
            </p:spPr>
            <p:txBody>
              <a:bodyPr wrap="square" lIns="0" tIns="0" rIns="0" bIns="0" rtlCol="0"/>
              <a:lstStyle/>
              <a:p>
                <a:endParaRPr/>
              </a:p>
            </p:txBody>
          </p:sp>
        </p:grpSp>
        <p:sp>
          <p:nvSpPr>
            <p:cNvPr id="98" name="object 32">
              <a:extLst>
                <a:ext uri="{FF2B5EF4-FFF2-40B4-BE49-F238E27FC236}">
                  <a16:creationId xmlns:a16="http://schemas.microsoft.com/office/drawing/2014/main" id="{99D4C4EA-E1E6-8528-63D6-14C4564EE9DD}"/>
                </a:ext>
              </a:extLst>
            </p:cNvPr>
            <p:cNvSpPr txBox="1"/>
            <p:nvPr/>
          </p:nvSpPr>
          <p:spPr>
            <a:xfrm>
              <a:off x="6690359" y="2001738"/>
              <a:ext cx="1720850" cy="666115"/>
            </a:xfrm>
            <a:prstGeom prst="rect">
              <a:avLst/>
            </a:prstGeom>
          </p:spPr>
          <p:txBody>
            <a:bodyPr vert="horz" wrap="square" lIns="0" tIns="12700" rIns="0" bIns="0" rtlCol="0">
              <a:spAutoFit/>
            </a:bodyPr>
            <a:lstStyle/>
            <a:p>
              <a:pPr marR="5080" indent="-635" algn="ctr">
                <a:lnSpc>
                  <a:spcPct val="100000"/>
                </a:lnSpc>
                <a:spcBef>
                  <a:spcPts val="100"/>
                </a:spcBef>
              </a:pPr>
              <a:r>
                <a:rPr lang="fr-FR" sz="1400" spc="-5">
                  <a:solidFill>
                    <a:srgbClr val="1C284A"/>
                  </a:solidFill>
                  <a:latin typeface="Arial"/>
                  <a:cs typeface="Arial"/>
                </a:rPr>
                <a:t>Décision  d’investissement </a:t>
              </a:r>
              <a:r>
                <a:rPr sz="1400" spc="-5">
                  <a:solidFill>
                    <a:srgbClr val="1C284A"/>
                  </a:solidFill>
                  <a:latin typeface="Arial"/>
                  <a:cs typeface="Arial"/>
                </a:rPr>
                <a:t>et  de</a:t>
              </a:r>
              <a:r>
                <a:rPr sz="1400" spc="-85">
                  <a:solidFill>
                    <a:srgbClr val="1C284A"/>
                  </a:solidFill>
                  <a:latin typeface="Arial"/>
                  <a:cs typeface="Arial"/>
                </a:rPr>
                <a:t> </a:t>
              </a:r>
              <a:r>
                <a:rPr lang="fr-FR" sz="1400" spc="-5">
                  <a:solidFill>
                    <a:srgbClr val="1C284A"/>
                  </a:solidFill>
                  <a:latin typeface="Arial"/>
                  <a:cs typeface="Arial"/>
                </a:rPr>
                <a:t>désinvestissement</a:t>
              </a:r>
              <a:endParaRPr lang="fr-FR" sz="1400">
                <a:latin typeface="Arial"/>
                <a:cs typeface="Arial"/>
              </a:endParaRPr>
            </a:p>
          </p:txBody>
        </p:sp>
        <p:grpSp>
          <p:nvGrpSpPr>
            <p:cNvPr id="99" name="object 33">
              <a:extLst>
                <a:ext uri="{FF2B5EF4-FFF2-40B4-BE49-F238E27FC236}">
                  <a16:creationId xmlns:a16="http://schemas.microsoft.com/office/drawing/2014/main" id="{855211E5-D44E-E23C-9BCB-6ACF1730D8ED}"/>
                </a:ext>
              </a:extLst>
            </p:cNvPr>
            <p:cNvGrpSpPr/>
            <p:nvPr/>
          </p:nvGrpSpPr>
          <p:grpSpPr>
            <a:xfrm>
              <a:off x="4661915" y="1925411"/>
              <a:ext cx="1900555" cy="829310"/>
              <a:chOff x="4661915" y="2203704"/>
              <a:chExt cx="1900555" cy="829310"/>
            </a:xfrm>
          </p:grpSpPr>
          <p:sp>
            <p:nvSpPr>
              <p:cNvPr id="105" name="object 34">
                <a:extLst>
                  <a:ext uri="{FF2B5EF4-FFF2-40B4-BE49-F238E27FC236}">
                    <a16:creationId xmlns:a16="http://schemas.microsoft.com/office/drawing/2014/main" id="{E8565710-4420-D4BE-839D-E75DCC95DA72}"/>
                  </a:ext>
                </a:extLst>
              </p:cNvPr>
              <p:cNvSpPr/>
              <p:nvPr/>
            </p:nvSpPr>
            <p:spPr>
              <a:xfrm>
                <a:off x="4661915" y="2203704"/>
                <a:ext cx="1900555" cy="829310"/>
              </a:xfrm>
              <a:custGeom>
                <a:avLst/>
                <a:gdLst/>
                <a:ahLst/>
                <a:cxnLst/>
                <a:rect l="l" t="t" r="r" b="b"/>
                <a:pathLst>
                  <a:path w="1900554" h="829310">
                    <a:moveTo>
                      <a:pt x="1900428" y="0"/>
                    </a:moveTo>
                    <a:lnTo>
                      <a:pt x="0" y="0"/>
                    </a:lnTo>
                    <a:lnTo>
                      <a:pt x="0" y="829055"/>
                    </a:lnTo>
                    <a:lnTo>
                      <a:pt x="1900428" y="829055"/>
                    </a:lnTo>
                    <a:lnTo>
                      <a:pt x="1900428" y="0"/>
                    </a:lnTo>
                    <a:close/>
                  </a:path>
                </a:pathLst>
              </a:custGeom>
              <a:solidFill>
                <a:srgbClr val="FFFFFF"/>
              </a:solidFill>
            </p:spPr>
            <p:txBody>
              <a:bodyPr wrap="square" lIns="0" tIns="0" rIns="0" bIns="0" rtlCol="0"/>
              <a:lstStyle/>
              <a:p>
                <a:endParaRPr/>
              </a:p>
            </p:txBody>
          </p:sp>
          <p:sp>
            <p:nvSpPr>
              <p:cNvPr id="106" name="object 35">
                <a:extLst>
                  <a:ext uri="{FF2B5EF4-FFF2-40B4-BE49-F238E27FC236}">
                    <a16:creationId xmlns:a16="http://schemas.microsoft.com/office/drawing/2014/main" id="{C5AC0510-9E76-127D-BC24-9918AD22DC80}"/>
                  </a:ext>
                </a:extLst>
              </p:cNvPr>
              <p:cNvSpPr/>
              <p:nvPr/>
            </p:nvSpPr>
            <p:spPr>
              <a:xfrm>
                <a:off x="4661915" y="2203704"/>
                <a:ext cx="1900555" cy="829310"/>
              </a:xfrm>
              <a:custGeom>
                <a:avLst/>
                <a:gdLst/>
                <a:ahLst/>
                <a:cxnLst/>
                <a:rect l="l" t="t" r="r" b="b"/>
                <a:pathLst>
                  <a:path w="1900554" h="829310">
                    <a:moveTo>
                      <a:pt x="0" y="829055"/>
                    </a:moveTo>
                    <a:lnTo>
                      <a:pt x="1900428" y="829055"/>
                    </a:lnTo>
                    <a:lnTo>
                      <a:pt x="1900428" y="0"/>
                    </a:lnTo>
                    <a:lnTo>
                      <a:pt x="0" y="0"/>
                    </a:lnTo>
                    <a:lnTo>
                      <a:pt x="0" y="829055"/>
                    </a:lnTo>
                    <a:close/>
                  </a:path>
                </a:pathLst>
              </a:custGeom>
              <a:ln w="12700">
                <a:solidFill>
                  <a:srgbClr val="1C284A"/>
                </a:solidFill>
              </a:ln>
            </p:spPr>
            <p:txBody>
              <a:bodyPr wrap="square" lIns="0" tIns="0" rIns="0" bIns="0" rtlCol="0"/>
              <a:lstStyle/>
              <a:p>
                <a:endParaRPr/>
              </a:p>
            </p:txBody>
          </p:sp>
        </p:grpSp>
        <p:sp>
          <p:nvSpPr>
            <p:cNvPr id="100" name="object 36">
              <a:extLst>
                <a:ext uri="{FF2B5EF4-FFF2-40B4-BE49-F238E27FC236}">
                  <a16:creationId xmlns:a16="http://schemas.microsoft.com/office/drawing/2014/main" id="{E9E108E9-487D-EE93-E5E1-DD21E92777F6}"/>
                </a:ext>
              </a:extLst>
            </p:cNvPr>
            <p:cNvSpPr txBox="1"/>
            <p:nvPr/>
          </p:nvSpPr>
          <p:spPr>
            <a:xfrm>
              <a:off x="5079491" y="2001738"/>
              <a:ext cx="1078865" cy="666115"/>
            </a:xfrm>
            <a:prstGeom prst="rect">
              <a:avLst/>
            </a:prstGeom>
          </p:spPr>
          <p:txBody>
            <a:bodyPr vert="horz" wrap="square" lIns="0" tIns="12700" rIns="0" bIns="0" rtlCol="0">
              <a:spAutoFit/>
            </a:bodyPr>
            <a:lstStyle/>
            <a:p>
              <a:pPr marL="33020" marR="5080" indent="-33655" algn="just">
                <a:lnSpc>
                  <a:spcPct val="100000"/>
                </a:lnSpc>
                <a:spcBef>
                  <a:spcPts val="100"/>
                </a:spcBef>
              </a:pPr>
              <a:r>
                <a:rPr lang="fr-FR" sz="1400">
                  <a:solidFill>
                    <a:srgbClr val="1C284A"/>
                  </a:solidFill>
                  <a:latin typeface="Arial"/>
                  <a:cs typeface="Arial"/>
                </a:rPr>
                <a:t>Sélection</a:t>
              </a:r>
              <a:r>
                <a:rPr lang="fr-FR" sz="1400" spc="-120">
                  <a:solidFill>
                    <a:srgbClr val="1C284A"/>
                  </a:solidFill>
                  <a:latin typeface="Arial"/>
                  <a:cs typeface="Arial"/>
                </a:rPr>
                <a:t> </a:t>
              </a:r>
              <a:r>
                <a:rPr lang="fr-FR" sz="1400" spc="-5">
                  <a:solidFill>
                    <a:srgbClr val="1C284A"/>
                  </a:solidFill>
                  <a:latin typeface="Arial"/>
                  <a:cs typeface="Arial"/>
                </a:rPr>
                <a:t>des  opportunités  immobilières</a:t>
              </a:r>
              <a:endParaRPr lang="fr-FR" sz="1400">
                <a:latin typeface="Arial"/>
                <a:cs typeface="Arial"/>
              </a:endParaRPr>
            </a:p>
          </p:txBody>
        </p:sp>
        <p:grpSp>
          <p:nvGrpSpPr>
            <p:cNvPr id="101" name="object 37">
              <a:extLst>
                <a:ext uri="{FF2B5EF4-FFF2-40B4-BE49-F238E27FC236}">
                  <a16:creationId xmlns:a16="http://schemas.microsoft.com/office/drawing/2014/main" id="{1E875F1C-F554-7DEC-0F31-CDF70B918200}"/>
                </a:ext>
              </a:extLst>
            </p:cNvPr>
            <p:cNvGrpSpPr/>
            <p:nvPr/>
          </p:nvGrpSpPr>
          <p:grpSpPr>
            <a:xfrm>
              <a:off x="8526780" y="1925411"/>
              <a:ext cx="1900555" cy="829310"/>
              <a:chOff x="8526780" y="2203704"/>
              <a:chExt cx="1900555" cy="829310"/>
            </a:xfrm>
          </p:grpSpPr>
          <p:sp>
            <p:nvSpPr>
              <p:cNvPr id="103" name="object 38">
                <a:extLst>
                  <a:ext uri="{FF2B5EF4-FFF2-40B4-BE49-F238E27FC236}">
                    <a16:creationId xmlns:a16="http://schemas.microsoft.com/office/drawing/2014/main" id="{D8A708BD-2BE6-5004-B6A6-70D8F89F4408}"/>
                  </a:ext>
                </a:extLst>
              </p:cNvPr>
              <p:cNvSpPr/>
              <p:nvPr/>
            </p:nvSpPr>
            <p:spPr>
              <a:xfrm>
                <a:off x="8526780" y="2203704"/>
                <a:ext cx="1900555" cy="829310"/>
              </a:xfrm>
              <a:custGeom>
                <a:avLst/>
                <a:gdLst/>
                <a:ahLst/>
                <a:cxnLst/>
                <a:rect l="l" t="t" r="r" b="b"/>
                <a:pathLst>
                  <a:path w="1900554" h="829310">
                    <a:moveTo>
                      <a:pt x="1900427" y="0"/>
                    </a:moveTo>
                    <a:lnTo>
                      <a:pt x="0" y="0"/>
                    </a:lnTo>
                    <a:lnTo>
                      <a:pt x="0" y="829055"/>
                    </a:lnTo>
                    <a:lnTo>
                      <a:pt x="1900427" y="829055"/>
                    </a:lnTo>
                    <a:lnTo>
                      <a:pt x="1900427" y="0"/>
                    </a:lnTo>
                    <a:close/>
                  </a:path>
                </a:pathLst>
              </a:custGeom>
              <a:solidFill>
                <a:srgbClr val="FFFFFF"/>
              </a:solidFill>
            </p:spPr>
            <p:txBody>
              <a:bodyPr wrap="square" lIns="0" tIns="0" rIns="0" bIns="0" rtlCol="0"/>
              <a:lstStyle/>
              <a:p>
                <a:endParaRPr/>
              </a:p>
            </p:txBody>
          </p:sp>
          <p:sp>
            <p:nvSpPr>
              <p:cNvPr id="104" name="object 39">
                <a:extLst>
                  <a:ext uri="{FF2B5EF4-FFF2-40B4-BE49-F238E27FC236}">
                    <a16:creationId xmlns:a16="http://schemas.microsoft.com/office/drawing/2014/main" id="{62BC20FA-6A77-7BF6-8482-5947E42B1C6F}"/>
                  </a:ext>
                </a:extLst>
              </p:cNvPr>
              <p:cNvSpPr/>
              <p:nvPr/>
            </p:nvSpPr>
            <p:spPr>
              <a:xfrm>
                <a:off x="8526780" y="2203704"/>
                <a:ext cx="1900555" cy="829310"/>
              </a:xfrm>
              <a:custGeom>
                <a:avLst/>
                <a:gdLst/>
                <a:ahLst/>
                <a:cxnLst/>
                <a:rect l="l" t="t" r="r" b="b"/>
                <a:pathLst>
                  <a:path w="1900554" h="829310">
                    <a:moveTo>
                      <a:pt x="0" y="829055"/>
                    </a:moveTo>
                    <a:lnTo>
                      <a:pt x="1900427" y="829055"/>
                    </a:lnTo>
                    <a:lnTo>
                      <a:pt x="1900427" y="0"/>
                    </a:lnTo>
                    <a:lnTo>
                      <a:pt x="0" y="0"/>
                    </a:lnTo>
                    <a:lnTo>
                      <a:pt x="0" y="829055"/>
                    </a:lnTo>
                    <a:close/>
                  </a:path>
                </a:pathLst>
              </a:custGeom>
              <a:ln w="12700">
                <a:solidFill>
                  <a:srgbClr val="1C284A"/>
                </a:solidFill>
              </a:ln>
            </p:spPr>
            <p:txBody>
              <a:bodyPr wrap="square" lIns="0" tIns="0" rIns="0" bIns="0" rtlCol="0"/>
              <a:lstStyle/>
              <a:p>
                <a:endParaRPr/>
              </a:p>
            </p:txBody>
          </p:sp>
        </p:grpSp>
        <p:sp>
          <p:nvSpPr>
            <p:cNvPr id="102" name="object 40">
              <a:extLst>
                <a:ext uri="{FF2B5EF4-FFF2-40B4-BE49-F238E27FC236}">
                  <a16:creationId xmlns:a16="http://schemas.microsoft.com/office/drawing/2014/main" id="{D33760F0-C3B5-DE68-50B8-CAC086917790}"/>
                </a:ext>
              </a:extLst>
            </p:cNvPr>
            <p:cNvSpPr txBox="1"/>
            <p:nvPr/>
          </p:nvSpPr>
          <p:spPr>
            <a:xfrm>
              <a:off x="8755126" y="2001738"/>
              <a:ext cx="1455420" cy="666115"/>
            </a:xfrm>
            <a:prstGeom prst="rect">
              <a:avLst/>
            </a:prstGeom>
          </p:spPr>
          <p:txBody>
            <a:bodyPr vert="horz" wrap="square" lIns="0" tIns="12700" rIns="0" bIns="0" rtlCol="0">
              <a:spAutoFit/>
            </a:bodyPr>
            <a:lstStyle/>
            <a:p>
              <a:pPr marR="5080" algn="ctr">
                <a:lnSpc>
                  <a:spcPct val="100000"/>
                </a:lnSpc>
                <a:spcBef>
                  <a:spcPts val="100"/>
                </a:spcBef>
              </a:pPr>
              <a:r>
                <a:rPr sz="1400" spc="-5">
                  <a:solidFill>
                    <a:srgbClr val="1C284A"/>
                  </a:solidFill>
                  <a:latin typeface="Arial"/>
                  <a:cs typeface="Arial"/>
                </a:rPr>
                <a:t>Contrôle</a:t>
              </a:r>
              <a:r>
                <a:rPr sz="1400" spc="-75">
                  <a:solidFill>
                    <a:srgbClr val="1C284A"/>
                  </a:solidFill>
                  <a:latin typeface="Arial"/>
                  <a:cs typeface="Arial"/>
                </a:rPr>
                <a:t> </a:t>
              </a:r>
              <a:r>
                <a:rPr sz="1400" spc="-5">
                  <a:solidFill>
                    <a:srgbClr val="1C284A"/>
                  </a:solidFill>
                  <a:latin typeface="Arial"/>
                  <a:cs typeface="Arial"/>
                </a:rPr>
                <a:t>juridique,  financier et  réglementaire</a:t>
              </a:r>
              <a:endParaRPr sz="1400">
                <a:latin typeface="Arial"/>
                <a:cs typeface="Arial"/>
              </a:endParaRPr>
            </a:p>
          </p:txBody>
        </p:sp>
      </p:grpSp>
      <p:sp>
        <p:nvSpPr>
          <p:cNvPr id="110" name="object 45">
            <a:extLst>
              <a:ext uri="{FF2B5EF4-FFF2-40B4-BE49-F238E27FC236}">
                <a16:creationId xmlns:a16="http://schemas.microsoft.com/office/drawing/2014/main" id="{466BE25E-C13D-70F2-C865-459CA942C1D7}"/>
              </a:ext>
            </a:extLst>
          </p:cNvPr>
          <p:cNvSpPr/>
          <p:nvPr/>
        </p:nvSpPr>
        <p:spPr>
          <a:xfrm>
            <a:off x="9664819" y="3231006"/>
            <a:ext cx="1515547" cy="1971291"/>
          </a:xfrm>
          <a:custGeom>
            <a:avLst/>
            <a:gdLst/>
            <a:ahLst/>
            <a:cxnLst/>
            <a:rect l="l" t="t" r="r" b="b"/>
            <a:pathLst>
              <a:path w="1232534" h="2167890">
                <a:moveTo>
                  <a:pt x="601852" y="2139314"/>
                </a:moveTo>
                <a:lnTo>
                  <a:pt x="0" y="2139314"/>
                </a:lnTo>
                <a:lnTo>
                  <a:pt x="0" y="2167889"/>
                </a:lnTo>
                <a:lnTo>
                  <a:pt x="630427" y="2167889"/>
                </a:lnTo>
                <a:lnTo>
                  <a:pt x="630427" y="2153538"/>
                </a:lnTo>
                <a:lnTo>
                  <a:pt x="601852" y="2153538"/>
                </a:lnTo>
                <a:lnTo>
                  <a:pt x="601852" y="2139314"/>
                </a:lnTo>
                <a:close/>
              </a:path>
              <a:path w="1232534" h="2167890">
                <a:moveTo>
                  <a:pt x="1146682" y="28575"/>
                </a:moveTo>
                <a:lnTo>
                  <a:pt x="601852" y="28575"/>
                </a:lnTo>
                <a:lnTo>
                  <a:pt x="601852" y="2153538"/>
                </a:lnTo>
                <a:lnTo>
                  <a:pt x="616203" y="2139314"/>
                </a:lnTo>
                <a:lnTo>
                  <a:pt x="630427" y="2139314"/>
                </a:lnTo>
                <a:lnTo>
                  <a:pt x="630427" y="57150"/>
                </a:lnTo>
                <a:lnTo>
                  <a:pt x="616203" y="57150"/>
                </a:lnTo>
                <a:lnTo>
                  <a:pt x="630427" y="42799"/>
                </a:lnTo>
                <a:lnTo>
                  <a:pt x="1146682" y="42799"/>
                </a:lnTo>
                <a:lnTo>
                  <a:pt x="1146682" y="28575"/>
                </a:lnTo>
                <a:close/>
              </a:path>
              <a:path w="1232534" h="2167890">
                <a:moveTo>
                  <a:pt x="630427" y="2139314"/>
                </a:moveTo>
                <a:lnTo>
                  <a:pt x="616203" y="2139314"/>
                </a:lnTo>
                <a:lnTo>
                  <a:pt x="601852" y="2153538"/>
                </a:lnTo>
                <a:lnTo>
                  <a:pt x="630427" y="2153538"/>
                </a:lnTo>
                <a:lnTo>
                  <a:pt x="630427" y="2139314"/>
                </a:lnTo>
                <a:close/>
              </a:path>
              <a:path w="1232534" h="2167890">
                <a:moveTo>
                  <a:pt x="1146682" y="0"/>
                </a:moveTo>
                <a:lnTo>
                  <a:pt x="1146682" y="85725"/>
                </a:lnTo>
                <a:lnTo>
                  <a:pt x="1203748" y="57150"/>
                </a:lnTo>
                <a:lnTo>
                  <a:pt x="1160906" y="57150"/>
                </a:lnTo>
                <a:lnTo>
                  <a:pt x="1160906" y="28575"/>
                </a:lnTo>
                <a:lnTo>
                  <a:pt x="1203917" y="28575"/>
                </a:lnTo>
                <a:lnTo>
                  <a:pt x="1146682" y="0"/>
                </a:lnTo>
                <a:close/>
              </a:path>
              <a:path w="1232534" h="2167890">
                <a:moveTo>
                  <a:pt x="630427" y="42799"/>
                </a:moveTo>
                <a:lnTo>
                  <a:pt x="616203" y="57150"/>
                </a:lnTo>
                <a:lnTo>
                  <a:pt x="630427" y="57150"/>
                </a:lnTo>
                <a:lnTo>
                  <a:pt x="630427" y="42799"/>
                </a:lnTo>
                <a:close/>
              </a:path>
              <a:path w="1232534" h="2167890">
                <a:moveTo>
                  <a:pt x="1146682" y="42799"/>
                </a:moveTo>
                <a:lnTo>
                  <a:pt x="630427" y="42799"/>
                </a:lnTo>
                <a:lnTo>
                  <a:pt x="630427" y="57150"/>
                </a:lnTo>
                <a:lnTo>
                  <a:pt x="1146682" y="57150"/>
                </a:lnTo>
                <a:lnTo>
                  <a:pt x="1146682" y="42799"/>
                </a:lnTo>
                <a:close/>
              </a:path>
              <a:path w="1232534" h="2167890">
                <a:moveTo>
                  <a:pt x="1203917" y="28575"/>
                </a:moveTo>
                <a:lnTo>
                  <a:pt x="1160906" y="28575"/>
                </a:lnTo>
                <a:lnTo>
                  <a:pt x="1160906" y="57150"/>
                </a:lnTo>
                <a:lnTo>
                  <a:pt x="1203748" y="57150"/>
                </a:lnTo>
                <a:lnTo>
                  <a:pt x="1232407" y="42799"/>
                </a:lnTo>
                <a:lnTo>
                  <a:pt x="1203917" y="28575"/>
                </a:lnTo>
                <a:close/>
              </a:path>
            </a:pathLst>
          </a:custGeom>
          <a:solidFill>
            <a:srgbClr val="8B6249"/>
          </a:solidFill>
        </p:spPr>
        <p:txBody>
          <a:bodyPr wrap="square" lIns="0" tIns="0" rIns="0" bIns="0" rtlCol="0"/>
          <a:lstStyle/>
          <a:p>
            <a:endParaRPr/>
          </a:p>
        </p:txBody>
      </p:sp>
      <p:sp>
        <p:nvSpPr>
          <p:cNvPr id="112" name="object 47">
            <a:extLst>
              <a:ext uri="{FF2B5EF4-FFF2-40B4-BE49-F238E27FC236}">
                <a16:creationId xmlns:a16="http://schemas.microsoft.com/office/drawing/2014/main" id="{49D5197B-AF7E-1999-30C0-31549286911E}"/>
              </a:ext>
            </a:extLst>
          </p:cNvPr>
          <p:cNvSpPr/>
          <p:nvPr/>
        </p:nvSpPr>
        <p:spPr>
          <a:xfrm>
            <a:off x="9664819" y="5154889"/>
            <a:ext cx="1515422" cy="1880016"/>
          </a:xfrm>
          <a:custGeom>
            <a:avLst/>
            <a:gdLst/>
            <a:ahLst/>
            <a:cxnLst/>
            <a:rect l="l" t="t" r="r" b="b"/>
            <a:pathLst>
              <a:path w="1232534" h="2207259">
                <a:moveTo>
                  <a:pt x="1204518" y="57277"/>
                </a:moveTo>
                <a:lnTo>
                  <a:pt x="1161034" y="57277"/>
                </a:lnTo>
                <a:lnTo>
                  <a:pt x="1146632" y="57277"/>
                </a:lnTo>
                <a:lnTo>
                  <a:pt x="1146429" y="85725"/>
                </a:lnTo>
                <a:lnTo>
                  <a:pt x="1204518" y="57277"/>
                </a:lnTo>
                <a:close/>
              </a:path>
              <a:path w="1232534" h="2207259">
                <a:moveTo>
                  <a:pt x="1232535" y="43561"/>
                </a:moveTo>
                <a:lnTo>
                  <a:pt x="1147064" y="0"/>
                </a:lnTo>
                <a:lnTo>
                  <a:pt x="1146848" y="28600"/>
                </a:lnTo>
                <a:lnTo>
                  <a:pt x="630555" y="24701"/>
                </a:lnTo>
                <a:lnTo>
                  <a:pt x="630555" y="19939"/>
                </a:lnTo>
                <a:lnTo>
                  <a:pt x="254" y="19939"/>
                </a:lnTo>
                <a:lnTo>
                  <a:pt x="127" y="19939"/>
                </a:lnTo>
                <a:lnTo>
                  <a:pt x="127" y="34226"/>
                </a:lnTo>
                <a:lnTo>
                  <a:pt x="0" y="48514"/>
                </a:lnTo>
                <a:lnTo>
                  <a:pt x="601980" y="53073"/>
                </a:lnTo>
                <a:lnTo>
                  <a:pt x="601980" y="2178431"/>
                </a:lnTo>
                <a:lnTo>
                  <a:pt x="1146810" y="2178431"/>
                </a:lnTo>
                <a:lnTo>
                  <a:pt x="1146810" y="2207006"/>
                </a:lnTo>
                <a:lnTo>
                  <a:pt x="1204036" y="2178431"/>
                </a:lnTo>
                <a:lnTo>
                  <a:pt x="1232535" y="2164207"/>
                </a:lnTo>
                <a:lnTo>
                  <a:pt x="1203871" y="2149856"/>
                </a:lnTo>
                <a:lnTo>
                  <a:pt x="1146810" y="2121281"/>
                </a:lnTo>
                <a:lnTo>
                  <a:pt x="1146810" y="2149856"/>
                </a:lnTo>
                <a:lnTo>
                  <a:pt x="630555" y="2149856"/>
                </a:lnTo>
                <a:lnTo>
                  <a:pt x="630555" y="53289"/>
                </a:lnTo>
                <a:lnTo>
                  <a:pt x="1146632" y="57175"/>
                </a:lnTo>
                <a:lnTo>
                  <a:pt x="1161034" y="57277"/>
                </a:lnTo>
                <a:lnTo>
                  <a:pt x="1204734" y="57175"/>
                </a:lnTo>
                <a:lnTo>
                  <a:pt x="1232535" y="43561"/>
                </a:lnTo>
                <a:close/>
              </a:path>
            </a:pathLst>
          </a:custGeom>
          <a:solidFill>
            <a:srgbClr val="8B6249"/>
          </a:solidFill>
        </p:spPr>
        <p:txBody>
          <a:bodyPr wrap="square" lIns="0" tIns="0" rIns="0" bIns="0" rtlCol="0"/>
          <a:lstStyle/>
          <a:p>
            <a:endParaRPr/>
          </a:p>
        </p:txBody>
      </p:sp>
      <p:sp>
        <p:nvSpPr>
          <p:cNvPr id="113" name="object 48">
            <a:extLst>
              <a:ext uri="{FF2B5EF4-FFF2-40B4-BE49-F238E27FC236}">
                <a16:creationId xmlns:a16="http://schemas.microsoft.com/office/drawing/2014/main" id="{F73A9F08-15C2-029F-3ED6-60CF618C7014}"/>
              </a:ext>
            </a:extLst>
          </p:cNvPr>
          <p:cNvSpPr/>
          <p:nvPr/>
        </p:nvSpPr>
        <p:spPr>
          <a:xfrm>
            <a:off x="2533258" y="4973238"/>
            <a:ext cx="1226820" cy="332621"/>
          </a:xfrm>
          <a:custGeom>
            <a:avLst/>
            <a:gdLst/>
            <a:ahLst/>
            <a:cxnLst/>
            <a:rect l="l" t="t" r="r" b="b"/>
            <a:pathLst>
              <a:path w="1226820" h="114300">
                <a:moveTo>
                  <a:pt x="1112266" y="0"/>
                </a:moveTo>
                <a:lnTo>
                  <a:pt x="1112266" y="114300"/>
                </a:lnTo>
                <a:lnTo>
                  <a:pt x="1188466" y="76200"/>
                </a:lnTo>
                <a:lnTo>
                  <a:pt x="1131316" y="76200"/>
                </a:lnTo>
                <a:lnTo>
                  <a:pt x="1131316" y="38100"/>
                </a:lnTo>
                <a:lnTo>
                  <a:pt x="1188466" y="38100"/>
                </a:lnTo>
                <a:lnTo>
                  <a:pt x="1112266" y="0"/>
                </a:lnTo>
                <a:close/>
              </a:path>
              <a:path w="1226820" h="114300">
                <a:moveTo>
                  <a:pt x="1112266" y="38100"/>
                </a:moveTo>
                <a:lnTo>
                  <a:pt x="0" y="38100"/>
                </a:lnTo>
                <a:lnTo>
                  <a:pt x="0" y="76200"/>
                </a:lnTo>
                <a:lnTo>
                  <a:pt x="1112266" y="76200"/>
                </a:lnTo>
                <a:lnTo>
                  <a:pt x="1112266" y="38100"/>
                </a:lnTo>
                <a:close/>
              </a:path>
              <a:path w="1226820" h="114300">
                <a:moveTo>
                  <a:pt x="1188466" y="38100"/>
                </a:moveTo>
                <a:lnTo>
                  <a:pt x="1131316" y="38100"/>
                </a:lnTo>
                <a:lnTo>
                  <a:pt x="1131316" y="76200"/>
                </a:lnTo>
                <a:lnTo>
                  <a:pt x="1188466" y="76200"/>
                </a:lnTo>
                <a:lnTo>
                  <a:pt x="1226566" y="57150"/>
                </a:lnTo>
                <a:lnTo>
                  <a:pt x="1188466" y="38100"/>
                </a:lnTo>
                <a:close/>
              </a:path>
            </a:pathLst>
          </a:custGeom>
          <a:solidFill>
            <a:srgbClr val="667EC5"/>
          </a:solidFill>
        </p:spPr>
        <p:txBody>
          <a:bodyPr wrap="square" lIns="0" tIns="0" rIns="0" bIns="0" rtlCol="0"/>
          <a:lstStyle/>
          <a:p>
            <a:endParaRPr/>
          </a:p>
        </p:txBody>
      </p:sp>
      <p:sp>
        <p:nvSpPr>
          <p:cNvPr id="114" name="object 49">
            <a:extLst>
              <a:ext uri="{FF2B5EF4-FFF2-40B4-BE49-F238E27FC236}">
                <a16:creationId xmlns:a16="http://schemas.microsoft.com/office/drawing/2014/main" id="{EF2E47A5-EDFC-8611-4BE5-501D778490E6}"/>
              </a:ext>
            </a:extLst>
          </p:cNvPr>
          <p:cNvSpPr/>
          <p:nvPr/>
        </p:nvSpPr>
        <p:spPr>
          <a:xfrm>
            <a:off x="6615493" y="3469011"/>
            <a:ext cx="228599" cy="550607"/>
          </a:xfrm>
          <a:custGeom>
            <a:avLst/>
            <a:gdLst/>
            <a:ahLst/>
            <a:cxnLst/>
            <a:rect l="l" t="t" r="r" b="b"/>
            <a:pathLst>
              <a:path w="228600" h="852804">
                <a:moveTo>
                  <a:pt x="76200" y="624077"/>
                </a:moveTo>
                <a:lnTo>
                  <a:pt x="0" y="624077"/>
                </a:lnTo>
                <a:lnTo>
                  <a:pt x="114300" y="852677"/>
                </a:lnTo>
                <a:lnTo>
                  <a:pt x="209550" y="662177"/>
                </a:lnTo>
                <a:lnTo>
                  <a:pt x="76200" y="662177"/>
                </a:lnTo>
                <a:lnTo>
                  <a:pt x="76200" y="624077"/>
                </a:lnTo>
                <a:close/>
              </a:path>
              <a:path w="228600" h="852804">
                <a:moveTo>
                  <a:pt x="152400" y="0"/>
                </a:moveTo>
                <a:lnTo>
                  <a:pt x="76200" y="0"/>
                </a:lnTo>
                <a:lnTo>
                  <a:pt x="76200" y="662177"/>
                </a:lnTo>
                <a:lnTo>
                  <a:pt x="152400" y="662177"/>
                </a:lnTo>
                <a:lnTo>
                  <a:pt x="152400" y="0"/>
                </a:lnTo>
                <a:close/>
              </a:path>
              <a:path w="228600" h="852804">
                <a:moveTo>
                  <a:pt x="228600" y="624077"/>
                </a:moveTo>
                <a:lnTo>
                  <a:pt x="152400" y="624077"/>
                </a:lnTo>
                <a:lnTo>
                  <a:pt x="152400" y="662177"/>
                </a:lnTo>
                <a:lnTo>
                  <a:pt x="209550" y="662177"/>
                </a:lnTo>
                <a:lnTo>
                  <a:pt x="228600" y="624077"/>
                </a:lnTo>
                <a:close/>
              </a:path>
            </a:pathLst>
          </a:custGeom>
          <a:solidFill>
            <a:srgbClr val="1C284A"/>
          </a:solidFill>
        </p:spPr>
        <p:txBody>
          <a:bodyPr wrap="square" lIns="0" tIns="0" rIns="0" bIns="0" rtlCol="0"/>
          <a:lstStyle/>
          <a:p>
            <a:endParaRPr/>
          </a:p>
        </p:txBody>
      </p:sp>
      <p:sp>
        <p:nvSpPr>
          <p:cNvPr id="115" name="object 50">
            <a:extLst>
              <a:ext uri="{FF2B5EF4-FFF2-40B4-BE49-F238E27FC236}">
                <a16:creationId xmlns:a16="http://schemas.microsoft.com/office/drawing/2014/main" id="{10A6443A-7BA5-CD34-62C3-B4C81A18A391}"/>
              </a:ext>
            </a:extLst>
          </p:cNvPr>
          <p:cNvSpPr/>
          <p:nvPr/>
        </p:nvSpPr>
        <p:spPr>
          <a:xfrm>
            <a:off x="6594258" y="6254276"/>
            <a:ext cx="249834" cy="647070"/>
          </a:xfrm>
          <a:custGeom>
            <a:avLst/>
            <a:gdLst/>
            <a:ahLst/>
            <a:cxnLst/>
            <a:rect l="l" t="t" r="r" b="b"/>
            <a:pathLst>
              <a:path w="228600" h="931545">
                <a:moveTo>
                  <a:pt x="76209" y="228473"/>
                </a:moveTo>
                <a:lnTo>
                  <a:pt x="74041" y="931164"/>
                </a:lnTo>
                <a:lnTo>
                  <a:pt x="150241" y="931291"/>
                </a:lnTo>
                <a:lnTo>
                  <a:pt x="152409" y="228727"/>
                </a:lnTo>
                <a:lnTo>
                  <a:pt x="76209" y="228473"/>
                </a:lnTo>
                <a:close/>
              </a:path>
              <a:path w="228600" h="931545">
                <a:moveTo>
                  <a:pt x="209456" y="190373"/>
                </a:moveTo>
                <a:lnTo>
                  <a:pt x="76326" y="190373"/>
                </a:lnTo>
                <a:lnTo>
                  <a:pt x="152526" y="190627"/>
                </a:lnTo>
                <a:lnTo>
                  <a:pt x="152409" y="228727"/>
                </a:lnTo>
                <a:lnTo>
                  <a:pt x="228600" y="228981"/>
                </a:lnTo>
                <a:lnTo>
                  <a:pt x="209456" y="190373"/>
                </a:lnTo>
                <a:close/>
              </a:path>
              <a:path w="228600" h="931545">
                <a:moveTo>
                  <a:pt x="76326" y="190373"/>
                </a:moveTo>
                <a:lnTo>
                  <a:pt x="76209" y="228473"/>
                </a:lnTo>
                <a:lnTo>
                  <a:pt x="152409" y="228727"/>
                </a:lnTo>
                <a:lnTo>
                  <a:pt x="152526" y="190627"/>
                </a:lnTo>
                <a:lnTo>
                  <a:pt x="76326" y="190373"/>
                </a:lnTo>
                <a:close/>
              </a:path>
              <a:path w="228600" h="931545">
                <a:moveTo>
                  <a:pt x="115062" y="0"/>
                </a:moveTo>
                <a:lnTo>
                  <a:pt x="0" y="228219"/>
                </a:lnTo>
                <a:lnTo>
                  <a:pt x="76209" y="228473"/>
                </a:lnTo>
                <a:lnTo>
                  <a:pt x="76326" y="190373"/>
                </a:lnTo>
                <a:lnTo>
                  <a:pt x="209456" y="190373"/>
                </a:lnTo>
                <a:lnTo>
                  <a:pt x="115062" y="0"/>
                </a:lnTo>
                <a:close/>
              </a:path>
            </a:pathLst>
          </a:custGeom>
          <a:solidFill>
            <a:srgbClr val="8B6249"/>
          </a:solidFill>
        </p:spPr>
        <p:txBody>
          <a:bodyPr wrap="square" lIns="0" tIns="0" rIns="0" bIns="0" rtlCol="0"/>
          <a:lstStyle/>
          <a:p>
            <a:endParaRPr/>
          </a:p>
        </p:txBody>
      </p:sp>
      <p:pic>
        <p:nvPicPr>
          <p:cNvPr id="116" name="Picture 17">
            <a:extLst>
              <a:ext uri="{FF2B5EF4-FFF2-40B4-BE49-F238E27FC236}">
                <a16:creationId xmlns:a16="http://schemas.microsoft.com/office/drawing/2014/main" id="{9C0B90EC-E998-2B4B-EA09-E7B7B98EDD3D}"/>
              </a:ext>
            </a:extLst>
          </p:cNvPr>
          <p:cNvPicPr>
            <a:picLocks noChangeAspect="1"/>
          </p:cNvPicPr>
          <p:nvPr/>
        </p:nvPicPr>
        <p:blipFill rotWithShape="1">
          <a:blip r:embed="rId12"/>
          <a:srcRect r="64725"/>
          <a:stretch/>
        </p:blipFill>
        <p:spPr>
          <a:xfrm>
            <a:off x="6141905" y="5245937"/>
            <a:ext cx="1226821" cy="822960"/>
          </a:xfrm>
          <a:prstGeom prst="rect">
            <a:avLst/>
          </a:prstGeom>
        </p:spPr>
      </p:pic>
      <p:sp>
        <p:nvSpPr>
          <p:cNvPr id="3" name="object 5">
            <a:extLst>
              <a:ext uri="{FF2B5EF4-FFF2-40B4-BE49-F238E27FC236}">
                <a16:creationId xmlns:a16="http://schemas.microsoft.com/office/drawing/2014/main" id="{B71754A0-E4DB-4B23-5F12-3C76BD125E12}"/>
              </a:ext>
            </a:extLst>
          </p:cNvPr>
          <p:cNvSpPr/>
          <p:nvPr/>
        </p:nvSpPr>
        <p:spPr>
          <a:xfrm>
            <a:off x="11504982" y="8169815"/>
            <a:ext cx="1407848" cy="413363"/>
          </a:xfrm>
          <a:prstGeom prst="rect">
            <a:avLst/>
          </a:prstGeom>
          <a:blipFill>
            <a:blip r:embed="rId13" cstate="print"/>
            <a:stretch>
              <a:fillRect/>
            </a:stretch>
          </a:blipFill>
          <a:ln>
            <a:noFill/>
          </a:ln>
        </p:spPr>
        <p:txBody>
          <a:bodyPr wrap="square" lIns="0" tIns="0" rIns="0" bIns="0" rtlCol="0"/>
          <a:lstStyle/>
          <a:p>
            <a:endParaRPr/>
          </a:p>
        </p:txBody>
      </p:sp>
      <p:grpSp>
        <p:nvGrpSpPr>
          <p:cNvPr id="5" name="object 8">
            <a:extLst>
              <a:ext uri="{FF2B5EF4-FFF2-40B4-BE49-F238E27FC236}">
                <a16:creationId xmlns:a16="http://schemas.microsoft.com/office/drawing/2014/main" id="{29A3360C-1994-A105-2532-C1FBF057C6FE}"/>
              </a:ext>
            </a:extLst>
          </p:cNvPr>
          <p:cNvGrpSpPr>
            <a:grpSpLocks noChangeAspect="1"/>
          </p:cNvGrpSpPr>
          <p:nvPr/>
        </p:nvGrpSpPr>
        <p:grpSpPr>
          <a:xfrm>
            <a:off x="13026400" y="8127534"/>
            <a:ext cx="2235961" cy="521459"/>
            <a:chOff x="14056931" y="3074987"/>
            <a:chExt cx="2813050" cy="1243330"/>
          </a:xfrm>
        </p:grpSpPr>
        <p:sp>
          <p:nvSpPr>
            <p:cNvPr id="6" name="object 9">
              <a:extLst>
                <a:ext uri="{FF2B5EF4-FFF2-40B4-BE49-F238E27FC236}">
                  <a16:creationId xmlns:a16="http://schemas.microsoft.com/office/drawing/2014/main" id="{66431816-801B-8470-DB42-DD7D5F25617E}"/>
                </a:ext>
              </a:extLst>
            </p:cNvPr>
            <p:cNvSpPr/>
            <p:nvPr/>
          </p:nvSpPr>
          <p:spPr>
            <a:xfrm>
              <a:off x="14120240" y="3344163"/>
              <a:ext cx="2686050" cy="741680"/>
            </a:xfrm>
            <a:prstGeom prst="rect">
              <a:avLst/>
            </a:prstGeom>
            <a:blipFill>
              <a:blip r:embed="rId14" cstate="print"/>
              <a:stretch>
                <a:fillRect/>
              </a:stretch>
            </a:blipFill>
            <a:ln>
              <a:noFill/>
            </a:ln>
          </p:spPr>
          <p:txBody>
            <a:bodyPr wrap="square" lIns="0" tIns="0" rIns="0" bIns="0" rtlCol="0"/>
            <a:lstStyle/>
            <a:p>
              <a:endParaRPr/>
            </a:p>
          </p:txBody>
        </p:sp>
        <p:sp>
          <p:nvSpPr>
            <p:cNvPr id="7" name="object 10">
              <a:extLst>
                <a:ext uri="{FF2B5EF4-FFF2-40B4-BE49-F238E27FC236}">
                  <a16:creationId xmlns:a16="http://schemas.microsoft.com/office/drawing/2014/main" id="{522FCEAB-5FC8-63AE-F3D8-CA1B82221128}"/>
                </a:ext>
              </a:extLst>
            </p:cNvPr>
            <p:cNvSpPr/>
            <p:nvPr/>
          </p:nvSpPr>
          <p:spPr>
            <a:xfrm>
              <a:off x="14061693" y="3079750"/>
              <a:ext cx="2803525" cy="1233805"/>
            </a:xfrm>
            <a:custGeom>
              <a:avLst/>
              <a:gdLst/>
              <a:ahLst/>
              <a:cxnLst/>
              <a:rect l="l" t="t" r="r" b="b"/>
              <a:pathLst>
                <a:path w="2803525" h="1233804">
                  <a:moveTo>
                    <a:pt x="0" y="1233297"/>
                  </a:moveTo>
                  <a:lnTo>
                    <a:pt x="2803017" y="1233297"/>
                  </a:lnTo>
                  <a:lnTo>
                    <a:pt x="2803017" y="0"/>
                  </a:lnTo>
                  <a:lnTo>
                    <a:pt x="0" y="0"/>
                  </a:lnTo>
                  <a:lnTo>
                    <a:pt x="0" y="1233297"/>
                  </a:lnTo>
                  <a:close/>
                </a:path>
              </a:pathLst>
            </a:custGeom>
            <a:ln w="9525">
              <a:noFill/>
            </a:ln>
          </p:spPr>
          <p:txBody>
            <a:bodyPr wrap="square" lIns="0" tIns="0" rIns="0" bIns="0" rtlCol="0"/>
            <a:lstStyle/>
            <a:p>
              <a:endParaRPr/>
            </a:p>
          </p:txBody>
        </p:sp>
      </p:grpSp>
      <p:sp>
        <p:nvSpPr>
          <p:cNvPr id="12" name="ZoneTexte 11">
            <a:extLst>
              <a:ext uri="{FF2B5EF4-FFF2-40B4-BE49-F238E27FC236}">
                <a16:creationId xmlns:a16="http://schemas.microsoft.com/office/drawing/2014/main" id="{15316A29-D046-1FF9-7F61-C999A34F5660}"/>
              </a:ext>
            </a:extLst>
          </p:cNvPr>
          <p:cNvSpPr txBox="1"/>
          <p:nvPr/>
        </p:nvSpPr>
        <p:spPr>
          <a:xfrm>
            <a:off x="12730430" y="7797531"/>
            <a:ext cx="2699385" cy="369332"/>
          </a:xfrm>
          <a:prstGeom prst="rect">
            <a:avLst/>
          </a:prstGeom>
          <a:noFill/>
        </p:spPr>
        <p:txBody>
          <a:bodyPr wrap="square">
            <a:spAutoFit/>
          </a:bodyPr>
          <a:lstStyle/>
          <a:p>
            <a:pPr marR="5080" algn="ctr">
              <a:lnSpc>
                <a:spcPct val="100000"/>
              </a:lnSpc>
              <a:spcBef>
                <a:spcPts val="100"/>
              </a:spcBef>
            </a:pPr>
            <a:r>
              <a:rPr lang="fr-FR" sz="1800" b="1">
                <a:solidFill>
                  <a:srgbClr val="8C634A"/>
                </a:solidFill>
                <a:latin typeface="Arial"/>
                <a:cs typeface="Arial"/>
              </a:rPr>
              <a:t>CO-INVESTISSEURS</a:t>
            </a:r>
            <a:endParaRPr lang="fr-FR" sz="1800">
              <a:solidFill>
                <a:srgbClr val="8C634A"/>
              </a:solidFill>
              <a:latin typeface="Arial"/>
              <a:cs typeface="Arial"/>
            </a:endParaRPr>
          </a:p>
        </p:txBody>
      </p:sp>
      <p:sp>
        <p:nvSpPr>
          <p:cNvPr id="16" name="ZoneTexte 15">
            <a:extLst>
              <a:ext uri="{FF2B5EF4-FFF2-40B4-BE49-F238E27FC236}">
                <a16:creationId xmlns:a16="http://schemas.microsoft.com/office/drawing/2014/main" id="{CF5233B0-4D85-7AB1-3B2B-E533B4CB4A6A}"/>
              </a:ext>
            </a:extLst>
          </p:cNvPr>
          <p:cNvSpPr txBox="1"/>
          <p:nvPr/>
        </p:nvSpPr>
        <p:spPr>
          <a:xfrm>
            <a:off x="11397002" y="1747178"/>
            <a:ext cx="5435421" cy="338554"/>
          </a:xfrm>
          <a:prstGeom prst="rect">
            <a:avLst/>
          </a:prstGeom>
          <a:noFill/>
        </p:spPr>
        <p:txBody>
          <a:bodyPr wrap="square" rtlCol="0">
            <a:spAutoFit/>
          </a:bodyPr>
          <a:lstStyle/>
          <a:p>
            <a:r>
              <a:rPr lang="fr-FR" sz="1600" b="1">
                <a:solidFill>
                  <a:schemeClr val="bg1"/>
                </a:solidFill>
              </a:rPr>
              <a:t>Une SAS par Immeuble ou Portefeuille de Commerces</a:t>
            </a:r>
          </a:p>
        </p:txBody>
      </p:sp>
      <p:sp>
        <p:nvSpPr>
          <p:cNvPr id="11" name="ZoneTexte 10">
            <a:extLst>
              <a:ext uri="{FF2B5EF4-FFF2-40B4-BE49-F238E27FC236}">
                <a16:creationId xmlns:a16="http://schemas.microsoft.com/office/drawing/2014/main" id="{9E82EB3F-1E70-1D4B-4D43-D27E5D52D885}"/>
              </a:ext>
            </a:extLst>
          </p:cNvPr>
          <p:cNvSpPr txBox="1"/>
          <p:nvPr/>
        </p:nvSpPr>
        <p:spPr>
          <a:xfrm>
            <a:off x="15391248" y="8081609"/>
            <a:ext cx="1228967" cy="613309"/>
          </a:xfrm>
          <a:prstGeom prst="rect">
            <a:avLst/>
          </a:prstGeom>
          <a:noFill/>
        </p:spPr>
        <p:txBody>
          <a:bodyPr wrap="square" rtlCol="0">
            <a:spAutoFit/>
          </a:bodyPr>
          <a:lstStyle/>
          <a:p>
            <a:pPr>
              <a:lnSpc>
                <a:spcPts val="2000"/>
              </a:lnSpc>
            </a:pPr>
            <a:r>
              <a:rPr lang="fr-FR" sz="2400">
                <a:solidFill>
                  <a:schemeClr val="tx2">
                    <a:lumMod val="50000"/>
                  </a:schemeClr>
                </a:solidFill>
                <a:latin typeface="Times New Roman" panose="02020603050405020304" pitchFamily="18" charset="0"/>
                <a:cs typeface="Times New Roman" panose="02020603050405020304" pitchFamily="18" charset="0"/>
              </a:rPr>
              <a:t>Family </a:t>
            </a:r>
          </a:p>
          <a:p>
            <a:pPr>
              <a:lnSpc>
                <a:spcPts val="2000"/>
              </a:lnSpc>
            </a:pPr>
            <a:r>
              <a:rPr lang="fr-FR" sz="2400">
                <a:solidFill>
                  <a:schemeClr val="tx2">
                    <a:lumMod val="50000"/>
                  </a:schemeClr>
                </a:solidFill>
                <a:latin typeface="Times New Roman" panose="02020603050405020304" pitchFamily="18" charset="0"/>
                <a:cs typeface="Times New Roman" panose="02020603050405020304" pitchFamily="18" charset="0"/>
              </a:rPr>
              <a:t>Offices</a:t>
            </a:r>
          </a:p>
        </p:txBody>
      </p:sp>
      <p:pic>
        <p:nvPicPr>
          <p:cNvPr id="2" name="Image 1" descr="Une image contenant texte, cercle, Police, logo&#10;&#10;Description générée automatiquement">
            <a:extLst>
              <a:ext uri="{FF2B5EF4-FFF2-40B4-BE49-F238E27FC236}">
                <a16:creationId xmlns:a16="http://schemas.microsoft.com/office/drawing/2014/main" id="{8BC50522-9D51-663F-C31E-8D863276BFA1}"/>
              </a:ext>
            </a:extLst>
          </p:cNvPr>
          <p:cNvPicPr>
            <a:picLocks noChangeAspect="1"/>
          </p:cNvPicPr>
          <p:nvPr/>
        </p:nvPicPr>
        <p:blipFill>
          <a:blip r:embed="rId15"/>
          <a:stretch>
            <a:fillRect/>
          </a:stretch>
        </p:blipFill>
        <p:spPr>
          <a:xfrm>
            <a:off x="12212445" y="4073546"/>
            <a:ext cx="576144" cy="570037"/>
          </a:xfrm>
          <a:prstGeom prst="ellipse">
            <a:avLst/>
          </a:prstGeom>
        </p:spPr>
      </p:pic>
    </p:spTree>
    <p:extLst>
      <p:ext uri="{BB962C8B-B14F-4D97-AF65-F5344CB8AC3E}">
        <p14:creationId xmlns:p14="http://schemas.microsoft.com/office/powerpoint/2010/main" val="172065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AC019-61F5-1003-A49C-E90DB2941C1D}"/>
              </a:ext>
            </a:extLst>
          </p:cNvPr>
          <p:cNvSpPr>
            <a:spLocks noGrp="1"/>
          </p:cNvSpPr>
          <p:nvPr>
            <p:ph type="title"/>
          </p:nvPr>
        </p:nvSpPr>
        <p:spPr>
          <a:xfrm>
            <a:off x="1980041" y="4191000"/>
            <a:ext cx="13388119" cy="914400"/>
          </a:xfrm>
        </p:spPr>
        <p:txBody>
          <a:bodyPr>
            <a:normAutofit/>
          </a:bodyPr>
          <a:lstStyle/>
          <a:p>
            <a:r>
              <a:rPr lang="fr-FR" cap="all"/>
              <a:t>CARACTERISTIQUES DES FONDS</a:t>
            </a:r>
          </a:p>
        </p:txBody>
      </p:sp>
    </p:spTree>
    <p:extLst>
      <p:ext uri="{BB962C8B-B14F-4D97-AF65-F5344CB8AC3E}">
        <p14:creationId xmlns:p14="http://schemas.microsoft.com/office/powerpoint/2010/main" val="277793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577595" y="8702040"/>
            <a:ext cx="3477767" cy="822960"/>
          </a:xfrm>
          <a:prstGeom prst="rect">
            <a:avLst/>
          </a:prstGeom>
          <a:blipFill>
            <a:blip r:embed="rId2"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E12CDF20-D38D-3D1D-9D0D-BE6CDA000BF6}"/>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7" name="Espace réservé du numéro de diapositive 13">
            <a:extLst>
              <a:ext uri="{FF2B5EF4-FFF2-40B4-BE49-F238E27FC236}">
                <a16:creationId xmlns:a16="http://schemas.microsoft.com/office/drawing/2014/main" id="{85C0D265-9957-8F55-E4C9-327A2CDD272C}"/>
              </a:ext>
            </a:extLst>
          </p:cNvPr>
          <p:cNvSpPr txBox="1">
            <a:spLocks/>
          </p:cNvSpPr>
          <p:nvPr/>
        </p:nvSpPr>
        <p:spPr>
          <a:xfrm>
            <a:off x="16685940" y="9235438"/>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000" smtClean="0"/>
              <a:pPr/>
              <a:t>16</a:t>
            </a:fld>
            <a:endParaRPr lang="en-US" sz="1000"/>
          </a:p>
        </p:txBody>
      </p:sp>
      <p:sp>
        <p:nvSpPr>
          <p:cNvPr id="14" name="Text Placeholder 11">
            <a:extLst>
              <a:ext uri="{FF2B5EF4-FFF2-40B4-BE49-F238E27FC236}">
                <a16:creationId xmlns:a16="http://schemas.microsoft.com/office/drawing/2014/main" id="{0B8D0DC9-9C01-0850-E031-E02F7D986297}"/>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7" name="object 8">
            <a:extLst>
              <a:ext uri="{FF2B5EF4-FFF2-40B4-BE49-F238E27FC236}">
                <a16:creationId xmlns:a16="http://schemas.microsoft.com/office/drawing/2014/main" id="{2F7A702E-661D-749D-16F1-9DFEA4FFE9F3}"/>
              </a:ext>
            </a:extLst>
          </p:cNvPr>
          <p:cNvSpPr txBox="1"/>
          <p:nvPr/>
        </p:nvSpPr>
        <p:spPr>
          <a:xfrm>
            <a:off x="643050" y="7329284"/>
            <a:ext cx="16069402" cy="1234953"/>
          </a:xfrm>
          <a:prstGeom prst="rect">
            <a:avLst/>
          </a:prstGeom>
          <a:solidFill>
            <a:srgbClr val="ECECEC"/>
          </a:solidFill>
          <a:ln w="12700">
            <a:solidFill>
              <a:srgbClr val="8A6148"/>
            </a:solidFill>
          </a:ln>
        </p:spPr>
        <p:txBody>
          <a:bodyPr vert="horz" wrap="square" lIns="0" tIns="120650" rIns="0" bIns="0" rtlCol="0">
            <a:spAutoFit/>
          </a:bodyPr>
          <a:lstStyle/>
          <a:p>
            <a:pPr algn="ctr">
              <a:lnSpc>
                <a:spcPct val="100000"/>
              </a:lnSpc>
              <a:spcBef>
                <a:spcPts val="950"/>
              </a:spcBef>
            </a:pPr>
            <a:r>
              <a:rPr sz="2400" b="1" spc="-35">
                <a:solidFill>
                  <a:srgbClr val="8B6249"/>
                </a:solidFill>
                <a:cs typeface="Arial"/>
              </a:rPr>
              <a:t>OBJECTIF </a:t>
            </a:r>
            <a:r>
              <a:rPr sz="2400" b="1" spc="-5">
                <a:solidFill>
                  <a:srgbClr val="8B6249"/>
                </a:solidFill>
                <a:cs typeface="Arial"/>
              </a:rPr>
              <a:t>DE</a:t>
            </a:r>
            <a:r>
              <a:rPr sz="2400" b="1" spc="-35">
                <a:solidFill>
                  <a:srgbClr val="8B6249"/>
                </a:solidFill>
                <a:cs typeface="Arial"/>
              </a:rPr>
              <a:t> </a:t>
            </a:r>
            <a:r>
              <a:rPr sz="2400" b="1" spc="-5">
                <a:solidFill>
                  <a:srgbClr val="8B6249"/>
                </a:solidFill>
                <a:cs typeface="Arial"/>
              </a:rPr>
              <a:t>GESTION</a:t>
            </a:r>
            <a:endParaRPr lang="fr-FR" sz="2400" b="1" spc="-5">
              <a:solidFill>
                <a:srgbClr val="8B6249"/>
              </a:solidFill>
              <a:cs typeface="Arial"/>
            </a:endParaRPr>
          </a:p>
          <a:p>
            <a:pPr algn="ctr">
              <a:lnSpc>
                <a:spcPct val="100000"/>
              </a:lnSpc>
              <a:spcBef>
                <a:spcPts val="950"/>
              </a:spcBef>
            </a:pPr>
            <a:r>
              <a:rPr lang="fr-FR" sz="2000" b="1" spc="-100">
                <a:solidFill>
                  <a:srgbClr val="1C284A"/>
                </a:solidFill>
                <a:cs typeface="Arial"/>
              </a:rPr>
              <a:t>Acquérir </a:t>
            </a:r>
            <a:r>
              <a:rPr lang="fr-FR" sz="2000" b="1" spc="-75">
                <a:solidFill>
                  <a:srgbClr val="1C284A"/>
                </a:solidFill>
                <a:cs typeface="Arial"/>
              </a:rPr>
              <a:t>des </a:t>
            </a:r>
            <a:r>
              <a:rPr lang="fr-FR" sz="2000" b="1" spc="-90">
                <a:solidFill>
                  <a:srgbClr val="1C284A"/>
                </a:solidFill>
                <a:cs typeface="Arial"/>
              </a:rPr>
              <a:t>actifs </a:t>
            </a:r>
            <a:r>
              <a:rPr lang="fr-FR" sz="2000" b="1" spc="-100">
                <a:solidFill>
                  <a:srgbClr val="1C284A"/>
                </a:solidFill>
                <a:cs typeface="Arial"/>
              </a:rPr>
              <a:t>immobiliers </a:t>
            </a:r>
            <a:r>
              <a:rPr sz="2000" b="1">
                <a:solidFill>
                  <a:srgbClr val="1C284A"/>
                </a:solidFill>
                <a:cs typeface="Arial"/>
              </a:rPr>
              <a:t>« </a:t>
            </a:r>
            <a:r>
              <a:rPr sz="2000" b="1" spc="-70">
                <a:solidFill>
                  <a:srgbClr val="1C284A"/>
                </a:solidFill>
                <a:cs typeface="Arial"/>
              </a:rPr>
              <a:t>Value </a:t>
            </a:r>
            <a:r>
              <a:rPr sz="2000" b="1" spc="-105">
                <a:solidFill>
                  <a:srgbClr val="1C284A"/>
                </a:solidFill>
                <a:cs typeface="Arial"/>
              </a:rPr>
              <a:t>Add </a:t>
            </a:r>
            <a:r>
              <a:rPr sz="2000" b="1" spc="5">
                <a:solidFill>
                  <a:srgbClr val="1C284A"/>
                </a:solidFill>
                <a:cs typeface="Arial"/>
              </a:rPr>
              <a:t>», </a:t>
            </a:r>
            <a:r>
              <a:rPr sz="2000" b="1" spc="-70">
                <a:solidFill>
                  <a:srgbClr val="1C284A"/>
                </a:solidFill>
                <a:cs typeface="Arial"/>
              </a:rPr>
              <a:t>les </a:t>
            </a:r>
            <a:r>
              <a:rPr lang="fr-FR" sz="2000" b="1" spc="-95">
                <a:solidFill>
                  <a:srgbClr val="1C284A"/>
                </a:solidFill>
                <a:cs typeface="Arial"/>
              </a:rPr>
              <a:t>repositionner </a:t>
            </a:r>
            <a:r>
              <a:rPr lang="fr-FR" sz="2000" b="1" spc="-50">
                <a:solidFill>
                  <a:srgbClr val="1C284A"/>
                </a:solidFill>
                <a:cs typeface="Arial"/>
              </a:rPr>
              <a:t>en </a:t>
            </a:r>
            <a:r>
              <a:rPr lang="fr-FR" sz="2000" b="1" spc="-90">
                <a:solidFill>
                  <a:srgbClr val="1C284A"/>
                </a:solidFill>
                <a:cs typeface="Arial"/>
              </a:rPr>
              <a:t>actifs </a:t>
            </a:r>
            <a:r>
              <a:rPr lang="fr-FR" sz="2000" b="1">
                <a:solidFill>
                  <a:srgbClr val="1C284A"/>
                </a:solidFill>
                <a:cs typeface="Arial"/>
              </a:rPr>
              <a:t>« </a:t>
            </a:r>
            <a:r>
              <a:rPr lang="fr-FR" sz="2000" b="1" spc="-50">
                <a:solidFill>
                  <a:srgbClr val="1C284A"/>
                </a:solidFill>
                <a:cs typeface="Arial"/>
              </a:rPr>
              <a:t>Core </a:t>
            </a:r>
            <a:r>
              <a:rPr lang="fr-FR" sz="2000" b="1">
                <a:solidFill>
                  <a:srgbClr val="1C284A"/>
                </a:solidFill>
                <a:cs typeface="Arial"/>
              </a:rPr>
              <a:t>» </a:t>
            </a:r>
            <a:r>
              <a:rPr lang="fr-FR" sz="2000" b="1" spc="-105">
                <a:solidFill>
                  <a:srgbClr val="1C284A"/>
                </a:solidFill>
                <a:cs typeface="Arial"/>
              </a:rPr>
              <a:t>ou </a:t>
            </a:r>
            <a:r>
              <a:rPr lang="fr-FR" sz="2000" b="1">
                <a:solidFill>
                  <a:srgbClr val="1C284A"/>
                </a:solidFill>
                <a:cs typeface="Arial"/>
              </a:rPr>
              <a:t>« </a:t>
            </a:r>
            <a:r>
              <a:rPr lang="fr-FR" sz="2000" b="1" spc="-55">
                <a:solidFill>
                  <a:srgbClr val="1C284A"/>
                </a:solidFill>
                <a:cs typeface="Arial"/>
              </a:rPr>
              <a:t>Core </a:t>
            </a:r>
            <a:r>
              <a:rPr lang="fr-FR" sz="2000" b="1">
                <a:solidFill>
                  <a:srgbClr val="1C284A"/>
                </a:solidFill>
                <a:cs typeface="Arial"/>
              </a:rPr>
              <a:t>+ » </a:t>
            </a:r>
            <a:r>
              <a:rPr lang="fr-FR" sz="2000" b="1" spc="-65">
                <a:solidFill>
                  <a:srgbClr val="1C284A"/>
                </a:solidFill>
                <a:cs typeface="Arial"/>
              </a:rPr>
              <a:t>grâce </a:t>
            </a:r>
            <a:r>
              <a:rPr lang="fr-FR" sz="2000" b="1">
                <a:solidFill>
                  <a:srgbClr val="1C284A"/>
                </a:solidFill>
                <a:cs typeface="Arial"/>
              </a:rPr>
              <a:t>à </a:t>
            </a:r>
            <a:r>
              <a:rPr lang="fr-FR" sz="2000" b="1" spc="-105">
                <a:solidFill>
                  <a:srgbClr val="1C284A"/>
                </a:solidFill>
                <a:cs typeface="Arial"/>
              </a:rPr>
              <a:t>un</a:t>
            </a:r>
            <a:r>
              <a:rPr sz="2000" b="1" spc="-105">
                <a:solidFill>
                  <a:srgbClr val="1C284A"/>
                </a:solidFill>
                <a:cs typeface="Arial"/>
              </a:rPr>
              <a:t> </a:t>
            </a:r>
            <a:r>
              <a:rPr lang="fr-FR" sz="2000" b="1" spc="-105">
                <a:solidFill>
                  <a:srgbClr val="1C284A"/>
                </a:solidFill>
                <a:cs typeface="Arial"/>
              </a:rPr>
              <a:t> </a:t>
            </a:r>
            <a:r>
              <a:rPr sz="2000" b="1" spc="-90">
                <a:solidFill>
                  <a:srgbClr val="1C284A"/>
                </a:solidFill>
                <a:cs typeface="Arial"/>
              </a:rPr>
              <a:t>Active </a:t>
            </a:r>
            <a:r>
              <a:rPr sz="2000" b="1" spc="-85">
                <a:solidFill>
                  <a:srgbClr val="1C284A"/>
                </a:solidFill>
                <a:cs typeface="Arial"/>
              </a:rPr>
              <a:t>Asset </a:t>
            </a:r>
            <a:r>
              <a:rPr sz="2000" b="1" spc="-60">
                <a:solidFill>
                  <a:srgbClr val="1C284A"/>
                </a:solidFill>
                <a:cs typeface="Arial"/>
              </a:rPr>
              <a:t>Management  </a:t>
            </a:r>
            <a:r>
              <a:rPr lang="fr-FR" sz="2000" b="1" spc="-105">
                <a:solidFill>
                  <a:srgbClr val="1C284A"/>
                </a:solidFill>
                <a:cs typeface="Arial"/>
              </a:rPr>
              <a:t>puis</a:t>
            </a:r>
            <a:r>
              <a:rPr lang="fr-FR" sz="2000" b="1" spc="-25">
                <a:solidFill>
                  <a:srgbClr val="1C284A"/>
                </a:solidFill>
                <a:cs typeface="Arial"/>
              </a:rPr>
              <a:t> </a:t>
            </a:r>
            <a:r>
              <a:rPr lang="fr-FR" sz="2000" b="1" spc="-85">
                <a:solidFill>
                  <a:srgbClr val="1C284A"/>
                </a:solidFill>
                <a:cs typeface="Arial"/>
              </a:rPr>
              <a:t>arbitrer</a:t>
            </a:r>
            <a:r>
              <a:rPr lang="fr-FR" sz="2000" b="1" spc="-35">
                <a:solidFill>
                  <a:srgbClr val="1C284A"/>
                </a:solidFill>
                <a:cs typeface="Arial"/>
              </a:rPr>
              <a:t> </a:t>
            </a:r>
            <a:r>
              <a:rPr lang="fr-FR" sz="2000" b="1" spc="-70">
                <a:solidFill>
                  <a:srgbClr val="1C284A"/>
                </a:solidFill>
                <a:cs typeface="Arial"/>
              </a:rPr>
              <a:t>les</a:t>
            </a:r>
            <a:r>
              <a:rPr lang="fr-FR" sz="2000" b="1" spc="-15">
                <a:solidFill>
                  <a:srgbClr val="1C284A"/>
                </a:solidFill>
                <a:cs typeface="Arial"/>
              </a:rPr>
              <a:t> </a:t>
            </a:r>
            <a:r>
              <a:rPr lang="fr-FR" sz="2000" b="1" spc="-90">
                <a:solidFill>
                  <a:srgbClr val="1C284A"/>
                </a:solidFill>
                <a:cs typeface="Arial"/>
              </a:rPr>
              <a:t>immeubles</a:t>
            </a:r>
            <a:r>
              <a:rPr lang="fr-FR" sz="2000" b="1" spc="-25">
                <a:solidFill>
                  <a:srgbClr val="1C284A"/>
                </a:solidFill>
                <a:cs typeface="Arial"/>
              </a:rPr>
              <a:t> </a:t>
            </a:r>
            <a:r>
              <a:rPr lang="fr-FR" sz="2000" b="1" spc="-55">
                <a:solidFill>
                  <a:srgbClr val="1C284A"/>
                </a:solidFill>
                <a:cs typeface="Arial"/>
              </a:rPr>
              <a:t>avec</a:t>
            </a:r>
            <a:r>
              <a:rPr lang="fr-FR" sz="2000" b="1" spc="-25">
                <a:solidFill>
                  <a:srgbClr val="1C284A"/>
                </a:solidFill>
                <a:cs typeface="Arial"/>
              </a:rPr>
              <a:t> </a:t>
            </a:r>
            <a:r>
              <a:rPr lang="fr-FR" sz="2000" b="1" spc="-95">
                <a:solidFill>
                  <a:srgbClr val="1C284A"/>
                </a:solidFill>
                <a:cs typeface="Arial"/>
              </a:rPr>
              <a:t>objectif</a:t>
            </a:r>
            <a:r>
              <a:rPr sz="2000" b="1" spc="-25">
                <a:solidFill>
                  <a:srgbClr val="1C284A"/>
                </a:solidFill>
                <a:cs typeface="Arial"/>
              </a:rPr>
              <a:t> </a:t>
            </a:r>
            <a:r>
              <a:rPr lang="fr-FR" sz="2000" b="1" spc="-100">
                <a:solidFill>
                  <a:srgbClr val="1C284A"/>
                </a:solidFill>
                <a:cs typeface="Arial"/>
              </a:rPr>
              <a:t>d’optimiser</a:t>
            </a:r>
            <a:r>
              <a:rPr sz="2000" b="1" spc="-40">
                <a:solidFill>
                  <a:srgbClr val="1C284A"/>
                </a:solidFill>
                <a:cs typeface="Arial"/>
              </a:rPr>
              <a:t> </a:t>
            </a:r>
            <a:r>
              <a:rPr lang="fr-FR" sz="2000" b="1" spc="-70">
                <a:solidFill>
                  <a:srgbClr val="1C284A"/>
                </a:solidFill>
                <a:cs typeface="Arial"/>
              </a:rPr>
              <a:t>les</a:t>
            </a:r>
            <a:r>
              <a:rPr lang="fr-FR" sz="2000" b="1" spc="-15">
                <a:solidFill>
                  <a:srgbClr val="1C284A"/>
                </a:solidFill>
                <a:cs typeface="Arial"/>
              </a:rPr>
              <a:t> </a:t>
            </a:r>
            <a:r>
              <a:rPr lang="fr-FR" sz="2000" b="1" spc="-80">
                <a:solidFill>
                  <a:srgbClr val="1C284A"/>
                </a:solidFill>
                <a:cs typeface="Arial"/>
              </a:rPr>
              <a:t>valeurs</a:t>
            </a:r>
            <a:r>
              <a:rPr lang="fr-FR" sz="2000" b="1" spc="-30">
                <a:solidFill>
                  <a:srgbClr val="1C284A"/>
                </a:solidFill>
                <a:cs typeface="Arial"/>
              </a:rPr>
              <a:t> </a:t>
            </a:r>
            <a:r>
              <a:rPr lang="fr-FR" sz="2000" b="1" spc="-50">
                <a:solidFill>
                  <a:srgbClr val="1C284A"/>
                </a:solidFill>
                <a:cs typeface="Arial"/>
              </a:rPr>
              <a:t>de</a:t>
            </a:r>
            <a:r>
              <a:rPr lang="fr-FR" sz="2000" b="1" spc="-20">
                <a:solidFill>
                  <a:srgbClr val="1C284A"/>
                </a:solidFill>
                <a:cs typeface="Arial"/>
              </a:rPr>
              <a:t> </a:t>
            </a:r>
            <a:r>
              <a:rPr lang="fr-FR" sz="2000" b="1" spc="-95">
                <a:solidFill>
                  <a:srgbClr val="1C284A"/>
                </a:solidFill>
                <a:cs typeface="Arial"/>
              </a:rPr>
              <a:t>sorties</a:t>
            </a:r>
            <a:endParaRPr lang="fr-FR" sz="2000">
              <a:cs typeface="Arial"/>
            </a:endParaRPr>
          </a:p>
        </p:txBody>
      </p:sp>
      <p:sp>
        <p:nvSpPr>
          <p:cNvPr id="23" name="object 2">
            <a:extLst>
              <a:ext uri="{FF2B5EF4-FFF2-40B4-BE49-F238E27FC236}">
                <a16:creationId xmlns:a16="http://schemas.microsoft.com/office/drawing/2014/main" id="{697D8089-D229-F2D2-4E85-8AD61BDA23B5}"/>
              </a:ext>
            </a:extLst>
          </p:cNvPr>
          <p:cNvSpPr/>
          <p:nvPr/>
        </p:nvSpPr>
        <p:spPr>
          <a:xfrm>
            <a:off x="647141" y="1909814"/>
            <a:ext cx="7825001" cy="5286374"/>
          </a:xfrm>
          <a:custGeom>
            <a:avLst/>
            <a:gdLst/>
            <a:ahLst/>
            <a:cxnLst/>
            <a:rect l="l" t="t" r="r" b="b"/>
            <a:pathLst>
              <a:path w="7650480" h="5615940">
                <a:moveTo>
                  <a:pt x="0" y="5615940"/>
                </a:moveTo>
                <a:lnTo>
                  <a:pt x="7650480" y="5615940"/>
                </a:lnTo>
                <a:lnTo>
                  <a:pt x="7650480" y="0"/>
                </a:lnTo>
                <a:lnTo>
                  <a:pt x="0" y="0"/>
                </a:lnTo>
                <a:lnTo>
                  <a:pt x="0" y="5615940"/>
                </a:lnTo>
                <a:close/>
              </a:path>
            </a:pathLst>
          </a:custGeom>
          <a:ln w="12700">
            <a:solidFill>
              <a:srgbClr val="8A6148"/>
            </a:solidFill>
          </a:ln>
        </p:spPr>
        <p:txBody>
          <a:bodyPr wrap="square" lIns="0" tIns="0" rIns="0" bIns="0" rtlCol="0"/>
          <a:lstStyle/>
          <a:p>
            <a:endParaRPr/>
          </a:p>
        </p:txBody>
      </p:sp>
      <p:sp>
        <p:nvSpPr>
          <p:cNvPr id="25" name="object 3">
            <a:extLst>
              <a:ext uri="{FF2B5EF4-FFF2-40B4-BE49-F238E27FC236}">
                <a16:creationId xmlns:a16="http://schemas.microsoft.com/office/drawing/2014/main" id="{2FFB1CCF-A727-9751-10CD-71B8548A8A0F}"/>
              </a:ext>
            </a:extLst>
          </p:cNvPr>
          <p:cNvSpPr txBox="1"/>
          <p:nvPr/>
        </p:nvSpPr>
        <p:spPr>
          <a:xfrm>
            <a:off x="650388" y="2851717"/>
            <a:ext cx="7250236" cy="4167808"/>
          </a:xfrm>
          <a:prstGeom prst="rect">
            <a:avLst/>
          </a:prstGeom>
        </p:spPr>
        <p:txBody>
          <a:bodyPr vert="horz" wrap="square" lIns="0" tIns="165100" rIns="0" bIns="0" rtlCol="0">
            <a:spAutoFit/>
          </a:bodyPr>
          <a:lstStyle>
            <a:defPPr>
              <a:defRPr lang="en-US"/>
            </a:defPPr>
            <a:lvl1pPr marL="626400" indent="-343535">
              <a:lnSpc>
                <a:spcPct val="100000"/>
              </a:lnSpc>
              <a:spcBef>
                <a:spcPts val="1300"/>
              </a:spcBef>
              <a:buFont typeface="Wingdings"/>
              <a:buChar char=""/>
              <a:tabLst>
                <a:tab pos="845819" algn="l"/>
                <a:tab pos="846455" algn="l"/>
              </a:tabLst>
              <a:defRPr sz="2000" spc="-70">
                <a:solidFill>
                  <a:srgbClr val="1C284A"/>
                </a:solidFill>
                <a:cs typeface="Arial"/>
              </a:defRPr>
            </a:lvl1pPr>
          </a:lstStyle>
          <a:p>
            <a:pPr>
              <a:spcBef>
                <a:spcPts val="2400"/>
              </a:spcBef>
            </a:pPr>
            <a:r>
              <a:rPr b="1" dirty="0"/>
              <a:t>Fonds de Private Equity </a:t>
            </a:r>
            <a:r>
              <a:rPr lang="fr-FR" b="1" dirty="0"/>
              <a:t>Immobilier</a:t>
            </a:r>
            <a:r>
              <a:rPr dirty="0"/>
              <a:t>, </a:t>
            </a:r>
            <a:r>
              <a:rPr lang="fr-FR" dirty="0"/>
              <a:t>déclarés</a:t>
            </a:r>
            <a:r>
              <a:rPr dirty="0"/>
              <a:t> à </a:t>
            </a:r>
            <a:r>
              <a:rPr lang="fr-FR" dirty="0"/>
              <a:t>l’AMF</a:t>
            </a:r>
            <a:r>
              <a:rPr dirty="0"/>
              <a:t> et</a:t>
            </a:r>
            <a:r>
              <a:rPr lang="fr-FR" dirty="0"/>
              <a:t>  </a:t>
            </a:r>
            <a:r>
              <a:rPr dirty="0"/>
              <a:t>accessible</a:t>
            </a:r>
            <a:r>
              <a:rPr lang="fr-FR" dirty="0"/>
              <a:t>s</a:t>
            </a:r>
            <a:r>
              <a:rPr dirty="0"/>
              <a:t> à tout </a:t>
            </a:r>
            <a:r>
              <a:rPr lang="fr-FR" dirty="0"/>
              <a:t>investisseur</a:t>
            </a:r>
            <a:r>
              <a:rPr dirty="0"/>
              <a:t> à </a:t>
            </a:r>
            <a:r>
              <a:rPr lang="fr-FR" dirty="0"/>
              <a:t>partir</a:t>
            </a:r>
            <a:r>
              <a:rPr dirty="0"/>
              <a:t> de </a:t>
            </a:r>
            <a:r>
              <a:rPr b="1" dirty="0"/>
              <a:t>100 000 €</a:t>
            </a:r>
            <a:endParaRPr lang="fr-FR" b="1" dirty="0"/>
          </a:p>
          <a:p>
            <a:pPr>
              <a:spcBef>
                <a:spcPts val="2400"/>
              </a:spcBef>
            </a:pPr>
            <a:r>
              <a:rPr lang="fr-FR" b="1" dirty="0"/>
              <a:t>Produit innovant</a:t>
            </a:r>
            <a:r>
              <a:rPr lang="fr-FR" dirty="0"/>
              <a:t>, offrant une flexibilité dans sa gestion  opérationnelle pour créer à la fois du </a:t>
            </a:r>
            <a:r>
              <a:rPr lang="fr-FR" b="1" dirty="0"/>
              <a:t>rendement</a:t>
            </a:r>
            <a:r>
              <a:rPr lang="fr-FR" dirty="0"/>
              <a:t> et de la </a:t>
            </a:r>
            <a:r>
              <a:rPr lang="fr-FR" b="1" dirty="0"/>
              <a:t>valeur</a:t>
            </a:r>
            <a:r>
              <a:rPr lang="fr-FR" dirty="0"/>
              <a:t> </a:t>
            </a:r>
            <a:r>
              <a:rPr lang="fr-FR" b="1" dirty="0"/>
              <a:t>ajoutée</a:t>
            </a:r>
          </a:p>
          <a:p>
            <a:pPr>
              <a:spcBef>
                <a:spcPts val="2400"/>
              </a:spcBef>
            </a:pPr>
            <a:r>
              <a:rPr lang="fr-FR" b="1" dirty="0"/>
              <a:t>Exonération d’IFI et d’impôts </a:t>
            </a:r>
            <a:r>
              <a:rPr lang="fr-FR" dirty="0"/>
              <a:t>pour les personnes physiques</a:t>
            </a:r>
          </a:p>
          <a:p>
            <a:pPr>
              <a:spcBef>
                <a:spcPts val="2400"/>
              </a:spcBef>
            </a:pPr>
            <a:r>
              <a:rPr lang="fr-FR" dirty="0"/>
              <a:t>Taux d’IS réduit à </a:t>
            </a:r>
            <a:r>
              <a:rPr lang="fr-FR" b="1" dirty="0"/>
              <a:t>15% pour les personnes morales</a:t>
            </a:r>
          </a:p>
          <a:p>
            <a:pPr>
              <a:spcBef>
                <a:spcPts val="2400"/>
              </a:spcBef>
            </a:pPr>
            <a:r>
              <a:rPr lang="fr-FR" b="1" dirty="0"/>
              <a:t>Eligible au 150-0 B Ter </a:t>
            </a:r>
            <a:r>
              <a:rPr lang="fr-FR" dirty="0"/>
              <a:t>(remploi des plus-values de cession) et aux contrats </a:t>
            </a:r>
            <a:r>
              <a:rPr lang="fr-FR" b="1" dirty="0"/>
              <a:t>d’assurance-vie luxembourgeois</a:t>
            </a:r>
          </a:p>
        </p:txBody>
      </p:sp>
      <p:sp>
        <p:nvSpPr>
          <p:cNvPr id="32" name="object 9">
            <a:extLst>
              <a:ext uri="{FF2B5EF4-FFF2-40B4-BE49-F238E27FC236}">
                <a16:creationId xmlns:a16="http://schemas.microsoft.com/office/drawing/2014/main" id="{148BAFB7-8B09-450B-871E-FBD8B412E7D0}"/>
              </a:ext>
            </a:extLst>
          </p:cNvPr>
          <p:cNvSpPr/>
          <p:nvPr/>
        </p:nvSpPr>
        <p:spPr>
          <a:xfrm>
            <a:off x="8877537" y="1911042"/>
            <a:ext cx="7835556" cy="2819793"/>
          </a:xfrm>
          <a:custGeom>
            <a:avLst/>
            <a:gdLst/>
            <a:ahLst/>
            <a:cxnLst/>
            <a:rect l="l" t="t" r="r" b="b"/>
            <a:pathLst>
              <a:path w="7420609" h="3017520">
                <a:moveTo>
                  <a:pt x="0" y="3017520"/>
                </a:moveTo>
                <a:lnTo>
                  <a:pt x="7420355" y="3017520"/>
                </a:lnTo>
                <a:lnTo>
                  <a:pt x="7420355" y="0"/>
                </a:lnTo>
                <a:lnTo>
                  <a:pt x="0" y="0"/>
                </a:lnTo>
                <a:lnTo>
                  <a:pt x="0" y="3017520"/>
                </a:lnTo>
                <a:close/>
              </a:path>
            </a:pathLst>
          </a:custGeom>
          <a:ln w="12700">
            <a:solidFill>
              <a:srgbClr val="8A6148"/>
            </a:solidFill>
          </a:ln>
        </p:spPr>
        <p:txBody>
          <a:bodyPr wrap="square" lIns="0" tIns="0" rIns="0" bIns="0" rtlCol="0"/>
          <a:lstStyle/>
          <a:p>
            <a:endParaRPr/>
          </a:p>
        </p:txBody>
      </p:sp>
      <p:sp>
        <p:nvSpPr>
          <p:cNvPr id="33" name="object 10">
            <a:extLst>
              <a:ext uri="{FF2B5EF4-FFF2-40B4-BE49-F238E27FC236}">
                <a16:creationId xmlns:a16="http://schemas.microsoft.com/office/drawing/2014/main" id="{F299E5F7-A8A6-F825-DBE7-3C9BCBAD0425}"/>
              </a:ext>
            </a:extLst>
          </p:cNvPr>
          <p:cNvSpPr txBox="1"/>
          <p:nvPr/>
        </p:nvSpPr>
        <p:spPr>
          <a:xfrm>
            <a:off x="8883887" y="2745734"/>
            <a:ext cx="7813925" cy="1854835"/>
          </a:xfrm>
          <a:prstGeom prst="rect">
            <a:avLst/>
          </a:prstGeom>
        </p:spPr>
        <p:txBody>
          <a:bodyPr vert="horz" wrap="square" lIns="0" tIns="165100" rIns="0" bIns="0" rtlCol="0">
            <a:spAutoFit/>
          </a:bodyPr>
          <a:lstStyle/>
          <a:p>
            <a:pPr marL="626400" indent="-343535">
              <a:lnSpc>
                <a:spcPct val="100000"/>
              </a:lnSpc>
              <a:spcBef>
                <a:spcPts val="1300"/>
              </a:spcBef>
              <a:buFont typeface="Wingdings"/>
              <a:buChar char=""/>
              <a:tabLst>
                <a:tab pos="845819" algn="l"/>
                <a:tab pos="846455" algn="l"/>
              </a:tabLst>
            </a:pPr>
            <a:r>
              <a:rPr sz="2000" spc="-70">
                <a:solidFill>
                  <a:srgbClr val="1C284A"/>
                </a:solidFill>
                <a:cs typeface="Arial"/>
              </a:rPr>
              <a:t>Marchand </a:t>
            </a:r>
            <a:r>
              <a:rPr sz="2000" spc="-50">
                <a:solidFill>
                  <a:srgbClr val="1C284A"/>
                </a:solidFill>
                <a:cs typeface="Arial"/>
              </a:rPr>
              <a:t>de</a:t>
            </a:r>
            <a:r>
              <a:rPr sz="2000" spc="20">
                <a:solidFill>
                  <a:srgbClr val="1C284A"/>
                </a:solidFill>
                <a:cs typeface="Arial"/>
              </a:rPr>
              <a:t> </a:t>
            </a:r>
            <a:r>
              <a:rPr lang="fr-FR" sz="2000" spc="-90">
                <a:solidFill>
                  <a:srgbClr val="1C284A"/>
                </a:solidFill>
                <a:cs typeface="Arial"/>
              </a:rPr>
              <a:t>biens</a:t>
            </a:r>
            <a:endParaRPr sz="2000">
              <a:cs typeface="Arial"/>
            </a:endParaRPr>
          </a:p>
          <a:p>
            <a:pPr marL="626400" indent="-343535">
              <a:lnSpc>
                <a:spcPct val="100000"/>
              </a:lnSpc>
              <a:spcBef>
                <a:spcPts val="1200"/>
              </a:spcBef>
              <a:buFont typeface="Wingdings"/>
              <a:buChar char=""/>
              <a:tabLst>
                <a:tab pos="845819" algn="l"/>
                <a:tab pos="846455" algn="l"/>
              </a:tabLst>
            </a:pPr>
            <a:r>
              <a:rPr lang="fr-FR" sz="2000" spc="-80">
                <a:solidFill>
                  <a:srgbClr val="1C284A"/>
                </a:solidFill>
                <a:cs typeface="Arial"/>
              </a:rPr>
              <a:t>Réhabilitation</a:t>
            </a:r>
            <a:r>
              <a:rPr sz="2000" spc="-45">
                <a:solidFill>
                  <a:srgbClr val="1C284A"/>
                </a:solidFill>
                <a:cs typeface="Arial"/>
              </a:rPr>
              <a:t> </a:t>
            </a:r>
            <a:r>
              <a:rPr lang="fr-FR" sz="2000" spc="-90">
                <a:solidFill>
                  <a:srgbClr val="1C284A"/>
                </a:solidFill>
                <a:cs typeface="Arial"/>
              </a:rPr>
              <a:t>d’immeubles</a:t>
            </a:r>
            <a:endParaRPr sz="2000">
              <a:cs typeface="Arial"/>
            </a:endParaRPr>
          </a:p>
          <a:p>
            <a:pPr marL="626400" indent="-343535">
              <a:lnSpc>
                <a:spcPct val="100000"/>
              </a:lnSpc>
              <a:spcBef>
                <a:spcPts val="1200"/>
              </a:spcBef>
              <a:buFont typeface="Wingdings"/>
              <a:buChar char=""/>
              <a:tabLst>
                <a:tab pos="845819" algn="l"/>
                <a:tab pos="846455" algn="l"/>
              </a:tabLst>
            </a:pPr>
            <a:r>
              <a:rPr sz="2000" spc="-90">
                <a:solidFill>
                  <a:srgbClr val="1C284A"/>
                </a:solidFill>
                <a:cs typeface="Arial"/>
              </a:rPr>
              <a:t>Restructuration</a:t>
            </a:r>
            <a:r>
              <a:rPr sz="2000" spc="-45">
                <a:solidFill>
                  <a:srgbClr val="1C284A"/>
                </a:solidFill>
                <a:cs typeface="Arial"/>
              </a:rPr>
              <a:t> </a:t>
            </a:r>
            <a:r>
              <a:rPr lang="fr-FR" sz="2000" spc="-95">
                <a:solidFill>
                  <a:srgbClr val="1C284A"/>
                </a:solidFill>
                <a:cs typeface="Arial"/>
              </a:rPr>
              <a:t>lourde</a:t>
            </a:r>
            <a:endParaRPr sz="2000">
              <a:cs typeface="Arial"/>
            </a:endParaRPr>
          </a:p>
          <a:p>
            <a:pPr marL="626400" indent="-343535">
              <a:lnSpc>
                <a:spcPct val="100000"/>
              </a:lnSpc>
              <a:spcBef>
                <a:spcPts val="1200"/>
              </a:spcBef>
              <a:buFont typeface="Wingdings"/>
              <a:buChar char=""/>
              <a:tabLst>
                <a:tab pos="845819" algn="l"/>
                <a:tab pos="846455" algn="l"/>
              </a:tabLst>
            </a:pPr>
            <a:r>
              <a:rPr lang="fr-FR" sz="2000" spc="-85">
                <a:solidFill>
                  <a:srgbClr val="1C284A"/>
                </a:solidFill>
                <a:cs typeface="Arial"/>
              </a:rPr>
              <a:t>Mutations</a:t>
            </a:r>
            <a:r>
              <a:rPr sz="2000">
                <a:solidFill>
                  <a:srgbClr val="1C284A"/>
                </a:solidFill>
                <a:cs typeface="Arial"/>
              </a:rPr>
              <a:t> </a:t>
            </a:r>
            <a:r>
              <a:rPr sz="2000" spc="-5">
                <a:solidFill>
                  <a:srgbClr val="1C284A"/>
                </a:solidFill>
                <a:cs typeface="Arial"/>
              </a:rPr>
              <a:t>et </a:t>
            </a:r>
            <a:r>
              <a:rPr lang="fr-FR" sz="2000" spc="-5">
                <a:solidFill>
                  <a:srgbClr val="1C284A"/>
                </a:solidFill>
                <a:cs typeface="Arial"/>
              </a:rPr>
              <a:t>optimisations</a:t>
            </a:r>
            <a:r>
              <a:rPr sz="2000" spc="80">
                <a:solidFill>
                  <a:srgbClr val="1C284A"/>
                </a:solidFill>
                <a:cs typeface="Arial"/>
              </a:rPr>
              <a:t> </a:t>
            </a:r>
            <a:r>
              <a:rPr sz="2000" spc="-5">
                <a:solidFill>
                  <a:srgbClr val="1C284A"/>
                </a:solidFill>
                <a:cs typeface="Arial"/>
              </a:rPr>
              <a:t>locative</a:t>
            </a:r>
            <a:r>
              <a:rPr lang="fr-FR" sz="2000" spc="-5">
                <a:solidFill>
                  <a:srgbClr val="1C284A"/>
                </a:solidFill>
                <a:cs typeface="Arial"/>
              </a:rPr>
              <a:t>s</a:t>
            </a:r>
            <a:endParaRPr sz="2000">
              <a:cs typeface="Arial"/>
            </a:endParaRPr>
          </a:p>
        </p:txBody>
      </p:sp>
      <p:sp>
        <p:nvSpPr>
          <p:cNvPr id="34" name="object 11">
            <a:extLst>
              <a:ext uri="{FF2B5EF4-FFF2-40B4-BE49-F238E27FC236}">
                <a16:creationId xmlns:a16="http://schemas.microsoft.com/office/drawing/2014/main" id="{B49E00CA-BC9C-1ACA-1DCA-8E048F8F2506}"/>
              </a:ext>
            </a:extLst>
          </p:cNvPr>
          <p:cNvSpPr/>
          <p:nvPr/>
        </p:nvSpPr>
        <p:spPr>
          <a:xfrm>
            <a:off x="8877537" y="4894694"/>
            <a:ext cx="7837200" cy="2301494"/>
          </a:xfrm>
          <a:custGeom>
            <a:avLst/>
            <a:gdLst/>
            <a:ahLst/>
            <a:cxnLst/>
            <a:rect l="l" t="t" r="r" b="b"/>
            <a:pathLst>
              <a:path w="7420609" h="2304415">
                <a:moveTo>
                  <a:pt x="0" y="2304288"/>
                </a:moveTo>
                <a:lnTo>
                  <a:pt x="7420355" y="2304288"/>
                </a:lnTo>
                <a:lnTo>
                  <a:pt x="7420355" y="0"/>
                </a:lnTo>
                <a:lnTo>
                  <a:pt x="0" y="0"/>
                </a:lnTo>
                <a:lnTo>
                  <a:pt x="0" y="2304288"/>
                </a:lnTo>
                <a:close/>
              </a:path>
            </a:pathLst>
          </a:custGeom>
          <a:ln w="12700">
            <a:solidFill>
              <a:srgbClr val="8A6148"/>
            </a:solidFill>
          </a:ln>
        </p:spPr>
        <p:txBody>
          <a:bodyPr wrap="square" lIns="0" tIns="0" rIns="0" bIns="0" rtlCol="0"/>
          <a:lstStyle/>
          <a:p>
            <a:endParaRPr/>
          </a:p>
        </p:txBody>
      </p:sp>
      <p:sp>
        <p:nvSpPr>
          <p:cNvPr id="35" name="object 13">
            <a:extLst>
              <a:ext uri="{FF2B5EF4-FFF2-40B4-BE49-F238E27FC236}">
                <a16:creationId xmlns:a16="http://schemas.microsoft.com/office/drawing/2014/main" id="{51CAA4DE-400F-8E3C-A382-E1185CEB74A9}"/>
              </a:ext>
            </a:extLst>
          </p:cNvPr>
          <p:cNvSpPr txBox="1"/>
          <p:nvPr/>
        </p:nvSpPr>
        <p:spPr>
          <a:xfrm>
            <a:off x="8882452" y="5665606"/>
            <a:ext cx="7823577" cy="1397000"/>
          </a:xfrm>
          <a:prstGeom prst="rect">
            <a:avLst/>
          </a:prstGeom>
        </p:spPr>
        <p:txBody>
          <a:bodyPr vert="horz" wrap="square" lIns="0" tIns="165100" rIns="0" bIns="0" rtlCol="0">
            <a:spAutoFit/>
          </a:bodyPr>
          <a:lstStyle/>
          <a:p>
            <a:pPr marL="626400" indent="-343535">
              <a:lnSpc>
                <a:spcPct val="100000"/>
              </a:lnSpc>
              <a:spcBef>
                <a:spcPts val="1300"/>
              </a:spcBef>
              <a:buFont typeface="Wingdings"/>
              <a:buChar char=""/>
              <a:tabLst>
                <a:tab pos="845819" algn="l"/>
                <a:tab pos="846455" algn="l"/>
              </a:tabLst>
            </a:pPr>
            <a:r>
              <a:rPr lang="fr-FR" sz="2000" b="1" spc="-80">
                <a:solidFill>
                  <a:srgbClr val="1C284A"/>
                </a:solidFill>
                <a:cs typeface="Arial"/>
              </a:rPr>
              <a:t>Bureaux</a:t>
            </a:r>
            <a:endParaRPr lang="fr-FR" sz="2000">
              <a:cs typeface="Arial"/>
            </a:endParaRPr>
          </a:p>
          <a:p>
            <a:pPr marL="626400" indent="-343535">
              <a:lnSpc>
                <a:spcPct val="100000"/>
              </a:lnSpc>
              <a:spcBef>
                <a:spcPts val="1200"/>
              </a:spcBef>
              <a:buFont typeface="Wingdings"/>
              <a:buChar char=""/>
              <a:tabLst>
                <a:tab pos="845819" algn="l"/>
                <a:tab pos="846455" algn="l"/>
              </a:tabLst>
            </a:pPr>
            <a:r>
              <a:rPr lang="fr-FR" sz="2000" b="1" spc="-75">
                <a:solidFill>
                  <a:srgbClr val="1C284A"/>
                </a:solidFill>
                <a:cs typeface="Arial"/>
              </a:rPr>
              <a:t>Commerces</a:t>
            </a:r>
            <a:endParaRPr lang="fr-FR" sz="2000">
              <a:cs typeface="Arial"/>
            </a:endParaRPr>
          </a:p>
          <a:p>
            <a:pPr marL="626400" indent="-343535">
              <a:lnSpc>
                <a:spcPct val="100000"/>
              </a:lnSpc>
              <a:spcBef>
                <a:spcPts val="1200"/>
              </a:spcBef>
              <a:buFont typeface="Wingdings"/>
              <a:buChar char=""/>
              <a:tabLst>
                <a:tab pos="845819" algn="l"/>
                <a:tab pos="846455" algn="l"/>
              </a:tabLst>
            </a:pPr>
            <a:r>
              <a:rPr sz="2000" b="1" spc="-75">
                <a:solidFill>
                  <a:srgbClr val="1C284A"/>
                </a:solidFill>
                <a:cs typeface="Arial"/>
              </a:rPr>
              <a:t>Habitation</a:t>
            </a:r>
            <a:r>
              <a:rPr lang="fr-FR" sz="2000" b="1" spc="-75">
                <a:solidFill>
                  <a:srgbClr val="1C284A"/>
                </a:solidFill>
                <a:cs typeface="Arial"/>
              </a:rPr>
              <a:t>s</a:t>
            </a:r>
            <a:endParaRPr sz="2000">
              <a:cs typeface="Arial"/>
            </a:endParaRPr>
          </a:p>
        </p:txBody>
      </p:sp>
      <p:sp>
        <p:nvSpPr>
          <p:cNvPr id="36" name="object 18">
            <a:extLst>
              <a:ext uri="{FF2B5EF4-FFF2-40B4-BE49-F238E27FC236}">
                <a16:creationId xmlns:a16="http://schemas.microsoft.com/office/drawing/2014/main" id="{943ED57E-99E9-2399-CD7A-AAE29B3C48D9}"/>
              </a:ext>
            </a:extLst>
          </p:cNvPr>
          <p:cNvSpPr txBox="1">
            <a:spLocks noGrp="1"/>
          </p:cNvSpPr>
          <p:nvPr>
            <p:ph type="title"/>
          </p:nvPr>
        </p:nvSpPr>
        <p:spPr>
          <a:xfrm>
            <a:off x="650388" y="1915805"/>
            <a:ext cx="7821754" cy="848302"/>
          </a:xfrm>
          <a:prstGeom prst="rect">
            <a:avLst/>
          </a:prstGeom>
          <a:solidFill>
            <a:srgbClr val="8A6148"/>
          </a:solidFill>
        </p:spPr>
        <p:txBody>
          <a:bodyPr vert="horz" wrap="square" lIns="0" tIns="177165" rIns="0" bIns="0" rtlCol="0" anchor="t">
            <a:noAutofit/>
          </a:bodyPr>
          <a:lstStyle/>
          <a:p>
            <a:pPr marR="6350" algn="ctr">
              <a:lnSpc>
                <a:spcPct val="100000"/>
              </a:lnSpc>
              <a:spcBef>
                <a:spcPts val="1395"/>
              </a:spcBef>
            </a:pPr>
            <a:r>
              <a:rPr lang="fr-FR" sz="3600" spc="-35">
                <a:solidFill>
                  <a:srgbClr val="FFFFFF"/>
                </a:solidFill>
                <a:latin typeface="+mn-lt"/>
              </a:rPr>
              <a:t>COLOMBUS</a:t>
            </a:r>
            <a:r>
              <a:rPr lang="fr-FR" sz="3600" spc="-45">
                <a:solidFill>
                  <a:srgbClr val="FFFFFF"/>
                </a:solidFill>
                <a:latin typeface="+mn-lt"/>
              </a:rPr>
              <a:t> </a:t>
            </a:r>
            <a:r>
              <a:rPr lang="fr-FR" sz="3600">
                <a:solidFill>
                  <a:srgbClr val="FFFFFF"/>
                </a:solidFill>
                <a:latin typeface="+mn-lt"/>
              </a:rPr>
              <a:t>REIM</a:t>
            </a:r>
          </a:p>
        </p:txBody>
      </p:sp>
      <p:sp>
        <p:nvSpPr>
          <p:cNvPr id="37" name="object 20">
            <a:extLst>
              <a:ext uri="{FF2B5EF4-FFF2-40B4-BE49-F238E27FC236}">
                <a16:creationId xmlns:a16="http://schemas.microsoft.com/office/drawing/2014/main" id="{20288CAD-2388-011C-CABA-E1255A2747C9}"/>
              </a:ext>
            </a:extLst>
          </p:cNvPr>
          <p:cNvSpPr txBox="1"/>
          <p:nvPr/>
        </p:nvSpPr>
        <p:spPr>
          <a:xfrm>
            <a:off x="8882453" y="1918987"/>
            <a:ext cx="7830640" cy="845119"/>
          </a:xfrm>
          <a:prstGeom prst="rect">
            <a:avLst/>
          </a:prstGeom>
          <a:solidFill>
            <a:srgbClr val="8A6148"/>
          </a:solidFill>
        </p:spPr>
        <p:txBody>
          <a:bodyPr vert="horz" wrap="square" lIns="0" tIns="174625" rIns="0" bIns="0" rtlCol="0" anchor="t">
            <a:noAutofit/>
          </a:bodyPr>
          <a:lstStyle/>
          <a:p>
            <a:pPr marR="3175" algn="ctr">
              <a:lnSpc>
                <a:spcPct val="100000"/>
              </a:lnSpc>
              <a:spcBef>
                <a:spcPts val="1375"/>
              </a:spcBef>
            </a:pPr>
            <a:r>
              <a:rPr sz="2400" b="1">
                <a:solidFill>
                  <a:srgbClr val="FFFFFF"/>
                </a:solidFill>
                <a:cs typeface="Arial"/>
              </a:rPr>
              <a:t>TYPES</a:t>
            </a:r>
            <a:r>
              <a:rPr sz="2400" b="1" spc="-55">
                <a:solidFill>
                  <a:srgbClr val="FFFFFF"/>
                </a:solidFill>
                <a:cs typeface="Arial"/>
              </a:rPr>
              <a:t> </a:t>
            </a:r>
            <a:r>
              <a:rPr sz="2400" b="1" spc="-40">
                <a:solidFill>
                  <a:srgbClr val="FFFFFF"/>
                </a:solidFill>
                <a:cs typeface="Arial"/>
              </a:rPr>
              <a:t>D’OPERATIONS</a:t>
            </a:r>
            <a:endParaRPr sz="2400">
              <a:cs typeface="Arial"/>
            </a:endParaRPr>
          </a:p>
        </p:txBody>
      </p:sp>
      <p:sp>
        <p:nvSpPr>
          <p:cNvPr id="38" name="object 21">
            <a:extLst>
              <a:ext uri="{FF2B5EF4-FFF2-40B4-BE49-F238E27FC236}">
                <a16:creationId xmlns:a16="http://schemas.microsoft.com/office/drawing/2014/main" id="{B690D79C-1D41-F421-216F-5CE217863B4F}"/>
              </a:ext>
            </a:extLst>
          </p:cNvPr>
          <p:cNvSpPr txBox="1"/>
          <p:nvPr/>
        </p:nvSpPr>
        <p:spPr>
          <a:xfrm>
            <a:off x="8873295" y="4894693"/>
            <a:ext cx="7843919" cy="846000"/>
          </a:xfrm>
          <a:prstGeom prst="rect">
            <a:avLst/>
          </a:prstGeom>
          <a:solidFill>
            <a:srgbClr val="8A6148"/>
          </a:solidFill>
        </p:spPr>
        <p:txBody>
          <a:bodyPr vert="horz" wrap="square" lIns="0" tIns="178435" rIns="0" bIns="0" rtlCol="0" anchor="t">
            <a:noAutofit/>
          </a:bodyPr>
          <a:lstStyle/>
          <a:p>
            <a:pPr algn="ctr">
              <a:lnSpc>
                <a:spcPct val="100000"/>
              </a:lnSpc>
              <a:spcBef>
                <a:spcPts val="1405"/>
              </a:spcBef>
            </a:pPr>
            <a:r>
              <a:rPr sz="2400" b="1" spc="-40">
                <a:solidFill>
                  <a:srgbClr val="FFFFFF"/>
                </a:solidFill>
                <a:cs typeface="Arial"/>
              </a:rPr>
              <a:t>CLASSES</a:t>
            </a:r>
            <a:r>
              <a:rPr sz="2400" b="1" spc="-55">
                <a:solidFill>
                  <a:srgbClr val="FFFFFF"/>
                </a:solidFill>
                <a:cs typeface="Arial"/>
              </a:rPr>
              <a:t> </a:t>
            </a:r>
            <a:r>
              <a:rPr sz="2400" b="1" spc="-40">
                <a:solidFill>
                  <a:srgbClr val="FFFFFF"/>
                </a:solidFill>
                <a:cs typeface="Arial"/>
              </a:rPr>
              <a:t>D’ACTIF</a:t>
            </a:r>
            <a:r>
              <a:rPr lang="fr-FR" sz="2400" b="1" spc="-40">
                <a:solidFill>
                  <a:srgbClr val="FFFFFF"/>
                </a:solidFill>
                <a:cs typeface="Arial"/>
              </a:rPr>
              <a:t>S</a:t>
            </a:r>
            <a:endParaRPr sz="2400">
              <a:cs typeface="Arial"/>
            </a:endParaRPr>
          </a:p>
        </p:txBody>
      </p:sp>
      <p:sp>
        <p:nvSpPr>
          <p:cNvPr id="39" name="Titre 4">
            <a:extLst>
              <a:ext uri="{FF2B5EF4-FFF2-40B4-BE49-F238E27FC236}">
                <a16:creationId xmlns:a16="http://schemas.microsoft.com/office/drawing/2014/main" id="{2E3BF7CF-D83C-BDCD-2F87-F4B07FB9B353}"/>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PRIVATE EQUITY IMMOBILIER</a:t>
            </a:r>
            <a:endParaRPr lang="fr-FR" sz="3200">
              <a:solidFill>
                <a:srgbClr val="1C284B"/>
              </a:solidFill>
            </a:endParaRPr>
          </a:p>
        </p:txBody>
      </p:sp>
    </p:spTree>
    <p:extLst>
      <p:ext uri="{BB962C8B-B14F-4D97-AF65-F5344CB8AC3E}">
        <p14:creationId xmlns:p14="http://schemas.microsoft.com/office/powerpoint/2010/main" val="246718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AC37DDF9-6F3E-70AB-ACFE-7A57E9E2B6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9" name="Espace réservé du numéro de diapositive 8">
            <a:extLst>
              <a:ext uri="{FF2B5EF4-FFF2-40B4-BE49-F238E27FC236}">
                <a16:creationId xmlns:a16="http://schemas.microsoft.com/office/drawing/2014/main" id="{8ED66B34-53D9-FDD9-F0E3-1FE47DD27FB3}"/>
              </a:ext>
            </a:extLst>
          </p:cNvPr>
          <p:cNvSpPr>
            <a:spLocks noGrp="1"/>
          </p:cNvSpPr>
          <p:nvPr>
            <p:ph type="sldNum" sz="quarter" idx="12"/>
          </p:nvPr>
        </p:nvSpPr>
        <p:spPr/>
        <p:txBody>
          <a:bodyPr/>
          <a:lstStyle/>
          <a:p>
            <a:fld id="{FD5FD271-6CF0-4E28-914F-DB0ED0E86D0E}" type="slidenum">
              <a:rPr lang="fr-FR" smtClean="0"/>
              <a:t>17</a:t>
            </a:fld>
            <a:endParaRPr lang="fr-FR"/>
          </a:p>
        </p:txBody>
      </p:sp>
      <p:sp>
        <p:nvSpPr>
          <p:cNvPr id="27" name="object 15">
            <a:extLst>
              <a:ext uri="{FF2B5EF4-FFF2-40B4-BE49-F238E27FC236}">
                <a16:creationId xmlns:a16="http://schemas.microsoft.com/office/drawing/2014/main" id="{B81F57AE-0D11-4AC1-480A-10F5B3262951}"/>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Text Placeholder 11">
            <a:extLst>
              <a:ext uri="{FF2B5EF4-FFF2-40B4-BE49-F238E27FC236}">
                <a16:creationId xmlns:a16="http://schemas.microsoft.com/office/drawing/2014/main" id="{B797E23B-389D-1B21-7795-F9EE9D2C4BC3}"/>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38" name="ZoneTexte 37">
            <a:extLst>
              <a:ext uri="{FF2B5EF4-FFF2-40B4-BE49-F238E27FC236}">
                <a16:creationId xmlns:a16="http://schemas.microsoft.com/office/drawing/2014/main" id="{3D571D66-C0D7-824D-38B1-8F6D03E30F3C}"/>
              </a:ext>
            </a:extLst>
          </p:cNvPr>
          <p:cNvSpPr txBox="1"/>
          <p:nvPr/>
        </p:nvSpPr>
        <p:spPr>
          <a:xfrm>
            <a:off x="783241" y="6843279"/>
            <a:ext cx="15759188" cy="1815882"/>
          </a:xfrm>
          <a:prstGeom prst="rect">
            <a:avLst/>
          </a:prstGeom>
          <a:noFill/>
        </p:spPr>
        <p:txBody>
          <a:bodyPr wrap="square" rtlCol="0">
            <a:spAutoFit/>
          </a:bodyPr>
          <a:lstStyle/>
          <a:p>
            <a:pPr algn="just"/>
            <a:r>
              <a:rPr lang="fr-FR" sz="1400" b="1" i="1" u="sng">
                <a:solidFill>
                  <a:srgbClr val="1C284B"/>
                </a:solidFill>
              </a:rPr>
              <a:t>* Avertissement : </a:t>
            </a:r>
            <a:r>
              <a:rPr lang="fr-FR" sz="1400" i="1">
                <a:solidFill>
                  <a:srgbClr val="1C284B"/>
                </a:solidFill>
              </a:rPr>
              <a:t>L’attention des souscripteurs est attirée sur le fait que votre argent est bloqué pendant la durée de vie du fonds, avec une possibilité de rachat à partir de la 5ème année. Les fonds sont principalement investis dans des entreprises non cotées en bourse qui présentent des risques particuliers. Vous devez prendre connaissance des facteurs de risque de ce fonds décrit à la rubrique « profil de risque » du règlement. Enfin, la déclaration à l'AMF ne signifie pas que vous bénéficierez automatiquement des différents dispositifs fiscaux présentés dans ce document. Cela dépendra notamment du respect par ce produit de certaines règles d'investissement, de la durée pendant laquelle vous le détiendrez et de votre situation individuelle. </a:t>
            </a:r>
          </a:p>
          <a:p>
            <a:pPr algn="just"/>
            <a:r>
              <a:rPr lang="fr-FR" sz="1400" i="1">
                <a:solidFill>
                  <a:srgbClr val="1C284B"/>
                </a:solidFill>
              </a:rPr>
              <a:t>Ces informations sont extraites de la note fiscale réalisée par CMS FRANCIS LEFEBVRE qui ne constituent qu'un simple résumé non exhaustif donné à titre d'information générale, de certains aspects du régime fiscal susceptible de s'appliquer aux fonds déployant la stratégie COLOMBUS REIM et à ses investisseurs. Ni CMS FRANCIS LEFEBVRE, ni ACER FINANCE n'expriment une opinion ni ne fournit d'engagement ou de garantie sur l'exactitude, l'exhaustivité et la fiabilité des informations contenues dans la présente Note Fiscale. Si vous avez un doute sur votre situation fiscale ou de celle du fonds, nous vous conseillons de vous adresser à un conseiller fiscal. </a:t>
            </a:r>
          </a:p>
        </p:txBody>
      </p:sp>
      <p:sp>
        <p:nvSpPr>
          <p:cNvPr id="39" name="ZoneTexte 38">
            <a:extLst>
              <a:ext uri="{FF2B5EF4-FFF2-40B4-BE49-F238E27FC236}">
                <a16:creationId xmlns:a16="http://schemas.microsoft.com/office/drawing/2014/main" id="{879E4470-D0B2-3887-8453-67CB71C83BDC}"/>
              </a:ext>
            </a:extLst>
          </p:cNvPr>
          <p:cNvSpPr txBox="1"/>
          <p:nvPr/>
        </p:nvSpPr>
        <p:spPr>
          <a:xfrm>
            <a:off x="794472" y="1646030"/>
            <a:ext cx="7627330" cy="1128166"/>
          </a:xfrm>
          <a:prstGeom prst="rect">
            <a:avLst/>
          </a:prstGeom>
          <a:solidFill>
            <a:srgbClr val="1C284B"/>
          </a:solidFill>
        </p:spPr>
        <p:txBody>
          <a:bodyPr wrap="square" anchor="ctr">
            <a:noAutofit/>
          </a:bodyPr>
          <a:lstStyle/>
          <a:p>
            <a:pPr algn="ctr">
              <a:lnSpc>
                <a:spcPct val="150000"/>
              </a:lnSpc>
            </a:pPr>
            <a:r>
              <a:rPr lang="fr-FR" b="1">
                <a:solidFill>
                  <a:schemeClr val="bg1"/>
                </a:solidFill>
              </a:rPr>
              <a:t>Fonds translucides fiscalement</a:t>
            </a:r>
          </a:p>
          <a:p>
            <a:pPr algn="ctr">
              <a:lnSpc>
                <a:spcPct val="150000"/>
              </a:lnSpc>
            </a:pPr>
            <a:r>
              <a:rPr lang="fr-FR" b="1">
                <a:solidFill>
                  <a:schemeClr val="bg1"/>
                </a:solidFill>
              </a:rPr>
              <a:t>non soumis à l’impôt sur les sociétés, sur les revenus perçus ou réalisés</a:t>
            </a:r>
          </a:p>
        </p:txBody>
      </p:sp>
      <p:grpSp>
        <p:nvGrpSpPr>
          <p:cNvPr id="40" name="Groupe 39">
            <a:extLst>
              <a:ext uri="{FF2B5EF4-FFF2-40B4-BE49-F238E27FC236}">
                <a16:creationId xmlns:a16="http://schemas.microsoft.com/office/drawing/2014/main" id="{ADFD90D2-DC82-2649-8CBA-C6BE1A55D9B8}"/>
              </a:ext>
            </a:extLst>
          </p:cNvPr>
          <p:cNvGrpSpPr/>
          <p:nvPr/>
        </p:nvGrpSpPr>
        <p:grpSpPr>
          <a:xfrm>
            <a:off x="8905719" y="1646030"/>
            <a:ext cx="7638693" cy="3342535"/>
            <a:chOff x="577338" y="3246369"/>
            <a:chExt cx="7097103" cy="3352219"/>
          </a:xfrm>
        </p:grpSpPr>
        <p:sp>
          <p:nvSpPr>
            <p:cNvPr id="41" name="ZoneTexte 40">
              <a:extLst>
                <a:ext uri="{FF2B5EF4-FFF2-40B4-BE49-F238E27FC236}">
                  <a16:creationId xmlns:a16="http://schemas.microsoft.com/office/drawing/2014/main" id="{D071813A-D107-8E66-64A4-304336F5DB9C}"/>
                </a:ext>
              </a:extLst>
            </p:cNvPr>
            <p:cNvSpPr txBox="1"/>
            <p:nvPr/>
          </p:nvSpPr>
          <p:spPr>
            <a:xfrm>
              <a:off x="577338" y="3246369"/>
              <a:ext cx="7097103" cy="936120"/>
            </a:xfrm>
            <a:prstGeom prst="rect">
              <a:avLst/>
            </a:prstGeom>
            <a:solidFill>
              <a:srgbClr val="1C284B"/>
            </a:solidFill>
          </p:spPr>
          <p:txBody>
            <a:bodyPr wrap="square" anchor="ctr">
              <a:noAutofit/>
            </a:bodyPr>
            <a:lstStyle/>
            <a:p>
              <a:pPr algn="ctr">
                <a:lnSpc>
                  <a:spcPct val="150000"/>
                </a:lnSpc>
              </a:pPr>
              <a:r>
                <a:rPr lang="fr-FR" b="1" u="sng">
                  <a:solidFill>
                    <a:schemeClr val="bg1"/>
                  </a:solidFill>
                </a:rPr>
                <a:t>Personnes physiques </a:t>
              </a:r>
              <a:r>
                <a:rPr lang="fr-FR" b="1">
                  <a:solidFill>
                    <a:schemeClr val="bg1"/>
                  </a:solidFill>
                </a:rPr>
                <a:t>: </a:t>
              </a:r>
            </a:p>
            <a:p>
              <a:pPr algn="ctr">
                <a:lnSpc>
                  <a:spcPct val="150000"/>
                </a:lnSpc>
              </a:pPr>
              <a:r>
                <a:rPr lang="fr-FR" b="1">
                  <a:solidFill>
                    <a:schemeClr val="bg1"/>
                  </a:solidFill>
                </a:rPr>
                <a:t>Exonération d’impôt sur le revenu et les plus-values</a:t>
              </a:r>
            </a:p>
          </p:txBody>
        </p:sp>
        <p:sp>
          <p:nvSpPr>
            <p:cNvPr id="42" name="ZoneTexte 41">
              <a:extLst>
                <a:ext uri="{FF2B5EF4-FFF2-40B4-BE49-F238E27FC236}">
                  <a16:creationId xmlns:a16="http://schemas.microsoft.com/office/drawing/2014/main" id="{8BACD267-503F-125C-1389-FAE510F573B1}"/>
                </a:ext>
              </a:extLst>
            </p:cNvPr>
            <p:cNvSpPr txBox="1"/>
            <p:nvPr/>
          </p:nvSpPr>
          <p:spPr>
            <a:xfrm>
              <a:off x="577339" y="4182489"/>
              <a:ext cx="7087054" cy="2416099"/>
            </a:xfrm>
            <a:prstGeom prst="rect">
              <a:avLst/>
            </a:prstGeom>
            <a:noFill/>
            <a:ln>
              <a:solidFill>
                <a:srgbClr val="1C284B"/>
              </a:solidFill>
            </a:ln>
          </p:spPr>
          <p:txBody>
            <a:bodyPr wrap="square">
              <a:noAutofit/>
            </a:bodyPr>
            <a:lstStyle/>
            <a:p>
              <a:pPr marL="285750" indent="-285750" algn="just">
                <a:lnSpc>
                  <a:spcPct val="200000"/>
                </a:lnSpc>
                <a:buFont typeface="Wingdings" panose="05000000000000000000" pitchFamily="2" charset="2"/>
                <a:buChar char="ü"/>
              </a:pPr>
              <a:r>
                <a:rPr lang="fr-FR" sz="1600" u="sng" dirty="0">
                  <a:solidFill>
                    <a:srgbClr val="1C284B"/>
                  </a:solidFill>
                </a:rPr>
                <a:t>Sous réserve de 2 conditions cumulatives </a:t>
              </a:r>
              <a:r>
                <a:rPr lang="fr-FR" sz="1600" dirty="0">
                  <a:solidFill>
                    <a:srgbClr val="1C284B"/>
                  </a:solidFill>
                </a:rPr>
                <a:t>: </a:t>
              </a:r>
            </a:p>
            <a:p>
              <a:pPr marL="742950" lvl="1" indent="-285750" algn="just">
                <a:lnSpc>
                  <a:spcPct val="150000"/>
                </a:lnSpc>
                <a:buFont typeface="Arial" panose="020B0604020202020204" pitchFamily="34" charset="0"/>
                <a:buChar char="•"/>
              </a:pPr>
              <a:r>
                <a:rPr lang="fr-FR" sz="1600" dirty="0">
                  <a:solidFill>
                    <a:srgbClr val="1C284B"/>
                  </a:solidFill>
                </a:rPr>
                <a:t>Conservation des parts souscrites pendant au minimum 5 ans ;</a:t>
              </a:r>
            </a:p>
            <a:p>
              <a:pPr marL="742950" lvl="1" indent="-285750">
                <a:lnSpc>
                  <a:spcPct val="150000"/>
                </a:lnSpc>
                <a:buFont typeface="Arial" panose="020B0604020202020204" pitchFamily="34" charset="0"/>
                <a:buChar char="•"/>
              </a:pPr>
              <a:r>
                <a:rPr lang="fr-FR" sz="1600" dirty="0">
                  <a:solidFill>
                    <a:srgbClr val="1C284B"/>
                  </a:solidFill>
                </a:rPr>
                <a:t>Détention inférieure à 25% de l’actif du fonds.</a:t>
              </a:r>
            </a:p>
            <a:p>
              <a:pPr marL="285750" indent="-285750">
                <a:lnSpc>
                  <a:spcPct val="200000"/>
                </a:lnSpc>
                <a:buFont typeface="Wingdings" panose="05000000000000000000" pitchFamily="2" charset="2"/>
                <a:buChar char="ü"/>
              </a:pPr>
              <a:r>
                <a:rPr lang="fr-FR" sz="1600" dirty="0">
                  <a:solidFill>
                    <a:srgbClr val="1C284B"/>
                  </a:solidFill>
                </a:rPr>
                <a:t>Distributions et gains soumis aux prélèvements sociaux au taux de 17,2%.</a:t>
              </a:r>
            </a:p>
            <a:p>
              <a:pPr marL="285750" indent="-285750">
                <a:lnSpc>
                  <a:spcPct val="200000"/>
                </a:lnSpc>
                <a:buFont typeface="Wingdings" panose="05000000000000000000" pitchFamily="2" charset="2"/>
                <a:buChar char="ü"/>
              </a:pPr>
              <a:r>
                <a:rPr lang="fr-FR" sz="1600" dirty="0">
                  <a:solidFill>
                    <a:srgbClr val="1C284B"/>
                  </a:solidFill>
                </a:rPr>
                <a:t>Eligibilité au contrat d’assurance vie luxembourgeois.</a:t>
              </a:r>
            </a:p>
          </p:txBody>
        </p:sp>
      </p:grpSp>
      <p:grpSp>
        <p:nvGrpSpPr>
          <p:cNvPr id="43" name="Groupe 42">
            <a:extLst>
              <a:ext uri="{FF2B5EF4-FFF2-40B4-BE49-F238E27FC236}">
                <a16:creationId xmlns:a16="http://schemas.microsoft.com/office/drawing/2014/main" id="{7BB76E60-A6A6-2426-7AEA-6F3C6A32F940}"/>
              </a:ext>
            </a:extLst>
          </p:cNvPr>
          <p:cNvGrpSpPr/>
          <p:nvPr/>
        </p:nvGrpSpPr>
        <p:grpSpPr>
          <a:xfrm>
            <a:off x="794472" y="2945270"/>
            <a:ext cx="7598904" cy="2043296"/>
            <a:chOff x="577339" y="3213106"/>
            <a:chExt cx="7101640" cy="1797465"/>
          </a:xfrm>
        </p:grpSpPr>
        <p:sp>
          <p:nvSpPr>
            <p:cNvPr id="44" name="ZoneTexte 43">
              <a:extLst>
                <a:ext uri="{FF2B5EF4-FFF2-40B4-BE49-F238E27FC236}">
                  <a16:creationId xmlns:a16="http://schemas.microsoft.com/office/drawing/2014/main" id="{01C0036E-50BA-2729-666B-A85C2E41D7EC}"/>
                </a:ext>
              </a:extLst>
            </p:cNvPr>
            <p:cNvSpPr txBox="1"/>
            <p:nvPr/>
          </p:nvSpPr>
          <p:spPr>
            <a:xfrm>
              <a:off x="577339" y="3213106"/>
              <a:ext cx="7101640" cy="540000"/>
            </a:xfrm>
            <a:prstGeom prst="rect">
              <a:avLst/>
            </a:prstGeom>
            <a:solidFill>
              <a:srgbClr val="1C284B"/>
            </a:solidFill>
            <a:ln>
              <a:solidFill>
                <a:srgbClr val="1C284A"/>
              </a:solidFill>
            </a:ln>
          </p:spPr>
          <p:txBody>
            <a:bodyPr wrap="square">
              <a:noAutofit/>
            </a:bodyPr>
            <a:lstStyle/>
            <a:p>
              <a:pPr algn="ctr">
                <a:lnSpc>
                  <a:spcPct val="150000"/>
                </a:lnSpc>
              </a:pPr>
              <a:r>
                <a:rPr lang="fr-FR" b="1" u="sng">
                  <a:solidFill>
                    <a:schemeClr val="bg1"/>
                  </a:solidFill>
                </a:rPr>
                <a:t>Personnes morales </a:t>
              </a:r>
              <a:r>
                <a:rPr lang="fr-FR" b="1">
                  <a:solidFill>
                    <a:schemeClr val="bg1"/>
                  </a:solidFill>
                </a:rPr>
                <a:t>: Eligible au 150-0 B Ter</a:t>
              </a:r>
            </a:p>
          </p:txBody>
        </p:sp>
        <p:sp>
          <p:nvSpPr>
            <p:cNvPr id="45" name="ZoneTexte 44">
              <a:extLst>
                <a:ext uri="{FF2B5EF4-FFF2-40B4-BE49-F238E27FC236}">
                  <a16:creationId xmlns:a16="http://schemas.microsoft.com/office/drawing/2014/main" id="{37863C09-F197-7664-E022-BD951B68D46E}"/>
                </a:ext>
              </a:extLst>
            </p:cNvPr>
            <p:cNvSpPr txBox="1"/>
            <p:nvPr/>
          </p:nvSpPr>
          <p:spPr>
            <a:xfrm>
              <a:off x="577340" y="3753106"/>
              <a:ext cx="7097440" cy="1257465"/>
            </a:xfrm>
            <a:prstGeom prst="rect">
              <a:avLst/>
            </a:prstGeom>
            <a:noFill/>
            <a:ln>
              <a:solidFill>
                <a:srgbClr val="1C284B"/>
              </a:solidFill>
            </a:ln>
          </p:spPr>
          <p:txBody>
            <a:bodyPr wrap="square">
              <a:noAutofit/>
            </a:bodyPr>
            <a:lstStyle/>
            <a:p>
              <a:pPr marL="285750" indent="-285750" algn="just">
                <a:lnSpc>
                  <a:spcPct val="200000"/>
                </a:lnSpc>
                <a:buFont typeface="Wingdings" panose="05000000000000000000" pitchFamily="2" charset="2"/>
                <a:buChar char="ü"/>
              </a:pPr>
              <a:r>
                <a:rPr lang="fr-FR" sz="1600" u="sng">
                  <a:solidFill>
                    <a:srgbClr val="1C284B"/>
                  </a:solidFill>
                </a:rPr>
                <a:t>Sous réserve de conservation des 3 conditions cumulatives :</a:t>
              </a:r>
            </a:p>
            <a:p>
              <a:pPr marL="742950" lvl="1" indent="-285750" algn="l">
                <a:spcBef>
                  <a:spcPts val="0"/>
                </a:spcBef>
                <a:spcAft>
                  <a:spcPts val="0"/>
                </a:spcAft>
                <a:buClr>
                  <a:schemeClr val="dk1"/>
                </a:buClr>
                <a:buSzPts val="1000"/>
                <a:buFont typeface="Arial" panose="020B0604020202020204" pitchFamily="34" charset="0"/>
                <a:buChar char="•"/>
              </a:pPr>
              <a:r>
                <a:rPr lang="fr-FR" sz="1600">
                  <a:solidFill>
                    <a:srgbClr val="1C284B"/>
                  </a:solidFill>
                  <a:sym typeface="Trebuchet MS"/>
                </a:rPr>
                <a:t>Réinvestissement d’au moins 60% du produit de cession ;</a:t>
              </a:r>
            </a:p>
            <a:p>
              <a:pPr marL="742950" lvl="1" indent="-285750" algn="l">
                <a:spcBef>
                  <a:spcPts val="0"/>
                </a:spcBef>
                <a:spcAft>
                  <a:spcPts val="0"/>
                </a:spcAft>
                <a:buClr>
                  <a:schemeClr val="dk1"/>
                </a:buClr>
                <a:buSzPts val="1000"/>
                <a:buFont typeface="Arial" panose="020B0604020202020204" pitchFamily="34" charset="0"/>
                <a:buChar char="•"/>
              </a:pPr>
              <a:r>
                <a:rPr lang="fr-FR" sz="1600">
                  <a:solidFill>
                    <a:srgbClr val="1C284B"/>
                  </a:solidFill>
                  <a:sym typeface="Trebuchet MS"/>
                </a:rPr>
                <a:t>Réinvestissement dans un délai de deux ans à compter de la cession ;</a:t>
              </a:r>
            </a:p>
            <a:p>
              <a:pPr marL="742950" lvl="1" indent="-285750" algn="l">
                <a:spcBef>
                  <a:spcPts val="0"/>
                </a:spcBef>
                <a:spcAft>
                  <a:spcPts val="0"/>
                </a:spcAft>
                <a:buClr>
                  <a:schemeClr val="dk1"/>
                </a:buClr>
                <a:buSzPts val="1000"/>
                <a:buFont typeface="Arial" panose="020B0604020202020204" pitchFamily="34" charset="0"/>
                <a:buChar char="•"/>
              </a:pPr>
              <a:r>
                <a:rPr lang="fr-FR" sz="1600">
                  <a:solidFill>
                    <a:srgbClr val="1C284B"/>
                  </a:solidFill>
                  <a:sym typeface="Trebuchet MS"/>
                </a:rPr>
                <a:t>Conservation des parts souscrites pendant au minimum 5 ans.</a:t>
              </a:r>
            </a:p>
            <a:p>
              <a:pPr marL="742950" lvl="1" indent="-285750" algn="just">
                <a:lnSpc>
                  <a:spcPct val="200000"/>
                </a:lnSpc>
                <a:buFont typeface="Wingdings" panose="05000000000000000000" pitchFamily="2" charset="2"/>
                <a:buChar char="ü"/>
              </a:pPr>
              <a:endParaRPr lang="fr-FR" sz="1600">
                <a:solidFill>
                  <a:srgbClr val="1C284B"/>
                </a:solidFill>
              </a:endParaRPr>
            </a:p>
          </p:txBody>
        </p:sp>
      </p:grpSp>
      <p:grpSp>
        <p:nvGrpSpPr>
          <p:cNvPr id="46" name="Groupe 45">
            <a:extLst>
              <a:ext uri="{FF2B5EF4-FFF2-40B4-BE49-F238E27FC236}">
                <a16:creationId xmlns:a16="http://schemas.microsoft.com/office/drawing/2014/main" id="{2051001B-7DE0-7A3A-930A-8B83EB92436E}"/>
              </a:ext>
            </a:extLst>
          </p:cNvPr>
          <p:cNvGrpSpPr/>
          <p:nvPr/>
        </p:nvGrpSpPr>
        <p:grpSpPr>
          <a:xfrm>
            <a:off x="8905719" y="5043199"/>
            <a:ext cx="7626796" cy="1777777"/>
            <a:chOff x="576831" y="2382432"/>
            <a:chExt cx="7087562" cy="1795450"/>
          </a:xfrm>
        </p:grpSpPr>
        <p:sp>
          <p:nvSpPr>
            <p:cNvPr id="47" name="ZoneTexte 46">
              <a:extLst>
                <a:ext uri="{FF2B5EF4-FFF2-40B4-BE49-F238E27FC236}">
                  <a16:creationId xmlns:a16="http://schemas.microsoft.com/office/drawing/2014/main" id="{6A7E12FE-A50F-3A7E-66FC-5175AF5DA757}"/>
                </a:ext>
              </a:extLst>
            </p:cNvPr>
            <p:cNvSpPr txBox="1"/>
            <p:nvPr/>
          </p:nvSpPr>
          <p:spPr>
            <a:xfrm>
              <a:off x="577339" y="2382432"/>
              <a:ext cx="7087054" cy="574704"/>
            </a:xfrm>
            <a:prstGeom prst="rect">
              <a:avLst/>
            </a:prstGeom>
            <a:solidFill>
              <a:srgbClr val="1C284B"/>
            </a:solidFill>
            <a:ln>
              <a:solidFill>
                <a:srgbClr val="1C284A"/>
              </a:solidFill>
            </a:ln>
          </p:spPr>
          <p:txBody>
            <a:bodyPr wrap="square">
              <a:noAutofit/>
            </a:bodyPr>
            <a:lstStyle/>
            <a:p>
              <a:pPr algn="ctr">
                <a:lnSpc>
                  <a:spcPct val="150000"/>
                </a:lnSpc>
              </a:pPr>
              <a:r>
                <a:rPr lang="fr-FR" b="1" u="sng">
                  <a:solidFill>
                    <a:schemeClr val="bg1"/>
                  </a:solidFill>
                </a:rPr>
                <a:t>Personnes physiques </a:t>
              </a:r>
              <a:r>
                <a:rPr lang="fr-FR" b="1">
                  <a:solidFill>
                    <a:schemeClr val="bg1"/>
                  </a:solidFill>
                </a:rPr>
                <a:t>: Non soumis à l’impôt sur la fortune </a:t>
              </a:r>
            </a:p>
          </p:txBody>
        </p:sp>
        <p:sp>
          <p:nvSpPr>
            <p:cNvPr id="48" name="ZoneTexte 47">
              <a:extLst>
                <a:ext uri="{FF2B5EF4-FFF2-40B4-BE49-F238E27FC236}">
                  <a16:creationId xmlns:a16="http://schemas.microsoft.com/office/drawing/2014/main" id="{9CD6B221-E609-88EF-CC24-B400DB5C892D}"/>
                </a:ext>
              </a:extLst>
            </p:cNvPr>
            <p:cNvSpPr txBox="1"/>
            <p:nvPr/>
          </p:nvSpPr>
          <p:spPr>
            <a:xfrm>
              <a:off x="576831" y="2952277"/>
              <a:ext cx="7087054" cy="1225605"/>
            </a:xfrm>
            <a:prstGeom prst="rect">
              <a:avLst/>
            </a:prstGeom>
            <a:noFill/>
            <a:ln>
              <a:solidFill>
                <a:srgbClr val="1C284B"/>
              </a:solidFill>
            </a:ln>
          </p:spPr>
          <p:txBody>
            <a:bodyPr wrap="square">
              <a:noAutofit/>
            </a:bodyPr>
            <a:lstStyle/>
            <a:p>
              <a:pPr algn="just">
                <a:lnSpc>
                  <a:spcPct val="150000"/>
                </a:lnSpc>
              </a:pPr>
              <a:endParaRPr kumimoji="0" lang="fr-FR" sz="700" b="0" i="0" u="sng" strike="noStrike" kern="1200" cap="none" spc="0" normalizeH="0" baseline="0" noProof="0">
                <a:ln>
                  <a:noFill/>
                </a:ln>
                <a:solidFill>
                  <a:srgbClr val="1C284B"/>
                </a:solidFill>
                <a:effectLst/>
                <a:uLnTx/>
                <a:uFillTx/>
                <a:latin typeface="ChaletBook"/>
                <a:ea typeface="+mn-ea"/>
                <a:cs typeface="+mn-cs"/>
              </a:endParaRPr>
            </a:p>
            <a:p>
              <a:pPr algn="just">
                <a:lnSpc>
                  <a:spcPct val="150000"/>
                </a:lnSpc>
              </a:pPr>
              <a:r>
                <a:rPr kumimoji="0" lang="fr-FR" sz="1600" b="0" i="0" u="sng" strike="noStrike" kern="1200" cap="none" spc="0" normalizeH="0" baseline="0" noProof="0">
                  <a:ln>
                    <a:noFill/>
                  </a:ln>
                  <a:solidFill>
                    <a:srgbClr val="1C284B"/>
                  </a:solidFill>
                  <a:effectLst/>
                  <a:uLnTx/>
                  <a:uFillTx/>
                  <a:latin typeface="ChaletBook"/>
                  <a:ea typeface="+mn-ea"/>
                  <a:cs typeface="+mn-cs"/>
                </a:rPr>
                <a:t>Si détention inférieure à 10% du capital de la SLP </a:t>
              </a:r>
              <a:r>
                <a:rPr kumimoji="0" lang="fr-FR" sz="1600" b="0" i="0" u="none" strike="noStrike" kern="1200" cap="none" spc="0" normalizeH="0" baseline="0" noProof="0">
                  <a:ln>
                    <a:noFill/>
                  </a:ln>
                  <a:solidFill>
                    <a:srgbClr val="1C284B"/>
                  </a:solidFill>
                  <a:effectLst/>
                  <a:uLnTx/>
                  <a:uFillTx/>
                  <a:latin typeface="ChaletBook"/>
                  <a:ea typeface="+mn-ea"/>
                  <a:cs typeface="+mn-cs"/>
                </a:rPr>
                <a:t>: Exonération total du fait de la prépondérance d’actifs affectés à une activité opérationnelle dans le fonds.</a:t>
              </a:r>
            </a:p>
            <a:p>
              <a:pPr algn="just">
                <a:lnSpc>
                  <a:spcPct val="150000"/>
                </a:lnSpc>
              </a:pPr>
              <a:endParaRPr lang="fr-FR" sz="1050">
                <a:solidFill>
                  <a:srgbClr val="1C284B"/>
                </a:solidFill>
                <a:latin typeface="ChaletBook"/>
              </a:endParaRPr>
            </a:p>
          </p:txBody>
        </p:sp>
      </p:grpSp>
      <p:sp>
        <p:nvSpPr>
          <p:cNvPr id="49" name="Titre 4">
            <a:extLst>
              <a:ext uri="{FF2B5EF4-FFF2-40B4-BE49-F238E27FC236}">
                <a16:creationId xmlns:a16="http://schemas.microsoft.com/office/drawing/2014/main" id="{A412F1DB-8D47-0988-CF5B-A7E320A75424}"/>
              </a:ext>
            </a:extLst>
          </p:cNvPr>
          <p:cNvSpPr txBox="1">
            <a:spLocks/>
          </p:cNvSpPr>
          <p:nvPr/>
        </p:nvSpPr>
        <p:spPr>
          <a:xfrm>
            <a:off x="900988" y="66933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ÉLIGIBILITÉS FISCALES*</a:t>
            </a:r>
          </a:p>
        </p:txBody>
      </p:sp>
      <p:grpSp>
        <p:nvGrpSpPr>
          <p:cNvPr id="50" name="Groupe 49">
            <a:extLst>
              <a:ext uri="{FF2B5EF4-FFF2-40B4-BE49-F238E27FC236}">
                <a16:creationId xmlns:a16="http://schemas.microsoft.com/office/drawing/2014/main" id="{065355EB-8115-BC6E-7B4C-9FDB5DDB5BBF}"/>
              </a:ext>
            </a:extLst>
          </p:cNvPr>
          <p:cNvGrpSpPr/>
          <p:nvPr/>
        </p:nvGrpSpPr>
        <p:grpSpPr>
          <a:xfrm>
            <a:off x="794472" y="5043198"/>
            <a:ext cx="7594411" cy="1777776"/>
            <a:chOff x="577339" y="3213106"/>
            <a:chExt cx="7097441" cy="1563891"/>
          </a:xfrm>
        </p:grpSpPr>
        <p:sp>
          <p:nvSpPr>
            <p:cNvPr id="51" name="ZoneTexte 50">
              <a:extLst>
                <a:ext uri="{FF2B5EF4-FFF2-40B4-BE49-F238E27FC236}">
                  <a16:creationId xmlns:a16="http://schemas.microsoft.com/office/drawing/2014/main" id="{88CB1D02-7E52-E8F7-05B2-5439F645EE03}"/>
                </a:ext>
              </a:extLst>
            </p:cNvPr>
            <p:cNvSpPr txBox="1"/>
            <p:nvPr/>
          </p:nvSpPr>
          <p:spPr>
            <a:xfrm>
              <a:off x="577339" y="3213106"/>
              <a:ext cx="7097440" cy="540000"/>
            </a:xfrm>
            <a:prstGeom prst="rect">
              <a:avLst/>
            </a:prstGeom>
            <a:solidFill>
              <a:srgbClr val="1C284B"/>
            </a:solidFill>
            <a:ln>
              <a:solidFill>
                <a:srgbClr val="1C284A"/>
              </a:solidFill>
            </a:ln>
          </p:spPr>
          <p:txBody>
            <a:bodyPr wrap="square">
              <a:noAutofit/>
            </a:bodyPr>
            <a:lstStyle/>
            <a:p>
              <a:pPr algn="ctr">
                <a:lnSpc>
                  <a:spcPct val="150000"/>
                </a:lnSpc>
              </a:pPr>
              <a:r>
                <a:rPr lang="fr-FR" b="1" u="sng">
                  <a:solidFill>
                    <a:schemeClr val="bg1"/>
                  </a:solidFill>
                </a:rPr>
                <a:t>Personnes morales </a:t>
              </a:r>
              <a:r>
                <a:rPr lang="fr-FR" b="1">
                  <a:solidFill>
                    <a:schemeClr val="bg1"/>
                  </a:solidFill>
                </a:rPr>
                <a:t>: Taux d’IS à 15%</a:t>
              </a:r>
            </a:p>
          </p:txBody>
        </p:sp>
        <p:sp>
          <p:nvSpPr>
            <p:cNvPr id="52" name="ZoneTexte 51">
              <a:extLst>
                <a:ext uri="{FF2B5EF4-FFF2-40B4-BE49-F238E27FC236}">
                  <a16:creationId xmlns:a16="http://schemas.microsoft.com/office/drawing/2014/main" id="{0203DD68-D6A0-3FE9-B9B7-BE7A481DA6DF}"/>
                </a:ext>
              </a:extLst>
            </p:cNvPr>
            <p:cNvSpPr txBox="1"/>
            <p:nvPr/>
          </p:nvSpPr>
          <p:spPr>
            <a:xfrm>
              <a:off x="577340" y="3753106"/>
              <a:ext cx="7097440" cy="1023891"/>
            </a:xfrm>
            <a:prstGeom prst="rect">
              <a:avLst/>
            </a:prstGeom>
            <a:noFill/>
            <a:ln>
              <a:solidFill>
                <a:srgbClr val="1C284B"/>
              </a:solidFill>
            </a:ln>
          </p:spPr>
          <p:txBody>
            <a:bodyPr wrap="square">
              <a:noAutofit/>
            </a:bodyPr>
            <a:lstStyle/>
            <a:p>
              <a:pPr marL="285750" indent="-285750" algn="just">
                <a:lnSpc>
                  <a:spcPct val="150000"/>
                </a:lnSpc>
                <a:buFont typeface="Wingdings" panose="05000000000000000000" pitchFamily="2" charset="2"/>
                <a:buChar char="ü"/>
              </a:pPr>
              <a:endParaRPr lang="fr-FR" sz="1000">
                <a:solidFill>
                  <a:srgbClr val="1C284B"/>
                </a:solidFill>
              </a:endParaRPr>
            </a:p>
            <a:p>
              <a:pPr marL="285750" indent="-285750" algn="just">
                <a:lnSpc>
                  <a:spcPct val="150000"/>
                </a:lnSpc>
                <a:buFont typeface="Wingdings" panose="05000000000000000000" pitchFamily="2" charset="2"/>
                <a:buChar char="ü"/>
              </a:pPr>
              <a:r>
                <a:rPr lang="fr-FR" sz="1600">
                  <a:solidFill>
                    <a:srgbClr val="1C284B"/>
                  </a:solidFill>
                </a:rPr>
                <a:t>Sous réserve de conservation des parts pendant au minimum 5 ans.</a:t>
              </a:r>
            </a:p>
            <a:p>
              <a:pPr marL="285750" indent="-285750" algn="just">
                <a:lnSpc>
                  <a:spcPct val="150000"/>
                </a:lnSpc>
                <a:buFont typeface="Wingdings" panose="05000000000000000000" pitchFamily="2" charset="2"/>
                <a:buChar char="ü"/>
              </a:pPr>
              <a:r>
                <a:rPr lang="fr-FR" sz="1600">
                  <a:solidFill>
                    <a:srgbClr val="1C284B"/>
                  </a:solidFill>
                </a:rPr>
                <a:t>Non-imposition des écarts de valeurs liquidatives.</a:t>
              </a:r>
            </a:p>
          </p:txBody>
        </p:sp>
      </p:grpSp>
    </p:spTree>
    <p:extLst>
      <p:ext uri="{BB962C8B-B14F-4D97-AF65-F5344CB8AC3E}">
        <p14:creationId xmlns:p14="http://schemas.microsoft.com/office/powerpoint/2010/main" val="161121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5">
            <a:extLst>
              <a:ext uri="{FF2B5EF4-FFF2-40B4-BE49-F238E27FC236}">
                <a16:creationId xmlns:a16="http://schemas.microsoft.com/office/drawing/2014/main" id="{15B77CD4-9057-9FED-BD14-63A165884CF3}"/>
              </a:ext>
            </a:extLst>
          </p:cNvPr>
          <p:cNvSpPr>
            <a:spLocks noChangeAspect="1"/>
          </p:cNvSpPr>
          <p:nvPr/>
        </p:nvSpPr>
        <p:spPr>
          <a:xfrm>
            <a:off x="15444981" y="168282"/>
            <a:ext cx="1617337" cy="675899"/>
          </a:xfrm>
          <a:prstGeom prst="rect">
            <a:avLst/>
          </a:prstGeom>
          <a:blipFill>
            <a:blip r:embed="rId2" cstate="print"/>
            <a:stretch>
              <a:fillRect/>
            </a:stretch>
          </a:blipFill>
        </p:spPr>
        <p:txBody>
          <a:bodyPr wrap="square" lIns="0" tIns="0" rIns="0" bIns="0" rtlCol="0">
            <a:spAutoFit/>
          </a:bodyPr>
          <a:lstStyle/>
          <a:p>
            <a:endParaRPr/>
          </a:p>
        </p:txBody>
      </p:sp>
      <p:sp>
        <p:nvSpPr>
          <p:cNvPr id="4" name="Espace réservé du numéro de diapositive 13">
            <a:extLst>
              <a:ext uri="{FF2B5EF4-FFF2-40B4-BE49-F238E27FC236}">
                <a16:creationId xmlns:a16="http://schemas.microsoft.com/office/drawing/2014/main" id="{1F73D952-586A-75B0-63E6-8B45E5CB6B76}"/>
              </a:ext>
            </a:extLst>
          </p:cNvPr>
          <p:cNvSpPr txBox="1">
            <a:spLocks/>
          </p:cNvSpPr>
          <p:nvPr/>
        </p:nvSpPr>
        <p:spPr>
          <a:xfrm>
            <a:off x="16683315" y="9261942"/>
            <a:ext cx="366329" cy="3970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4C8A0F-9F87-4DA4-9E64-B8A07D3B2374}" type="slidenum">
              <a:rPr lang="en-US" sz="1000" smtClean="0"/>
              <a:pPr algn="r"/>
              <a:t>18</a:t>
            </a:fld>
            <a:endParaRPr lang="en-US" sz="1000"/>
          </a:p>
        </p:txBody>
      </p:sp>
      <p:sp>
        <p:nvSpPr>
          <p:cNvPr id="7" name="Titre 4">
            <a:extLst>
              <a:ext uri="{FF2B5EF4-FFF2-40B4-BE49-F238E27FC236}">
                <a16:creationId xmlns:a16="http://schemas.microsoft.com/office/drawing/2014/main" id="{AD10DB19-0E84-58CF-D637-E768A02B58F7}"/>
              </a:ext>
            </a:extLst>
          </p:cNvPr>
          <p:cNvSpPr txBox="1">
            <a:spLocks/>
          </p:cNvSpPr>
          <p:nvPr/>
        </p:nvSpPr>
        <p:spPr>
          <a:xfrm>
            <a:off x="871859"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PRINCIPAUX TERMES ET CONDITIONS</a:t>
            </a:r>
            <a:endParaRPr lang="fr-FR" sz="3200">
              <a:solidFill>
                <a:srgbClr val="1C284B"/>
              </a:solidFill>
            </a:endParaRPr>
          </a:p>
        </p:txBody>
      </p:sp>
      <p:sp>
        <p:nvSpPr>
          <p:cNvPr id="119" name="Text Placeholder 11">
            <a:extLst>
              <a:ext uri="{FF2B5EF4-FFF2-40B4-BE49-F238E27FC236}">
                <a16:creationId xmlns:a16="http://schemas.microsoft.com/office/drawing/2014/main" id="{9B5364A8-69CB-3613-9FB3-4E1B63F63F9B}"/>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21" name="Rectangle 20">
            <a:extLst>
              <a:ext uri="{FF2B5EF4-FFF2-40B4-BE49-F238E27FC236}">
                <a16:creationId xmlns:a16="http://schemas.microsoft.com/office/drawing/2014/main" id="{5C073688-2312-2A76-65E8-3DA43F886447}"/>
              </a:ext>
            </a:extLst>
          </p:cNvPr>
          <p:cNvSpPr/>
          <p:nvPr/>
        </p:nvSpPr>
        <p:spPr>
          <a:xfrm>
            <a:off x="808391" y="3922428"/>
            <a:ext cx="993913" cy="194285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1C284A"/>
                </a:solidFill>
              </a:rPr>
              <a:t>Frais de Gestion</a:t>
            </a:r>
          </a:p>
          <a:p>
            <a:pPr algn="ctr"/>
            <a:r>
              <a:rPr lang="fr-FR" sz="1300" b="1">
                <a:solidFill>
                  <a:srgbClr val="1C284A"/>
                </a:solidFill>
              </a:rPr>
              <a:t>Annuels</a:t>
            </a:r>
          </a:p>
        </p:txBody>
      </p:sp>
      <p:sp>
        <p:nvSpPr>
          <p:cNvPr id="15" name="Rectangle 14">
            <a:extLst>
              <a:ext uri="{FF2B5EF4-FFF2-40B4-BE49-F238E27FC236}">
                <a16:creationId xmlns:a16="http://schemas.microsoft.com/office/drawing/2014/main" id="{F2E8530D-491B-02CF-E973-EC47D94468FF}"/>
              </a:ext>
            </a:extLst>
          </p:cNvPr>
          <p:cNvSpPr/>
          <p:nvPr/>
        </p:nvSpPr>
        <p:spPr>
          <a:xfrm>
            <a:off x="808700" y="1577321"/>
            <a:ext cx="2875722" cy="258173"/>
          </a:xfrm>
          <a:prstGeom prst="rect">
            <a:avLst/>
          </a:prstGeom>
          <a:solidFill>
            <a:srgbClr val="8C63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a:t>Termes et conditions</a:t>
            </a:r>
          </a:p>
        </p:txBody>
      </p:sp>
      <p:sp>
        <p:nvSpPr>
          <p:cNvPr id="29" name="Rectangle 28">
            <a:extLst>
              <a:ext uri="{FF2B5EF4-FFF2-40B4-BE49-F238E27FC236}">
                <a16:creationId xmlns:a16="http://schemas.microsoft.com/office/drawing/2014/main" id="{35D25303-0D74-2580-A10E-693111CAFDE4}"/>
              </a:ext>
            </a:extLst>
          </p:cNvPr>
          <p:cNvSpPr/>
          <p:nvPr/>
        </p:nvSpPr>
        <p:spPr>
          <a:xfrm>
            <a:off x="3836820" y="1577321"/>
            <a:ext cx="12700017" cy="263773"/>
          </a:xfrm>
          <a:prstGeom prst="rect">
            <a:avLst/>
          </a:prstGeom>
          <a:solidFill>
            <a:srgbClr val="8C634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a:t>Caractéristiques</a:t>
            </a:r>
          </a:p>
        </p:txBody>
      </p:sp>
      <p:sp>
        <p:nvSpPr>
          <p:cNvPr id="16" name="Rectangle 15">
            <a:extLst>
              <a:ext uri="{FF2B5EF4-FFF2-40B4-BE49-F238E27FC236}">
                <a16:creationId xmlns:a16="http://schemas.microsoft.com/office/drawing/2014/main" id="{42AE3775-B85F-BC55-4C91-AFD3CDB4B1E7}"/>
              </a:ext>
            </a:extLst>
          </p:cNvPr>
          <p:cNvSpPr/>
          <p:nvPr/>
        </p:nvSpPr>
        <p:spPr>
          <a:xfrm>
            <a:off x="808545" y="1923486"/>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Dénomination</a:t>
            </a:r>
          </a:p>
        </p:txBody>
      </p:sp>
      <p:sp>
        <p:nvSpPr>
          <p:cNvPr id="30" name="Rectangle 29">
            <a:extLst>
              <a:ext uri="{FF2B5EF4-FFF2-40B4-BE49-F238E27FC236}">
                <a16:creationId xmlns:a16="http://schemas.microsoft.com/office/drawing/2014/main" id="{C2D10553-298C-3EA5-A821-D91C6A795310}"/>
              </a:ext>
            </a:extLst>
          </p:cNvPr>
          <p:cNvSpPr/>
          <p:nvPr/>
        </p:nvSpPr>
        <p:spPr>
          <a:xfrm>
            <a:off x="3836665" y="1923486"/>
            <a:ext cx="6307778" cy="27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1C284A"/>
                </a:solidFill>
              </a:rPr>
              <a:t>SLP Colombus REIM – Compartiment 1</a:t>
            </a:r>
          </a:p>
        </p:txBody>
      </p:sp>
      <p:sp>
        <p:nvSpPr>
          <p:cNvPr id="31" name="Rectangle 30">
            <a:extLst>
              <a:ext uri="{FF2B5EF4-FFF2-40B4-BE49-F238E27FC236}">
                <a16:creationId xmlns:a16="http://schemas.microsoft.com/office/drawing/2014/main" id="{4E29D0AF-EA87-CEEB-14FD-DA8714268222}"/>
              </a:ext>
            </a:extLst>
          </p:cNvPr>
          <p:cNvSpPr/>
          <p:nvPr/>
        </p:nvSpPr>
        <p:spPr>
          <a:xfrm>
            <a:off x="10240099" y="1923486"/>
            <a:ext cx="6299710" cy="27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1C284A"/>
                </a:solidFill>
              </a:rPr>
              <a:t>SLP Colombus REIM 2 – Compartiment 2030</a:t>
            </a:r>
          </a:p>
        </p:txBody>
      </p:sp>
      <p:sp>
        <p:nvSpPr>
          <p:cNvPr id="17" name="Rectangle 16">
            <a:extLst>
              <a:ext uri="{FF2B5EF4-FFF2-40B4-BE49-F238E27FC236}">
                <a16:creationId xmlns:a16="http://schemas.microsoft.com/office/drawing/2014/main" id="{B4EE0870-8242-37C5-EC3D-4FE9DE515541}"/>
              </a:ext>
            </a:extLst>
          </p:cNvPr>
          <p:cNvSpPr/>
          <p:nvPr/>
        </p:nvSpPr>
        <p:spPr>
          <a:xfrm>
            <a:off x="808545" y="2263601"/>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Durée d’investissement</a:t>
            </a:r>
          </a:p>
        </p:txBody>
      </p:sp>
      <p:sp>
        <p:nvSpPr>
          <p:cNvPr id="32" name="Rectangle 31">
            <a:extLst>
              <a:ext uri="{FF2B5EF4-FFF2-40B4-BE49-F238E27FC236}">
                <a16:creationId xmlns:a16="http://schemas.microsoft.com/office/drawing/2014/main" id="{40854819-D653-4F43-9E01-D7B517120F64}"/>
              </a:ext>
            </a:extLst>
          </p:cNvPr>
          <p:cNvSpPr/>
          <p:nvPr/>
        </p:nvSpPr>
        <p:spPr>
          <a:xfrm>
            <a:off x="3836665" y="2263601"/>
            <a:ext cx="6307778"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12 ans</a:t>
            </a:r>
          </a:p>
        </p:txBody>
      </p:sp>
      <p:sp>
        <p:nvSpPr>
          <p:cNvPr id="33" name="Rectangle 32">
            <a:extLst>
              <a:ext uri="{FF2B5EF4-FFF2-40B4-BE49-F238E27FC236}">
                <a16:creationId xmlns:a16="http://schemas.microsoft.com/office/drawing/2014/main" id="{1BA29936-2A8B-1A36-09EE-17A134D4079D}"/>
              </a:ext>
            </a:extLst>
          </p:cNvPr>
          <p:cNvSpPr/>
          <p:nvPr/>
        </p:nvSpPr>
        <p:spPr>
          <a:xfrm>
            <a:off x="10240099" y="2263601"/>
            <a:ext cx="629971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6 ans</a:t>
            </a:r>
          </a:p>
        </p:txBody>
      </p:sp>
      <p:sp>
        <p:nvSpPr>
          <p:cNvPr id="25" name="Rectangle 24">
            <a:extLst>
              <a:ext uri="{FF2B5EF4-FFF2-40B4-BE49-F238E27FC236}">
                <a16:creationId xmlns:a16="http://schemas.microsoft.com/office/drawing/2014/main" id="{1EAF2F00-7B00-5E27-6548-C25F68DA1A7D}"/>
              </a:ext>
            </a:extLst>
          </p:cNvPr>
          <p:cNvSpPr/>
          <p:nvPr/>
        </p:nvSpPr>
        <p:spPr>
          <a:xfrm>
            <a:off x="808545" y="6193168"/>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Investisseurs Eligibles</a:t>
            </a:r>
          </a:p>
        </p:txBody>
      </p:sp>
      <p:sp>
        <p:nvSpPr>
          <p:cNvPr id="56" name="Rectangle 55">
            <a:extLst>
              <a:ext uri="{FF2B5EF4-FFF2-40B4-BE49-F238E27FC236}">
                <a16:creationId xmlns:a16="http://schemas.microsoft.com/office/drawing/2014/main" id="{0E792DD6-03FE-E6AA-3B15-865028365C35}"/>
              </a:ext>
            </a:extLst>
          </p:cNvPr>
          <p:cNvSpPr/>
          <p:nvPr/>
        </p:nvSpPr>
        <p:spPr>
          <a:xfrm>
            <a:off x="3836511" y="6193168"/>
            <a:ext cx="1270001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Professionnels et assimilés</a:t>
            </a:r>
          </a:p>
        </p:txBody>
      </p:sp>
      <p:sp>
        <p:nvSpPr>
          <p:cNvPr id="26" name="Rectangle 25">
            <a:extLst>
              <a:ext uri="{FF2B5EF4-FFF2-40B4-BE49-F238E27FC236}">
                <a16:creationId xmlns:a16="http://schemas.microsoft.com/office/drawing/2014/main" id="{DC2B2CF2-5CD6-E7D3-AB3C-C92454FD96AA}"/>
              </a:ext>
            </a:extLst>
          </p:cNvPr>
          <p:cNvSpPr/>
          <p:nvPr/>
        </p:nvSpPr>
        <p:spPr>
          <a:xfrm>
            <a:off x="808545" y="6533665"/>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Valeur Liquidative</a:t>
            </a:r>
          </a:p>
        </p:txBody>
      </p:sp>
      <p:sp>
        <p:nvSpPr>
          <p:cNvPr id="57" name="Rectangle 56">
            <a:extLst>
              <a:ext uri="{FF2B5EF4-FFF2-40B4-BE49-F238E27FC236}">
                <a16:creationId xmlns:a16="http://schemas.microsoft.com/office/drawing/2014/main" id="{215BC1A3-2F91-7083-EFDD-1B58A48D1CFA}"/>
              </a:ext>
            </a:extLst>
          </p:cNvPr>
          <p:cNvSpPr/>
          <p:nvPr/>
        </p:nvSpPr>
        <p:spPr>
          <a:xfrm>
            <a:off x="3836511" y="6533665"/>
            <a:ext cx="1270001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Calculée et publiée sur une fréquence semestrielle à minima</a:t>
            </a:r>
          </a:p>
        </p:txBody>
      </p:sp>
      <p:sp>
        <p:nvSpPr>
          <p:cNvPr id="27" name="Rectangle 26">
            <a:extLst>
              <a:ext uri="{FF2B5EF4-FFF2-40B4-BE49-F238E27FC236}">
                <a16:creationId xmlns:a16="http://schemas.microsoft.com/office/drawing/2014/main" id="{A12DB861-31B1-6019-EF31-42B2AE2EDA44}"/>
              </a:ext>
            </a:extLst>
          </p:cNvPr>
          <p:cNvSpPr/>
          <p:nvPr/>
        </p:nvSpPr>
        <p:spPr>
          <a:xfrm>
            <a:off x="808545" y="6887884"/>
            <a:ext cx="2875722"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Rachats</a:t>
            </a:r>
          </a:p>
        </p:txBody>
      </p:sp>
      <p:sp>
        <p:nvSpPr>
          <p:cNvPr id="58" name="Rectangle 57">
            <a:extLst>
              <a:ext uri="{FF2B5EF4-FFF2-40B4-BE49-F238E27FC236}">
                <a16:creationId xmlns:a16="http://schemas.microsoft.com/office/drawing/2014/main" id="{86E0EAC1-12B3-F3FC-D33A-91E87CE24266}"/>
              </a:ext>
            </a:extLst>
          </p:cNvPr>
          <p:cNvSpPr/>
          <p:nvPr/>
        </p:nvSpPr>
        <p:spPr>
          <a:xfrm>
            <a:off x="3836665" y="6872938"/>
            <a:ext cx="6296739"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a:solidFill>
                  <a:srgbClr val="1C284A"/>
                </a:solidFill>
              </a:rPr>
              <a:t>- Demande de rachat anticipé possible à compter de n+5 années de la date d’émission des parts. Limite de 5% de l’actif brut du fonds. </a:t>
            </a:r>
          </a:p>
          <a:p>
            <a:r>
              <a:rPr lang="fr-FR" sz="1200">
                <a:solidFill>
                  <a:srgbClr val="1C284A"/>
                </a:solidFill>
              </a:rPr>
              <a:t>- Rachat réglé dans un délai entre 6 et 12 mois à compter de la réception de la  demande de rachat.</a:t>
            </a:r>
          </a:p>
        </p:txBody>
      </p:sp>
      <p:sp>
        <p:nvSpPr>
          <p:cNvPr id="59" name="Rectangle 58">
            <a:extLst>
              <a:ext uri="{FF2B5EF4-FFF2-40B4-BE49-F238E27FC236}">
                <a16:creationId xmlns:a16="http://schemas.microsoft.com/office/drawing/2014/main" id="{D9A045C1-2E73-7E5C-79D4-0570E21D3168}"/>
              </a:ext>
            </a:extLst>
          </p:cNvPr>
          <p:cNvSpPr/>
          <p:nvPr/>
        </p:nvSpPr>
        <p:spPr>
          <a:xfrm>
            <a:off x="10243069" y="6872938"/>
            <a:ext cx="6296739"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a:solidFill>
                  <a:srgbClr val="1C284A"/>
                </a:solidFill>
              </a:rPr>
              <a:t>- Demande de rachat anticipé possible à compter de n+5 années de la date d’émission des parts.</a:t>
            </a:r>
          </a:p>
        </p:txBody>
      </p:sp>
      <p:sp>
        <p:nvSpPr>
          <p:cNvPr id="28" name="Rectangle 27">
            <a:extLst>
              <a:ext uri="{FF2B5EF4-FFF2-40B4-BE49-F238E27FC236}">
                <a16:creationId xmlns:a16="http://schemas.microsoft.com/office/drawing/2014/main" id="{8E6601E3-B2A7-A97A-290B-0BF890266F89}"/>
              </a:ext>
            </a:extLst>
          </p:cNvPr>
          <p:cNvSpPr/>
          <p:nvPr/>
        </p:nvSpPr>
        <p:spPr>
          <a:xfrm>
            <a:off x="808545" y="7859306"/>
            <a:ext cx="2875722"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Partage de la performance</a:t>
            </a:r>
          </a:p>
          <a:p>
            <a:pPr algn="ctr"/>
            <a:r>
              <a:rPr lang="fr-FR" sz="1300">
                <a:solidFill>
                  <a:srgbClr val="1C284A"/>
                </a:solidFill>
              </a:rPr>
              <a:t>(Non garanti)</a:t>
            </a:r>
          </a:p>
        </p:txBody>
      </p:sp>
      <p:sp>
        <p:nvSpPr>
          <p:cNvPr id="60" name="Rectangle 59">
            <a:extLst>
              <a:ext uri="{FF2B5EF4-FFF2-40B4-BE49-F238E27FC236}">
                <a16:creationId xmlns:a16="http://schemas.microsoft.com/office/drawing/2014/main" id="{26D5C505-908E-0692-03CA-B4968E7A9AF5}"/>
              </a:ext>
            </a:extLst>
          </p:cNvPr>
          <p:cNvSpPr/>
          <p:nvPr/>
        </p:nvSpPr>
        <p:spPr>
          <a:xfrm>
            <a:off x="3836665" y="7859306"/>
            <a:ext cx="6296739"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a:solidFill>
                  <a:srgbClr val="1C284A"/>
                </a:solidFill>
              </a:rPr>
              <a:t>- Annuellement : après distribution de 3%, porteurs de parts C (réservés à  Financière Colombus) percevront max. 20% des sommes distribuées.</a:t>
            </a:r>
          </a:p>
          <a:p>
            <a:r>
              <a:rPr lang="fr-FR" sz="1200">
                <a:solidFill>
                  <a:srgbClr val="1C284A"/>
                </a:solidFill>
              </a:rPr>
              <a:t>- A la liquidation : après distribution &gt;6% de TRI, porteurs de  parts C (réservés à Financière Colombus) percevront max. 20% des sommes  distribuées.</a:t>
            </a:r>
          </a:p>
        </p:txBody>
      </p:sp>
      <p:sp>
        <p:nvSpPr>
          <p:cNvPr id="61" name="Rectangle 60">
            <a:extLst>
              <a:ext uri="{FF2B5EF4-FFF2-40B4-BE49-F238E27FC236}">
                <a16:creationId xmlns:a16="http://schemas.microsoft.com/office/drawing/2014/main" id="{195737F1-34E5-E881-655C-C33090639CF7}"/>
              </a:ext>
            </a:extLst>
          </p:cNvPr>
          <p:cNvSpPr/>
          <p:nvPr/>
        </p:nvSpPr>
        <p:spPr>
          <a:xfrm>
            <a:off x="10241584" y="7859306"/>
            <a:ext cx="6296739" cy="90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a:solidFill>
                  <a:srgbClr val="1C284A"/>
                </a:solidFill>
              </a:rPr>
              <a:t>A la liquidation : après  distribution &gt;8% de TRI, porteurs de  parts C (réservés à Financière Colombus) percevront 20% des sommes  distribuées</a:t>
            </a:r>
          </a:p>
        </p:txBody>
      </p:sp>
      <p:sp>
        <p:nvSpPr>
          <p:cNvPr id="18" name="Rectangle 17">
            <a:extLst>
              <a:ext uri="{FF2B5EF4-FFF2-40B4-BE49-F238E27FC236}">
                <a16:creationId xmlns:a16="http://schemas.microsoft.com/office/drawing/2014/main" id="{F412C3E0-0F4D-D980-92F4-518D9A294325}"/>
              </a:ext>
            </a:extLst>
          </p:cNvPr>
          <p:cNvSpPr/>
          <p:nvPr/>
        </p:nvSpPr>
        <p:spPr>
          <a:xfrm>
            <a:off x="808545" y="2614193"/>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Catégories de parts</a:t>
            </a:r>
          </a:p>
        </p:txBody>
      </p:sp>
      <p:sp>
        <p:nvSpPr>
          <p:cNvPr id="34" name="Rectangle 33">
            <a:extLst>
              <a:ext uri="{FF2B5EF4-FFF2-40B4-BE49-F238E27FC236}">
                <a16:creationId xmlns:a16="http://schemas.microsoft.com/office/drawing/2014/main" id="{81958671-C983-6E99-2FFF-4FCE122734CB}"/>
              </a:ext>
            </a:extLst>
          </p:cNvPr>
          <p:cNvSpPr/>
          <p:nvPr/>
        </p:nvSpPr>
        <p:spPr>
          <a:xfrm>
            <a:off x="3833692" y="2614193"/>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R</a:t>
            </a:r>
          </a:p>
        </p:txBody>
      </p:sp>
      <p:sp>
        <p:nvSpPr>
          <p:cNvPr id="35" name="Rectangle 34">
            <a:extLst>
              <a:ext uri="{FF2B5EF4-FFF2-40B4-BE49-F238E27FC236}">
                <a16:creationId xmlns:a16="http://schemas.microsoft.com/office/drawing/2014/main" id="{18D90D25-8562-F615-5347-4487D672D1FA}"/>
              </a:ext>
            </a:extLst>
          </p:cNvPr>
          <p:cNvSpPr/>
          <p:nvPr/>
        </p:nvSpPr>
        <p:spPr>
          <a:xfrm>
            <a:off x="5421890" y="2614193"/>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W</a:t>
            </a:r>
          </a:p>
        </p:txBody>
      </p:sp>
      <p:sp>
        <p:nvSpPr>
          <p:cNvPr id="36" name="Rectangle 35">
            <a:extLst>
              <a:ext uri="{FF2B5EF4-FFF2-40B4-BE49-F238E27FC236}">
                <a16:creationId xmlns:a16="http://schemas.microsoft.com/office/drawing/2014/main" id="{E7F61910-82FE-809A-3907-0C7DF928A125}"/>
              </a:ext>
            </a:extLst>
          </p:cNvPr>
          <p:cNvSpPr/>
          <p:nvPr/>
        </p:nvSpPr>
        <p:spPr>
          <a:xfrm>
            <a:off x="7044245" y="2614193"/>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P</a:t>
            </a:r>
          </a:p>
        </p:txBody>
      </p:sp>
      <p:sp>
        <p:nvSpPr>
          <p:cNvPr id="37" name="Rectangle 36">
            <a:extLst>
              <a:ext uri="{FF2B5EF4-FFF2-40B4-BE49-F238E27FC236}">
                <a16:creationId xmlns:a16="http://schemas.microsoft.com/office/drawing/2014/main" id="{2C99144E-2E17-F3DE-6322-238C9D639BF8}"/>
              </a:ext>
            </a:extLst>
          </p:cNvPr>
          <p:cNvSpPr/>
          <p:nvPr/>
        </p:nvSpPr>
        <p:spPr>
          <a:xfrm>
            <a:off x="8632443" y="2614193"/>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I</a:t>
            </a:r>
          </a:p>
        </p:txBody>
      </p:sp>
      <p:sp>
        <p:nvSpPr>
          <p:cNvPr id="65" name="Rectangle 64">
            <a:extLst>
              <a:ext uri="{FF2B5EF4-FFF2-40B4-BE49-F238E27FC236}">
                <a16:creationId xmlns:a16="http://schemas.microsoft.com/office/drawing/2014/main" id="{66A9F189-188A-87C1-4BBA-045BB1DA8FF6}"/>
              </a:ext>
            </a:extLst>
          </p:cNvPr>
          <p:cNvSpPr/>
          <p:nvPr/>
        </p:nvSpPr>
        <p:spPr>
          <a:xfrm>
            <a:off x="10240098" y="2614193"/>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R</a:t>
            </a:r>
          </a:p>
        </p:txBody>
      </p:sp>
      <p:sp>
        <p:nvSpPr>
          <p:cNvPr id="66" name="Rectangle 65">
            <a:extLst>
              <a:ext uri="{FF2B5EF4-FFF2-40B4-BE49-F238E27FC236}">
                <a16:creationId xmlns:a16="http://schemas.microsoft.com/office/drawing/2014/main" id="{0F0E6AA7-256A-56DA-3EAC-0EBF8957CCA9}"/>
              </a:ext>
            </a:extLst>
          </p:cNvPr>
          <p:cNvSpPr/>
          <p:nvPr/>
        </p:nvSpPr>
        <p:spPr>
          <a:xfrm>
            <a:off x="12361924" y="2614193"/>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W</a:t>
            </a:r>
          </a:p>
        </p:txBody>
      </p:sp>
      <p:sp>
        <p:nvSpPr>
          <p:cNvPr id="67" name="Rectangle 66">
            <a:extLst>
              <a:ext uri="{FF2B5EF4-FFF2-40B4-BE49-F238E27FC236}">
                <a16:creationId xmlns:a16="http://schemas.microsoft.com/office/drawing/2014/main" id="{AF0646F8-6A2A-BA20-0DBB-D82ACA8E1B3C}"/>
              </a:ext>
            </a:extLst>
          </p:cNvPr>
          <p:cNvSpPr/>
          <p:nvPr/>
        </p:nvSpPr>
        <p:spPr>
          <a:xfrm>
            <a:off x="14483751" y="2614193"/>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rgbClr val="1C284A"/>
                </a:solidFill>
              </a:rPr>
              <a:t>Parts I</a:t>
            </a:r>
          </a:p>
        </p:txBody>
      </p:sp>
      <p:sp>
        <p:nvSpPr>
          <p:cNvPr id="19" name="Rectangle 18">
            <a:extLst>
              <a:ext uri="{FF2B5EF4-FFF2-40B4-BE49-F238E27FC236}">
                <a16:creationId xmlns:a16="http://schemas.microsoft.com/office/drawing/2014/main" id="{7525D0FF-4391-5918-946F-0ACD960FEE3E}"/>
              </a:ext>
            </a:extLst>
          </p:cNvPr>
          <p:cNvSpPr/>
          <p:nvPr/>
        </p:nvSpPr>
        <p:spPr>
          <a:xfrm>
            <a:off x="808545" y="2974576"/>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Montant de souscription</a:t>
            </a:r>
          </a:p>
        </p:txBody>
      </p:sp>
      <p:sp>
        <p:nvSpPr>
          <p:cNvPr id="38" name="Rectangle 37">
            <a:extLst>
              <a:ext uri="{FF2B5EF4-FFF2-40B4-BE49-F238E27FC236}">
                <a16:creationId xmlns:a16="http://schemas.microsoft.com/office/drawing/2014/main" id="{F094D505-88E6-FB93-2397-F61BED8FADCC}"/>
              </a:ext>
            </a:extLst>
          </p:cNvPr>
          <p:cNvSpPr/>
          <p:nvPr/>
        </p:nvSpPr>
        <p:spPr>
          <a:xfrm>
            <a:off x="3833692" y="2974576"/>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100 000€</a:t>
            </a:r>
          </a:p>
        </p:txBody>
      </p:sp>
      <p:sp>
        <p:nvSpPr>
          <p:cNvPr id="39" name="Rectangle 38">
            <a:extLst>
              <a:ext uri="{FF2B5EF4-FFF2-40B4-BE49-F238E27FC236}">
                <a16:creationId xmlns:a16="http://schemas.microsoft.com/office/drawing/2014/main" id="{78527E52-07BD-E106-C146-D51DF88EB0F4}"/>
              </a:ext>
            </a:extLst>
          </p:cNvPr>
          <p:cNvSpPr/>
          <p:nvPr/>
        </p:nvSpPr>
        <p:spPr>
          <a:xfrm>
            <a:off x="5421890" y="2974576"/>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500 000€</a:t>
            </a:r>
          </a:p>
        </p:txBody>
      </p:sp>
      <p:sp>
        <p:nvSpPr>
          <p:cNvPr id="40" name="Rectangle 39">
            <a:extLst>
              <a:ext uri="{FF2B5EF4-FFF2-40B4-BE49-F238E27FC236}">
                <a16:creationId xmlns:a16="http://schemas.microsoft.com/office/drawing/2014/main" id="{E86BABFC-1A02-4D40-9939-33C7A2776D9B}"/>
              </a:ext>
            </a:extLst>
          </p:cNvPr>
          <p:cNvSpPr/>
          <p:nvPr/>
        </p:nvSpPr>
        <p:spPr>
          <a:xfrm>
            <a:off x="7044245" y="2974576"/>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1 000 000€</a:t>
            </a:r>
          </a:p>
        </p:txBody>
      </p:sp>
      <p:sp>
        <p:nvSpPr>
          <p:cNvPr id="41" name="Rectangle 40">
            <a:extLst>
              <a:ext uri="{FF2B5EF4-FFF2-40B4-BE49-F238E27FC236}">
                <a16:creationId xmlns:a16="http://schemas.microsoft.com/office/drawing/2014/main" id="{EAC37ABC-3D85-C1D1-FF48-2BAC75E57F3A}"/>
              </a:ext>
            </a:extLst>
          </p:cNvPr>
          <p:cNvSpPr/>
          <p:nvPr/>
        </p:nvSpPr>
        <p:spPr>
          <a:xfrm>
            <a:off x="8632443" y="2974576"/>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1 000 000€</a:t>
            </a:r>
          </a:p>
        </p:txBody>
      </p:sp>
      <p:sp>
        <p:nvSpPr>
          <p:cNvPr id="80" name="Rectangle 79">
            <a:extLst>
              <a:ext uri="{FF2B5EF4-FFF2-40B4-BE49-F238E27FC236}">
                <a16:creationId xmlns:a16="http://schemas.microsoft.com/office/drawing/2014/main" id="{7478F9AD-B643-2A31-857E-2F51B995067D}"/>
              </a:ext>
            </a:extLst>
          </p:cNvPr>
          <p:cNvSpPr/>
          <p:nvPr/>
        </p:nvSpPr>
        <p:spPr>
          <a:xfrm>
            <a:off x="10240098" y="2974576"/>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100 000€</a:t>
            </a:r>
          </a:p>
        </p:txBody>
      </p:sp>
      <p:sp>
        <p:nvSpPr>
          <p:cNvPr id="81" name="Rectangle 80">
            <a:extLst>
              <a:ext uri="{FF2B5EF4-FFF2-40B4-BE49-F238E27FC236}">
                <a16:creationId xmlns:a16="http://schemas.microsoft.com/office/drawing/2014/main" id="{218A064C-4767-3AF0-B6B4-89D42795D64A}"/>
              </a:ext>
            </a:extLst>
          </p:cNvPr>
          <p:cNvSpPr/>
          <p:nvPr/>
        </p:nvSpPr>
        <p:spPr>
          <a:xfrm>
            <a:off x="12361924" y="2974576"/>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500 000€</a:t>
            </a:r>
          </a:p>
        </p:txBody>
      </p:sp>
      <p:sp>
        <p:nvSpPr>
          <p:cNvPr id="82" name="Rectangle 81">
            <a:extLst>
              <a:ext uri="{FF2B5EF4-FFF2-40B4-BE49-F238E27FC236}">
                <a16:creationId xmlns:a16="http://schemas.microsoft.com/office/drawing/2014/main" id="{E3E946C8-BF04-E7A6-47C2-2B7E39B6CA51}"/>
              </a:ext>
            </a:extLst>
          </p:cNvPr>
          <p:cNvSpPr/>
          <p:nvPr/>
        </p:nvSpPr>
        <p:spPr>
          <a:xfrm>
            <a:off x="14483751" y="2974576"/>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100 000€</a:t>
            </a:r>
          </a:p>
        </p:txBody>
      </p:sp>
      <p:sp>
        <p:nvSpPr>
          <p:cNvPr id="20" name="Rectangle 19">
            <a:extLst>
              <a:ext uri="{FF2B5EF4-FFF2-40B4-BE49-F238E27FC236}">
                <a16:creationId xmlns:a16="http://schemas.microsoft.com/office/drawing/2014/main" id="{B60B5B8B-796B-F3A4-58BE-92C2D4501578}"/>
              </a:ext>
            </a:extLst>
          </p:cNvPr>
          <p:cNvSpPr/>
          <p:nvPr/>
        </p:nvSpPr>
        <p:spPr>
          <a:xfrm>
            <a:off x="808545" y="3347827"/>
            <a:ext cx="2875722"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Frais d’entrée Max.</a:t>
            </a:r>
          </a:p>
        </p:txBody>
      </p:sp>
      <p:sp>
        <p:nvSpPr>
          <p:cNvPr id="42" name="Rectangle 41">
            <a:extLst>
              <a:ext uri="{FF2B5EF4-FFF2-40B4-BE49-F238E27FC236}">
                <a16:creationId xmlns:a16="http://schemas.microsoft.com/office/drawing/2014/main" id="{1FB121A2-018A-24B5-A077-CD8DAE0E9E9E}"/>
              </a:ext>
            </a:extLst>
          </p:cNvPr>
          <p:cNvSpPr/>
          <p:nvPr/>
        </p:nvSpPr>
        <p:spPr>
          <a:xfrm>
            <a:off x="3833692" y="3347827"/>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5%</a:t>
            </a:r>
          </a:p>
        </p:txBody>
      </p:sp>
      <p:sp>
        <p:nvSpPr>
          <p:cNvPr id="43" name="Rectangle 42">
            <a:extLst>
              <a:ext uri="{FF2B5EF4-FFF2-40B4-BE49-F238E27FC236}">
                <a16:creationId xmlns:a16="http://schemas.microsoft.com/office/drawing/2014/main" id="{53363B1E-9399-28CB-A61E-D263ED0D51C7}"/>
              </a:ext>
            </a:extLst>
          </p:cNvPr>
          <p:cNvSpPr/>
          <p:nvPr/>
        </p:nvSpPr>
        <p:spPr>
          <a:xfrm>
            <a:off x="5421890" y="3347827"/>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3%</a:t>
            </a:r>
          </a:p>
        </p:txBody>
      </p:sp>
      <p:sp>
        <p:nvSpPr>
          <p:cNvPr id="44" name="Rectangle 43">
            <a:extLst>
              <a:ext uri="{FF2B5EF4-FFF2-40B4-BE49-F238E27FC236}">
                <a16:creationId xmlns:a16="http://schemas.microsoft.com/office/drawing/2014/main" id="{A4ACD67E-BD06-B658-6B86-7E3B80554BEE}"/>
              </a:ext>
            </a:extLst>
          </p:cNvPr>
          <p:cNvSpPr/>
          <p:nvPr/>
        </p:nvSpPr>
        <p:spPr>
          <a:xfrm>
            <a:off x="7044245" y="3347827"/>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a:t>
            </a:r>
          </a:p>
        </p:txBody>
      </p:sp>
      <p:sp>
        <p:nvSpPr>
          <p:cNvPr id="45" name="Rectangle 44">
            <a:extLst>
              <a:ext uri="{FF2B5EF4-FFF2-40B4-BE49-F238E27FC236}">
                <a16:creationId xmlns:a16="http://schemas.microsoft.com/office/drawing/2014/main" id="{1C9FC401-2A3C-7989-D820-4CA09DA29EF1}"/>
              </a:ext>
            </a:extLst>
          </p:cNvPr>
          <p:cNvSpPr/>
          <p:nvPr/>
        </p:nvSpPr>
        <p:spPr>
          <a:xfrm>
            <a:off x="8632443" y="3347827"/>
            <a:ext cx="1512000"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a:t>
            </a:r>
          </a:p>
        </p:txBody>
      </p:sp>
      <p:sp>
        <p:nvSpPr>
          <p:cNvPr id="84" name="Rectangle 83">
            <a:extLst>
              <a:ext uri="{FF2B5EF4-FFF2-40B4-BE49-F238E27FC236}">
                <a16:creationId xmlns:a16="http://schemas.microsoft.com/office/drawing/2014/main" id="{DD10F103-C3CC-2E97-AC98-865E5BE2E0C4}"/>
              </a:ext>
            </a:extLst>
          </p:cNvPr>
          <p:cNvSpPr/>
          <p:nvPr/>
        </p:nvSpPr>
        <p:spPr>
          <a:xfrm>
            <a:off x="10240098" y="3347827"/>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5%</a:t>
            </a:r>
          </a:p>
        </p:txBody>
      </p:sp>
      <p:sp>
        <p:nvSpPr>
          <p:cNvPr id="85" name="Rectangle 84">
            <a:extLst>
              <a:ext uri="{FF2B5EF4-FFF2-40B4-BE49-F238E27FC236}">
                <a16:creationId xmlns:a16="http://schemas.microsoft.com/office/drawing/2014/main" id="{36E1B311-92DD-5655-8A14-C1996A6A77B1}"/>
              </a:ext>
            </a:extLst>
          </p:cNvPr>
          <p:cNvSpPr/>
          <p:nvPr/>
        </p:nvSpPr>
        <p:spPr>
          <a:xfrm>
            <a:off x="12361924" y="3347827"/>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3%</a:t>
            </a:r>
          </a:p>
        </p:txBody>
      </p:sp>
      <p:sp>
        <p:nvSpPr>
          <p:cNvPr id="86" name="Rectangle 85">
            <a:extLst>
              <a:ext uri="{FF2B5EF4-FFF2-40B4-BE49-F238E27FC236}">
                <a16:creationId xmlns:a16="http://schemas.microsoft.com/office/drawing/2014/main" id="{B678DE8D-1FB2-8263-AA50-39DD6A6E6606}"/>
              </a:ext>
            </a:extLst>
          </p:cNvPr>
          <p:cNvSpPr/>
          <p:nvPr/>
        </p:nvSpPr>
        <p:spPr>
          <a:xfrm>
            <a:off x="14483751" y="3347827"/>
            <a:ext cx="2053087" cy="27000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a:t>
            </a:r>
          </a:p>
        </p:txBody>
      </p:sp>
      <p:sp>
        <p:nvSpPr>
          <p:cNvPr id="23" name="Rectangle 22">
            <a:extLst>
              <a:ext uri="{FF2B5EF4-FFF2-40B4-BE49-F238E27FC236}">
                <a16:creationId xmlns:a16="http://schemas.microsoft.com/office/drawing/2014/main" id="{7DD76B22-79D5-2D69-F48A-C03FEEEB251B}"/>
              </a:ext>
            </a:extLst>
          </p:cNvPr>
          <p:cNvSpPr/>
          <p:nvPr/>
        </p:nvSpPr>
        <p:spPr>
          <a:xfrm>
            <a:off x="1902378" y="4695423"/>
            <a:ext cx="1775792"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En % des Engagements</a:t>
            </a:r>
          </a:p>
        </p:txBody>
      </p:sp>
      <p:sp>
        <p:nvSpPr>
          <p:cNvPr id="48" name="Rectangle 47">
            <a:extLst>
              <a:ext uri="{FF2B5EF4-FFF2-40B4-BE49-F238E27FC236}">
                <a16:creationId xmlns:a16="http://schemas.microsoft.com/office/drawing/2014/main" id="{611363A5-CB9A-3BE8-88B0-8B0496ADEDD0}"/>
              </a:ext>
            </a:extLst>
          </p:cNvPr>
          <p:cNvSpPr/>
          <p:nvPr/>
        </p:nvSpPr>
        <p:spPr>
          <a:xfrm>
            <a:off x="3833692" y="4694131"/>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a:t>
            </a:r>
          </a:p>
        </p:txBody>
      </p:sp>
      <p:sp>
        <p:nvSpPr>
          <p:cNvPr id="49" name="Rectangle 48">
            <a:extLst>
              <a:ext uri="{FF2B5EF4-FFF2-40B4-BE49-F238E27FC236}">
                <a16:creationId xmlns:a16="http://schemas.microsoft.com/office/drawing/2014/main" id="{1EC53468-1D29-6035-3216-5B578707623C}"/>
              </a:ext>
            </a:extLst>
          </p:cNvPr>
          <p:cNvSpPr/>
          <p:nvPr/>
        </p:nvSpPr>
        <p:spPr>
          <a:xfrm>
            <a:off x="5421890" y="4694131"/>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0,75%</a:t>
            </a:r>
          </a:p>
        </p:txBody>
      </p:sp>
      <p:sp>
        <p:nvSpPr>
          <p:cNvPr id="50" name="Rectangle 49">
            <a:extLst>
              <a:ext uri="{FF2B5EF4-FFF2-40B4-BE49-F238E27FC236}">
                <a16:creationId xmlns:a16="http://schemas.microsoft.com/office/drawing/2014/main" id="{57CBB862-9403-4D61-8F5D-2940FDBBA780}"/>
              </a:ext>
            </a:extLst>
          </p:cNvPr>
          <p:cNvSpPr/>
          <p:nvPr/>
        </p:nvSpPr>
        <p:spPr>
          <a:xfrm>
            <a:off x="7044245" y="4694131"/>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0,5%</a:t>
            </a:r>
          </a:p>
        </p:txBody>
      </p:sp>
      <p:sp>
        <p:nvSpPr>
          <p:cNvPr id="88" name="Rectangle 87">
            <a:extLst>
              <a:ext uri="{FF2B5EF4-FFF2-40B4-BE49-F238E27FC236}">
                <a16:creationId xmlns:a16="http://schemas.microsoft.com/office/drawing/2014/main" id="{A2945CAC-A3E5-ABDB-0F1E-F68543E213FB}"/>
              </a:ext>
            </a:extLst>
          </p:cNvPr>
          <p:cNvSpPr/>
          <p:nvPr/>
        </p:nvSpPr>
        <p:spPr>
          <a:xfrm>
            <a:off x="10240098" y="4691263"/>
            <a:ext cx="2053087"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2%</a:t>
            </a:r>
          </a:p>
        </p:txBody>
      </p:sp>
      <p:sp>
        <p:nvSpPr>
          <p:cNvPr id="89" name="Rectangle 88">
            <a:extLst>
              <a:ext uri="{FF2B5EF4-FFF2-40B4-BE49-F238E27FC236}">
                <a16:creationId xmlns:a16="http://schemas.microsoft.com/office/drawing/2014/main" id="{7A3ED47E-71F8-CF97-E701-1968D730B1F4}"/>
              </a:ext>
            </a:extLst>
          </p:cNvPr>
          <p:cNvSpPr/>
          <p:nvPr/>
        </p:nvSpPr>
        <p:spPr>
          <a:xfrm>
            <a:off x="12361924" y="4691261"/>
            <a:ext cx="2053087"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1,75%</a:t>
            </a:r>
          </a:p>
        </p:txBody>
      </p:sp>
      <p:sp>
        <p:nvSpPr>
          <p:cNvPr id="90" name="Rectangle 89">
            <a:extLst>
              <a:ext uri="{FF2B5EF4-FFF2-40B4-BE49-F238E27FC236}">
                <a16:creationId xmlns:a16="http://schemas.microsoft.com/office/drawing/2014/main" id="{1F36686F-1DED-61AE-544F-41E35F11E08D}"/>
              </a:ext>
            </a:extLst>
          </p:cNvPr>
          <p:cNvSpPr/>
          <p:nvPr/>
        </p:nvSpPr>
        <p:spPr>
          <a:xfrm>
            <a:off x="14483751" y="4691260"/>
            <a:ext cx="2053087"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a:t>
            </a:r>
          </a:p>
        </p:txBody>
      </p:sp>
      <p:sp>
        <p:nvSpPr>
          <p:cNvPr id="24" name="Rectangle 23">
            <a:extLst>
              <a:ext uri="{FF2B5EF4-FFF2-40B4-BE49-F238E27FC236}">
                <a16:creationId xmlns:a16="http://schemas.microsoft.com/office/drawing/2014/main" id="{2CFC3746-F8EB-D38B-1FAF-1B27D19FC914}"/>
              </a:ext>
            </a:extLst>
          </p:cNvPr>
          <p:cNvSpPr/>
          <p:nvPr/>
        </p:nvSpPr>
        <p:spPr>
          <a:xfrm>
            <a:off x="1908318" y="5469280"/>
            <a:ext cx="1775793"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Dont Rétrocessions</a:t>
            </a:r>
          </a:p>
          <a:p>
            <a:pPr algn="ctr"/>
            <a:r>
              <a:rPr lang="fr-FR" sz="1200">
                <a:solidFill>
                  <a:srgbClr val="1C284A"/>
                </a:solidFill>
              </a:rPr>
              <a:t>(% des Engagements)</a:t>
            </a:r>
          </a:p>
        </p:txBody>
      </p:sp>
      <p:sp>
        <p:nvSpPr>
          <p:cNvPr id="52" name="Rectangle 51">
            <a:extLst>
              <a:ext uri="{FF2B5EF4-FFF2-40B4-BE49-F238E27FC236}">
                <a16:creationId xmlns:a16="http://schemas.microsoft.com/office/drawing/2014/main" id="{E5F10228-60F2-4EE8-3CF2-23B1F3C8ACDF}"/>
              </a:ext>
            </a:extLst>
          </p:cNvPr>
          <p:cNvSpPr/>
          <p:nvPr/>
        </p:nvSpPr>
        <p:spPr>
          <a:xfrm>
            <a:off x="3833692" y="5469280"/>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a:t>
            </a:r>
          </a:p>
        </p:txBody>
      </p:sp>
      <p:sp>
        <p:nvSpPr>
          <p:cNvPr id="53" name="Rectangle 52">
            <a:extLst>
              <a:ext uri="{FF2B5EF4-FFF2-40B4-BE49-F238E27FC236}">
                <a16:creationId xmlns:a16="http://schemas.microsoft.com/office/drawing/2014/main" id="{916735F6-BF82-037D-9564-BAF61A83CED7}"/>
              </a:ext>
            </a:extLst>
          </p:cNvPr>
          <p:cNvSpPr/>
          <p:nvPr/>
        </p:nvSpPr>
        <p:spPr>
          <a:xfrm>
            <a:off x="5421890" y="5469280"/>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0,75%</a:t>
            </a:r>
          </a:p>
        </p:txBody>
      </p:sp>
      <p:sp>
        <p:nvSpPr>
          <p:cNvPr id="54" name="Rectangle 53">
            <a:extLst>
              <a:ext uri="{FF2B5EF4-FFF2-40B4-BE49-F238E27FC236}">
                <a16:creationId xmlns:a16="http://schemas.microsoft.com/office/drawing/2014/main" id="{DC3CDF92-5F58-AA54-29FF-75E549CBEBDE}"/>
              </a:ext>
            </a:extLst>
          </p:cNvPr>
          <p:cNvSpPr/>
          <p:nvPr/>
        </p:nvSpPr>
        <p:spPr>
          <a:xfrm>
            <a:off x="7044245" y="5469280"/>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0,5%</a:t>
            </a:r>
          </a:p>
        </p:txBody>
      </p:sp>
      <p:sp>
        <p:nvSpPr>
          <p:cNvPr id="92" name="Rectangle 91">
            <a:extLst>
              <a:ext uri="{FF2B5EF4-FFF2-40B4-BE49-F238E27FC236}">
                <a16:creationId xmlns:a16="http://schemas.microsoft.com/office/drawing/2014/main" id="{12CFAE95-675F-5EF4-5036-E5480941C995}"/>
              </a:ext>
            </a:extLst>
          </p:cNvPr>
          <p:cNvSpPr/>
          <p:nvPr/>
        </p:nvSpPr>
        <p:spPr>
          <a:xfrm>
            <a:off x="10240098" y="5469280"/>
            <a:ext cx="2053087"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1%</a:t>
            </a:r>
          </a:p>
        </p:txBody>
      </p:sp>
      <p:sp>
        <p:nvSpPr>
          <p:cNvPr id="93" name="Rectangle 92">
            <a:extLst>
              <a:ext uri="{FF2B5EF4-FFF2-40B4-BE49-F238E27FC236}">
                <a16:creationId xmlns:a16="http://schemas.microsoft.com/office/drawing/2014/main" id="{BD127737-E9DD-232B-EC89-0114BDF21368}"/>
              </a:ext>
            </a:extLst>
          </p:cNvPr>
          <p:cNvSpPr/>
          <p:nvPr/>
        </p:nvSpPr>
        <p:spPr>
          <a:xfrm>
            <a:off x="12361924" y="5469280"/>
            <a:ext cx="2053087"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0,75%</a:t>
            </a:r>
          </a:p>
        </p:txBody>
      </p:sp>
      <p:sp>
        <p:nvSpPr>
          <p:cNvPr id="22" name="Rectangle 21">
            <a:extLst>
              <a:ext uri="{FF2B5EF4-FFF2-40B4-BE49-F238E27FC236}">
                <a16:creationId xmlns:a16="http://schemas.microsoft.com/office/drawing/2014/main" id="{A3A10261-02B7-8EFE-634D-612A97A53F5A}"/>
              </a:ext>
            </a:extLst>
          </p:cNvPr>
          <p:cNvSpPr/>
          <p:nvPr/>
        </p:nvSpPr>
        <p:spPr>
          <a:xfrm>
            <a:off x="1908320" y="3922428"/>
            <a:ext cx="1775792"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rgbClr val="1C284A"/>
                </a:solidFill>
              </a:rPr>
              <a:t>En % des Valeurs d’Expertises</a:t>
            </a:r>
          </a:p>
        </p:txBody>
      </p:sp>
      <p:sp>
        <p:nvSpPr>
          <p:cNvPr id="46" name="Rectangle 45">
            <a:extLst>
              <a:ext uri="{FF2B5EF4-FFF2-40B4-BE49-F238E27FC236}">
                <a16:creationId xmlns:a16="http://schemas.microsoft.com/office/drawing/2014/main" id="{C6E457B5-5541-7EB8-0164-7C20D473DF7A}"/>
              </a:ext>
            </a:extLst>
          </p:cNvPr>
          <p:cNvSpPr/>
          <p:nvPr/>
        </p:nvSpPr>
        <p:spPr>
          <a:xfrm>
            <a:off x="3843198" y="3922428"/>
            <a:ext cx="4715863"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0,12%</a:t>
            </a:r>
          </a:p>
        </p:txBody>
      </p:sp>
      <p:sp>
        <p:nvSpPr>
          <p:cNvPr id="47" name="Rectangle 46">
            <a:extLst>
              <a:ext uri="{FF2B5EF4-FFF2-40B4-BE49-F238E27FC236}">
                <a16:creationId xmlns:a16="http://schemas.microsoft.com/office/drawing/2014/main" id="{5F9F8A4B-A2B9-9935-F7EC-A53B92C35FD3}"/>
              </a:ext>
            </a:extLst>
          </p:cNvPr>
          <p:cNvSpPr/>
          <p:nvPr/>
        </p:nvSpPr>
        <p:spPr>
          <a:xfrm>
            <a:off x="8632443" y="3922428"/>
            <a:ext cx="1512000" cy="39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rgbClr val="1C284A"/>
                </a:solidFill>
              </a:rPr>
              <a:t>0,10%</a:t>
            </a:r>
          </a:p>
        </p:txBody>
      </p:sp>
      <p:sp>
        <p:nvSpPr>
          <p:cNvPr id="115" name="Ellipse 114">
            <a:extLst>
              <a:ext uri="{FF2B5EF4-FFF2-40B4-BE49-F238E27FC236}">
                <a16:creationId xmlns:a16="http://schemas.microsoft.com/office/drawing/2014/main" id="{1D681874-104F-8B02-F20C-7B7D2C8CE12E}"/>
              </a:ext>
            </a:extLst>
          </p:cNvPr>
          <p:cNvSpPr/>
          <p:nvPr/>
        </p:nvSpPr>
        <p:spPr>
          <a:xfrm>
            <a:off x="6062844" y="4369133"/>
            <a:ext cx="223838" cy="223200"/>
          </a:xfrm>
          <a:prstGeom prst="ellipse">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bg1"/>
                </a:solidFill>
              </a:rPr>
              <a:t>+</a:t>
            </a:r>
          </a:p>
        </p:txBody>
      </p:sp>
      <p:sp>
        <p:nvSpPr>
          <p:cNvPr id="117" name="Flèche : bas 116">
            <a:extLst>
              <a:ext uri="{FF2B5EF4-FFF2-40B4-BE49-F238E27FC236}">
                <a16:creationId xmlns:a16="http://schemas.microsoft.com/office/drawing/2014/main" id="{85927355-2540-10B7-46A9-232254BA18B0}"/>
              </a:ext>
            </a:extLst>
          </p:cNvPr>
          <p:cNvSpPr/>
          <p:nvPr/>
        </p:nvSpPr>
        <p:spPr>
          <a:xfrm>
            <a:off x="6062845" y="5159454"/>
            <a:ext cx="223837" cy="268977"/>
          </a:xfrm>
          <a:prstGeom prst="downArrow">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18" name="Flèche : bas 117">
            <a:extLst>
              <a:ext uri="{FF2B5EF4-FFF2-40B4-BE49-F238E27FC236}">
                <a16:creationId xmlns:a16="http://schemas.microsoft.com/office/drawing/2014/main" id="{B1084576-C506-8A02-9753-05692756FABA}"/>
              </a:ext>
            </a:extLst>
          </p:cNvPr>
          <p:cNvSpPr/>
          <p:nvPr/>
        </p:nvSpPr>
        <p:spPr>
          <a:xfrm>
            <a:off x="13271586" y="5154896"/>
            <a:ext cx="223837" cy="268977"/>
          </a:xfrm>
          <a:prstGeom prst="downArrow">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1" name="Flèche : bas 120">
            <a:extLst>
              <a:ext uri="{FF2B5EF4-FFF2-40B4-BE49-F238E27FC236}">
                <a16:creationId xmlns:a16="http://schemas.microsoft.com/office/drawing/2014/main" id="{AD5605B1-A594-369E-A106-97CC0E4BF7FE}"/>
              </a:ext>
            </a:extLst>
          </p:cNvPr>
          <p:cNvSpPr/>
          <p:nvPr/>
        </p:nvSpPr>
        <p:spPr>
          <a:xfrm>
            <a:off x="7688326" y="5149504"/>
            <a:ext cx="223837" cy="268977"/>
          </a:xfrm>
          <a:prstGeom prst="downArrow">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4" name="Flèche : bas 123">
            <a:extLst>
              <a:ext uri="{FF2B5EF4-FFF2-40B4-BE49-F238E27FC236}">
                <a16:creationId xmlns:a16="http://schemas.microsoft.com/office/drawing/2014/main" id="{9815A1F0-02DA-F8C8-0448-C586337180D5}"/>
              </a:ext>
            </a:extLst>
          </p:cNvPr>
          <p:cNvSpPr/>
          <p:nvPr/>
        </p:nvSpPr>
        <p:spPr>
          <a:xfrm>
            <a:off x="4477773" y="5154895"/>
            <a:ext cx="223837" cy="268977"/>
          </a:xfrm>
          <a:prstGeom prst="downArrow">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5" name="Flèche : bas 124">
            <a:extLst>
              <a:ext uri="{FF2B5EF4-FFF2-40B4-BE49-F238E27FC236}">
                <a16:creationId xmlns:a16="http://schemas.microsoft.com/office/drawing/2014/main" id="{D522B8F2-3D9B-0461-DCDD-3A6B292B20B6}"/>
              </a:ext>
            </a:extLst>
          </p:cNvPr>
          <p:cNvSpPr/>
          <p:nvPr/>
        </p:nvSpPr>
        <p:spPr>
          <a:xfrm>
            <a:off x="11154722" y="5149503"/>
            <a:ext cx="223837" cy="268977"/>
          </a:xfrm>
          <a:prstGeom prst="downArrow">
            <a:avLst/>
          </a:prstGeom>
          <a:solidFill>
            <a:srgbClr val="1C284A"/>
          </a:solidFill>
          <a:ln>
            <a:solidFill>
              <a:srgbClr val="1C2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11551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9">
            <a:extLst>
              <a:ext uri="{FF2B5EF4-FFF2-40B4-BE49-F238E27FC236}">
                <a16:creationId xmlns:a16="http://schemas.microsoft.com/office/drawing/2014/main" id="{C4F536B0-12E0-4CDF-834D-791FA18EF6F6}"/>
              </a:ext>
            </a:extLst>
          </p:cNvPr>
          <p:cNvGraphicFramePr>
            <a:graphicFrameLocks noGrp="1"/>
          </p:cNvGraphicFramePr>
          <p:nvPr>
            <p:extLst>
              <p:ext uri="{D42A27DB-BD31-4B8C-83A1-F6EECF244321}">
                <p14:modId xmlns:p14="http://schemas.microsoft.com/office/powerpoint/2010/main" val="605861291"/>
              </p:ext>
            </p:extLst>
          </p:nvPr>
        </p:nvGraphicFramePr>
        <p:xfrm>
          <a:off x="596900" y="5582610"/>
          <a:ext cx="16179800" cy="2438400"/>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369280275"/>
                    </a:ext>
                  </a:extLst>
                </a:gridCol>
                <a:gridCol w="12573000">
                  <a:extLst>
                    <a:ext uri="{9D8B030D-6E8A-4147-A177-3AD203B41FA5}">
                      <a16:colId xmlns:a16="http://schemas.microsoft.com/office/drawing/2014/main" val="3291314663"/>
                    </a:ext>
                  </a:extLst>
                </a:gridCol>
              </a:tblGrid>
              <a:tr h="239608">
                <a:tc>
                  <a:txBody>
                    <a:bodyPr/>
                    <a:lstStyle/>
                    <a:p>
                      <a:pPr algn="ctr"/>
                      <a:r>
                        <a:rPr lang="fr-FR" sz="1800"/>
                        <a:t>Risques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tc>
                  <a:txBody>
                    <a:bodyPr/>
                    <a:lstStyle/>
                    <a:p>
                      <a:pPr algn="ctr"/>
                      <a:r>
                        <a:rPr lang="fr-FR" sz="1800"/>
                        <a:t>Caractéristiques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extLst>
                  <a:ext uri="{0D108BD9-81ED-4DB2-BD59-A6C34878D82A}">
                    <a16:rowId xmlns:a16="http://schemas.microsoft.com/office/drawing/2014/main" val="3914125044"/>
                  </a:ext>
                </a:extLst>
              </a:tr>
              <a:tr h="306363">
                <a:tc>
                  <a:txBody>
                    <a:bodyPr/>
                    <a:lstStyle/>
                    <a:p>
                      <a:pPr algn="ctr"/>
                      <a:r>
                        <a:rPr lang="fr-FR" sz="1600" b="1">
                          <a:solidFill>
                            <a:srgbClr val="1C284B"/>
                          </a:solidFill>
                        </a:rPr>
                        <a:t>Risque de perte en capital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Tx/>
                        <a:buNone/>
                      </a:pPr>
                      <a:r>
                        <a:rPr lang="fr-FR" sz="1600">
                          <a:solidFill>
                            <a:srgbClr val="1C284B"/>
                          </a:solidFill>
                        </a:rPr>
                        <a:t>Compte tenu de la stratégie d’investissement opportuniste, le risque de perte en capital est élevé et le capital investi peut ne pas être restitué ou ne l’être que partiellement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697767"/>
                  </a:ext>
                </a:extLst>
              </a:tr>
              <a:tr h="326739">
                <a:tc>
                  <a:txBody>
                    <a:bodyPr/>
                    <a:lstStyle/>
                    <a:p>
                      <a:pPr marL="0" algn="ctr" defTabSz="914400" rtl="0" eaLnBrk="1" latinLnBrk="0" hangingPunct="1"/>
                      <a:r>
                        <a:rPr lang="fr-FR" sz="1600" b="1" kern="1200">
                          <a:solidFill>
                            <a:srgbClr val="1C284B"/>
                          </a:solidFill>
                          <a:latin typeface="+mn-lt"/>
                          <a:ea typeface="+mn-ea"/>
                          <a:cs typeface="+mn-cs"/>
                        </a:rPr>
                        <a:t>Risque de liquidité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a:solidFill>
                            <a:srgbClr val="1C284B"/>
                          </a:solidFill>
                        </a:rPr>
                        <a:t>Le fonds détient des immeubles dont la vente exige des délais qui dépendent de l’état du marché immobilier. En cas de demande de rachat, le délai de remboursement n’est pas garanti (voir conditions spécifiques du prospectus)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76914"/>
                  </a:ext>
                </a:extLst>
              </a:tr>
              <a:tr h="196043">
                <a:tc>
                  <a:txBody>
                    <a:bodyPr/>
                    <a:lstStyle/>
                    <a:p>
                      <a:pPr marL="0" algn="ctr" defTabSz="914400" rtl="0" eaLnBrk="1" latinLnBrk="0" hangingPunct="1"/>
                      <a:r>
                        <a:rPr lang="fr-FR" sz="1600" b="1" kern="1200">
                          <a:solidFill>
                            <a:srgbClr val="1C284B"/>
                          </a:solidFill>
                          <a:latin typeface="+mn-lt"/>
                          <a:ea typeface="+mn-ea"/>
                          <a:cs typeface="+mn-cs"/>
                        </a:rPr>
                        <a:t>Risque lié à l’effet de levier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a:solidFill>
                            <a:srgbClr val="1C284B"/>
                          </a:solidFill>
                        </a:rPr>
                        <a:t>Le risque de perte totale du capital investi est accru par l’utilisation du levier bancaire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46612"/>
                  </a:ext>
                </a:extLst>
              </a:tr>
              <a:tr h="306363">
                <a:tc>
                  <a:txBody>
                    <a:bodyPr/>
                    <a:lstStyle/>
                    <a:p>
                      <a:pPr marL="0" algn="ctr" defTabSz="914400" rtl="0" eaLnBrk="1" latinLnBrk="0" hangingPunct="1"/>
                      <a:r>
                        <a:rPr lang="fr-FR" sz="1600" b="1" kern="1200">
                          <a:solidFill>
                            <a:srgbClr val="1C284B"/>
                          </a:solidFill>
                          <a:latin typeface="+mn-lt"/>
                          <a:ea typeface="+mn-ea"/>
                          <a:cs typeface="+mn-cs"/>
                        </a:rPr>
                        <a:t>Autres risques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a:solidFill>
                            <a:srgbClr val="1C284B"/>
                          </a:solidFill>
                        </a:rPr>
                        <a:t>La société sera également exposée à des risques liés à l’activité, au marché immobilier, à la gestion discrétionnaire, etc… tels que décrits à l’article 55 des statuts de la SLP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837149"/>
                  </a:ext>
                </a:extLst>
              </a:tr>
            </a:tbl>
          </a:graphicData>
        </a:graphic>
      </p:graphicFrame>
      <p:grpSp>
        <p:nvGrpSpPr>
          <p:cNvPr id="26" name="Groupe 25">
            <a:extLst>
              <a:ext uri="{FF2B5EF4-FFF2-40B4-BE49-F238E27FC236}">
                <a16:creationId xmlns:a16="http://schemas.microsoft.com/office/drawing/2014/main" id="{4B7E71B5-99B4-4AA7-8085-A431D51A37D8}"/>
              </a:ext>
            </a:extLst>
          </p:cNvPr>
          <p:cNvGrpSpPr/>
          <p:nvPr/>
        </p:nvGrpSpPr>
        <p:grpSpPr>
          <a:xfrm>
            <a:off x="478312" y="2189246"/>
            <a:ext cx="4818207" cy="1150941"/>
            <a:chOff x="359496" y="5470938"/>
            <a:chExt cx="4361007" cy="959039"/>
          </a:xfrm>
        </p:grpSpPr>
        <p:grpSp>
          <p:nvGrpSpPr>
            <p:cNvPr id="21" name="Groupe 20">
              <a:extLst>
                <a:ext uri="{FF2B5EF4-FFF2-40B4-BE49-F238E27FC236}">
                  <a16:creationId xmlns:a16="http://schemas.microsoft.com/office/drawing/2014/main" id="{D71C8E45-6B99-43E7-9B32-3C845C1E8A8F}"/>
                </a:ext>
              </a:extLst>
            </p:cNvPr>
            <p:cNvGrpSpPr/>
            <p:nvPr/>
          </p:nvGrpSpPr>
          <p:grpSpPr>
            <a:xfrm>
              <a:off x="596900" y="5776061"/>
              <a:ext cx="3581400" cy="374713"/>
              <a:chOff x="812800" y="5651500"/>
              <a:chExt cx="3581400" cy="374713"/>
            </a:xfrm>
          </p:grpSpPr>
          <p:sp>
            <p:nvSpPr>
              <p:cNvPr id="6" name="Flèche : chevron 5">
                <a:extLst>
                  <a:ext uri="{FF2B5EF4-FFF2-40B4-BE49-F238E27FC236}">
                    <a16:creationId xmlns:a16="http://schemas.microsoft.com/office/drawing/2014/main" id="{743C37ED-D30D-48C7-AA90-C0A58765CE1C}"/>
                  </a:ext>
                </a:extLst>
              </p:cNvPr>
              <p:cNvSpPr/>
              <p:nvPr/>
            </p:nvSpPr>
            <p:spPr>
              <a:xfrm>
                <a:off x="8128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1</a:t>
                </a:r>
              </a:p>
            </p:txBody>
          </p:sp>
          <p:sp>
            <p:nvSpPr>
              <p:cNvPr id="15" name="Flèche : chevron 14">
                <a:extLst>
                  <a:ext uri="{FF2B5EF4-FFF2-40B4-BE49-F238E27FC236}">
                    <a16:creationId xmlns:a16="http://schemas.microsoft.com/office/drawing/2014/main" id="{199530AB-80E7-43FC-B31E-D420F849F7CE}"/>
                  </a:ext>
                </a:extLst>
              </p:cNvPr>
              <p:cNvSpPr/>
              <p:nvPr/>
            </p:nvSpPr>
            <p:spPr>
              <a:xfrm>
                <a:off x="13081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2</a:t>
                </a:r>
              </a:p>
            </p:txBody>
          </p:sp>
          <p:sp>
            <p:nvSpPr>
              <p:cNvPr id="16" name="Flèche : chevron 15">
                <a:extLst>
                  <a:ext uri="{FF2B5EF4-FFF2-40B4-BE49-F238E27FC236}">
                    <a16:creationId xmlns:a16="http://schemas.microsoft.com/office/drawing/2014/main" id="{E81DB53C-B351-4341-8E8D-C4FC20147A74}"/>
                  </a:ext>
                </a:extLst>
              </p:cNvPr>
              <p:cNvSpPr/>
              <p:nvPr/>
            </p:nvSpPr>
            <p:spPr>
              <a:xfrm>
                <a:off x="18034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3</a:t>
                </a:r>
              </a:p>
            </p:txBody>
          </p:sp>
          <p:sp>
            <p:nvSpPr>
              <p:cNvPr id="17" name="Flèche : chevron 16">
                <a:extLst>
                  <a:ext uri="{FF2B5EF4-FFF2-40B4-BE49-F238E27FC236}">
                    <a16:creationId xmlns:a16="http://schemas.microsoft.com/office/drawing/2014/main" id="{417274C7-BA5F-492E-A877-998335BC7AB1}"/>
                  </a:ext>
                </a:extLst>
              </p:cNvPr>
              <p:cNvSpPr/>
              <p:nvPr/>
            </p:nvSpPr>
            <p:spPr>
              <a:xfrm>
                <a:off x="22987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4</a:t>
                </a:r>
              </a:p>
            </p:txBody>
          </p:sp>
          <p:sp>
            <p:nvSpPr>
              <p:cNvPr id="18" name="Flèche : chevron 17">
                <a:extLst>
                  <a:ext uri="{FF2B5EF4-FFF2-40B4-BE49-F238E27FC236}">
                    <a16:creationId xmlns:a16="http://schemas.microsoft.com/office/drawing/2014/main" id="{9FB88A65-7034-496F-9335-8AFA07E0A4B3}"/>
                  </a:ext>
                </a:extLst>
              </p:cNvPr>
              <p:cNvSpPr/>
              <p:nvPr/>
            </p:nvSpPr>
            <p:spPr>
              <a:xfrm>
                <a:off x="27940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5</a:t>
                </a:r>
              </a:p>
            </p:txBody>
          </p:sp>
          <p:sp>
            <p:nvSpPr>
              <p:cNvPr id="19" name="Flèche : chevron 18">
                <a:extLst>
                  <a:ext uri="{FF2B5EF4-FFF2-40B4-BE49-F238E27FC236}">
                    <a16:creationId xmlns:a16="http://schemas.microsoft.com/office/drawing/2014/main" id="{59C730D5-F87C-4491-AA59-19832BDCAC41}"/>
                  </a:ext>
                </a:extLst>
              </p:cNvPr>
              <p:cNvSpPr/>
              <p:nvPr/>
            </p:nvSpPr>
            <p:spPr>
              <a:xfrm>
                <a:off x="3289300" y="5656881"/>
                <a:ext cx="609600" cy="369332"/>
              </a:xfrm>
              <a:prstGeom prst="chevron">
                <a:avLst/>
              </a:prstGeom>
              <a:solidFill>
                <a:srgbClr val="1C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6</a:t>
                </a:r>
              </a:p>
            </p:txBody>
          </p:sp>
          <p:sp>
            <p:nvSpPr>
              <p:cNvPr id="20" name="Flèche : chevron 19">
                <a:extLst>
                  <a:ext uri="{FF2B5EF4-FFF2-40B4-BE49-F238E27FC236}">
                    <a16:creationId xmlns:a16="http://schemas.microsoft.com/office/drawing/2014/main" id="{BA5EE837-BBB7-4E41-AB35-6DD34B3FD2CB}"/>
                  </a:ext>
                </a:extLst>
              </p:cNvPr>
              <p:cNvSpPr/>
              <p:nvPr/>
            </p:nvSpPr>
            <p:spPr>
              <a:xfrm>
                <a:off x="3784600" y="5651500"/>
                <a:ext cx="609600" cy="369332"/>
              </a:xfrm>
              <a:prstGeom prst="chevron">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7</a:t>
                </a:r>
              </a:p>
            </p:txBody>
          </p:sp>
        </p:grpSp>
        <p:sp>
          <p:nvSpPr>
            <p:cNvPr id="23" name="ZoneTexte 22">
              <a:extLst>
                <a:ext uri="{FF2B5EF4-FFF2-40B4-BE49-F238E27FC236}">
                  <a16:creationId xmlns:a16="http://schemas.microsoft.com/office/drawing/2014/main" id="{966EB00D-A7FF-4018-8F8E-33ABBDC01EE9}"/>
                </a:ext>
              </a:extLst>
            </p:cNvPr>
            <p:cNvSpPr txBox="1"/>
            <p:nvPr/>
          </p:nvSpPr>
          <p:spPr>
            <a:xfrm>
              <a:off x="359496" y="5470938"/>
              <a:ext cx="1694007" cy="256460"/>
            </a:xfrm>
            <a:prstGeom prst="rect">
              <a:avLst/>
            </a:prstGeom>
            <a:noFill/>
          </p:spPr>
          <p:txBody>
            <a:bodyPr wrap="square">
              <a:spAutoFit/>
            </a:bodyPr>
            <a:lstStyle/>
            <a:p>
              <a:r>
                <a:rPr lang="fr-FR" sz="1400" b="1">
                  <a:solidFill>
                    <a:srgbClr val="1C284B"/>
                  </a:solidFill>
                </a:rPr>
                <a:t>Indicateur de risque</a:t>
              </a:r>
            </a:p>
          </p:txBody>
        </p:sp>
        <p:sp>
          <p:nvSpPr>
            <p:cNvPr id="24" name="ZoneTexte 23">
              <a:extLst>
                <a:ext uri="{FF2B5EF4-FFF2-40B4-BE49-F238E27FC236}">
                  <a16:creationId xmlns:a16="http://schemas.microsoft.com/office/drawing/2014/main" id="{9FAAC6F3-780E-4165-B62A-8153AEBF8BDF}"/>
                </a:ext>
              </a:extLst>
            </p:cNvPr>
            <p:cNvSpPr txBox="1"/>
            <p:nvPr/>
          </p:nvSpPr>
          <p:spPr>
            <a:xfrm>
              <a:off x="359496" y="6173517"/>
              <a:ext cx="1694007" cy="256460"/>
            </a:xfrm>
            <a:prstGeom prst="rect">
              <a:avLst/>
            </a:prstGeom>
            <a:noFill/>
          </p:spPr>
          <p:txBody>
            <a:bodyPr wrap="square">
              <a:spAutoFit/>
            </a:bodyPr>
            <a:lstStyle/>
            <a:p>
              <a:r>
                <a:rPr lang="fr-FR" sz="1400" b="1">
                  <a:solidFill>
                    <a:srgbClr val="1C284B"/>
                  </a:solidFill>
                </a:rPr>
                <a:t>Risque le plus faible</a:t>
              </a:r>
            </a:p>
          </p:txBody>
        </p:sp>
        <p:sp>
          <p:nvSpPr>
            <p:cNvPr id="25" name="ZoneTexte 24">
              <a:extLst>
                <a:ext uri="{FF2B5EF4-FFF2-40B4-BE49-F238E27FC236}">
                  <a16:creationId xmlns:a16="http://schemas.microsoft.com/office/drawing/2014/main" id="{E323604B-2105-4D1A-A9E8-FFC13969D6B2}"/>
                </a:ext>
              </a:extLst>
            </p:cNvPr>
            <p:cNvSpPr txBox="1"/>
            <p:nvPr/>
          </p:nvSpPr>
          <p:spPr>
            <a:xfrm>
              <a:off x="3026496" y="6167771"/>
              <a:ext cx="1694007" cy="256460"/>
            </a:xfrm>
            <a:prstGeom prst="rect">
              <a:avLst/>
            </a:prstGeom>
            <a:noFill/>
          </p:spPr>
          <p:txBody>
            <a:bodyPr wrap="square">
              <a:spAutoFit/>
            </a:bodyPr>
            <a:lstStyle/>
            <a:p>
              <a:r>
                <a:rPr lang="fr-FR" sz="1400" b="1">
                  <a:solidFill>
                    <a:srgbClr val="1C284B"/>
                  </a:solidFill>
                </a:rPr>
                <a:t>Risque le plus élevé</a:t>
              </a:r>
            </a:p>
          </p:txBody>
        </p:sp>
      </p:grpSp>
      <p:sp>
        <p:nvSpPr>
          <p:cNvPr id="28" name="ZoneTexte 27">
            <a:extLst>
              <a:ext uri="{FF2B5EF4-FFF2-40B4-BE49-F238E27FC236}">
                <a16:creationId xmlns:a16="http://schemas.microsoft.com/office/drawing/2014/main" id="{AAC6677B-0E8F-41B4-81E1-FA2BB9AE7451}"/>
              </a:ext>
            </a:extLst>
          </p:cNvPr>
          <p:cNvSpPr txBox="1"/>
          <p:nvPr/>
        </p:nvSpPr>
        <p:spPr>
          <a:xfrm>
            <a:off x="5778500" y="2083577"/>
            <a:ext cx="11092007" cy="2800767"/>
          </a:xfrm>
          <a:prstGeom prst="rect">
            <a:avLst/>
          </a:prstGeom>
          <a:noFill/>
        </p:spPr>
        <p:txBody>
          <a:bodyPr wrap="square">
            <a:spAutoFit/>
          </a:bodyPr>
          <a:lstStyle/>
          <a:p>
            <a:pPr algn="just"/>
            <a:r>
              <a:rPr lang="fr-FR" sz="1600">
                <a:solidFill>
                  <a:srgbClr val="1C284B"/>
                </a:solidFill>
              </a:rPr>
              <a:t>L’indicateur de risque part de l’hypothèse que vous conservez les parts pendant une durée minimum de 12 années. </a:t>
            </a:r>
          </a:p>
          <a:p>
            <a:pPr algn="just"/>
            <a:endParaRPr lang="fr-FR" sz="1600">
              <a:solidFill>
                <a:srgbClr val="1C284B"/>
              </a:solidFill>
            </a:endParaRPr>
          </a:p>
          <a:p>
            <a:pPr algn="just"/>
            <a:r>
              <a:rPr lang="fr-FR" sz="1600">
                <a:solidFill>
                  <a:srgbClr val="1C284B"/>
                </a:solidFill>
              </a:rPr>
              <a:t>L’indicateur synthétique de risque permet d’apprécier le niveau de risque de ce produit par rapport à d’autres. Il indique la probabilité que ce produit enregistre des pertes en cas de mouvements sur les marchés ou d’une impossibilité de notre part de vous payer. </a:t>
            </a:r>
          </a:p>
          <a:p>
            <a:pPr algn="just"/>
            <a:endParaRPr lang="fr-FR" sz="1600">
              <a:solidFill>
                <a:srgbClr val="1C284B"/>
              </a:solidFill>
            </a:endParaRPr>
          </a:p>
          <a:p>
            <a:pPr algn="just"/>
            <a:r>
              <a:rPr lang="fr-FR" sz="1600">
                <a:solidFill>
                  <a:srgbClr val="1C284B"/>
                </a:solidFill>
              </a:rPr>
              <a:t>Nous avons classé le fonds dans la classe de risque de 6 sur 7, qui est une classe de risque élevée. Autrement dit, les pertes potentielles liées aux futurs résultats du produit se situent à un niveau élevé et, si la situation venait à se détériorer sur les marchés immobiliers, il est très probable que notre capacité à vous payer en soit affectée.</a:t>
            </a:r>
          </a:p>
          <a:p>
            <a:pPr algn="just"/>
            <a:endParaRPr lang="fr-FR" sz="1600">
              <a:solidFill>
                <a:srgbClr val="1C284B"/>
              </a:solidFill>
            </a:endParaRPr>
          </a:p>
          <a:p>
            <a:pPr algn="just"/>
            <a:r>
              <a:rPr lang="fr-FR" sz="1600">
                <a:solidFill>
                  <a:srgbClr val="1C284B"/>
                </a:solidFill>
              </a:rPr>
              <a:t>Même la catégorie 1, la plus basse, ne veut pas dire que l'investissement est sans risque.</a:t>
            </a:r>
          </a:p>
        </p:txBody>
      </p:sp>
      <p:sp>
        <p:nvSpPr>
          <p:cNvPr id="2" name="Espace réservé du numéro de diapositive 1">
            <a:extLst>
              <a:ext uri="{FF2B5EF4-FFF2-40B4-BE49-F238E27FC236}">
                <a16:creationId xmlns:a16="http://schemas.microsoft.com/office/drawing/2014/main" id="{9C4DBB17-C87E-7134-C5F6-493392452992}"/>
              </a:ext>
            </a:extLst>
          </p:cNvPr>
          <p:cNvSpPr>
            <a:spLocks noGrp="1"/>
          </p:cNvSpPr>
          <p:nvPr>
            <p:ph type="sldNum" sz="quarter" idx="12"/>
          </p:nvPr>
        </p:nvSpPr>
        <p:spPr/>
        <p:txBody>
          <a:bodyPr/>
          <a:lstStyle/>
          <a:p>
            <a:fld id="{F14C8A0F-9F87-4DA4-9E64-B8A07D3B2374}" type="slidenum">
              <a:rPr lang="en-US" smtClean="0"/>
              <a:pPr/>
              <a:t>19</a:t>
            </a:fld>
            <a:endParaRPr lang="en-US"/>
          </a:p>
        </p:txBody>
      </p:sp>
      <p:sp>
        <p:nvSpPr>
          <p:cNvPr id="10" name="object 15">
            <a:extLst>
              <a:ext uri="{FF2B5EF4-FFF2-40B4-BE49-F238E27FC236}">
                <a16:creationId xmlns:a16="http://schemas.microsoft.com/office/drawing/2014/main" id="{681DA96A-AD43-2066-054C-5D385B64311D}"/>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Text Placeholder 11">
            <a:extLst>
              <a:ext uri="{FF2B5EF4-FFF2-40B4-BE49-F238E27FC236}">
                <a16:creationId xmlns:a16="http://schemas.microsoft.com/office/drawing/2014/main" id="{4329D63D-8A6C-8623-A108-803EE54009F5}"/>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7" name="ZoneTexte 6">
            <a:extLst>
              <a:ext uri="{FF2B5EF4-FFF2-40B4-BE49-F238E27FC236}">
                <a16:creationId xmlns:a16="http://schemas.microsoft.com/office/drawing/2014/main" id="{ED74EB24-1052-5DB7-C34A-733A7AF89A80}"/>
              </a:ext>
            </a:extLst>
          </p:cNvPr>
          <p:cNvSpPr txBox="1"/>
          <p:nvPr/>
        </p:nvSpPr>
        <p:spPr>
          <a:xfrm>
            <a:off x="477693" y="1668154"/>
            <a:ext cx="1124026" cy="400110"/>
          </a:xfrm>
          <a:prstGeom prst="rect">
            <a:avLst/>
          </a:prstGeom>
          <a:noFill/>
        </p:spPr>
        <p:txBody>
          <a:bodyPr wrap="none" rtlCol="0">
            <a:spAutoFit/>
          </a:bodyPr>
          <a:lstStyle/>
          <a:p>
            <a:r>
              <a:rPr lang="fr-FR" sz="2000" b="1" u="sng">
                <a:solidFill>
                  <a:srgbClr val="8C634A"/>
                </a:solidFill>
              </a:rPr>
              <a:t>Risques</a:t>
            </a:r>
          </a:p>
        </p:txBody>
      </p:sp>
      <p:sp>
        <p:nvSpPr>
          <p:cNvPr id="22" name="Titre 4">
            <a:extLst>
              <a:ext uri="{FF2B5EF4-FFF2-40B4-BE49-F238E27FC236}">
                <a16:creationId xmlns:a16="http://schemas.microsoft.com/office/drawing/2014/main" id="{9E1F5E2A-2063-2CDB-E363-4A2360953264}"/>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PROFIL DE RISQUE</a:t>
            </a:r>
            <a:endParaRPr lang="fr-FR" sz="3200">
              <a:solidFill>
                <a:srgbClr val="1C284B"/>
              </a:solidFill>
            </a:endParaRPr>
          </a:p>
        </p:txBody>
      </p:sp>
    </p:spTree>
    <p:extLst>
      <p:ext uri="{BB962C8B-B14F-4D97-AF65-F5344CB8AC3E}">
        <p14:creationId xmlns:p14="http://schemas.microsoft.com/office/powerpoint/2010/main" val="88961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7">
            <a:extLst>
              <a:ext uri="{FF2B5EF4-FFF2-40B4-BE49-F238E27FC236}">
                <a16:creationId xmlns:a16="http://schemas.microsoft.com/office/drawing/2014/main" id="{1CA4064A-74BC-4AE8-B8CC-850E8641D0D1}"/>
              </a:ext>
            </a:extLst>
          </p:cNvPr>
          <p:cNvSpPr txBox="1">
            <a:spLocks/>
          </p:cNvSpPr>
          <p:nvPr/>
        </p:nvSpPr>
        <p:spPr>
          <a:xfrm>
            <a:off x="625953" y="1365196"/>
            <a:ext cx="16078200" cy="78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None/>
            </a:pPr>
            <a:r>
              <a:rPr lang="fr-FR" sz="1500">
                <a:solidFill>
                  <a:srgbClr val="1C284B"/>
                </a:solidFill>
              </a:rPr>
              <a:t>Les informations contenues dans ce document sont données à titre purement indicatif. Avant de conseiller ce type de stratégie, vous devez comprendre comment il sera géré, et quels sont les risques particuliers liés à la gestion mise en œuvre. En particulier, vous devez prendre connaissance des conditions et des modalités particulières de fonctionnement et de gestion. La stratégie « COLOMBUS REIM » est développée au travers de sociétés de libre partenariat à capital variable, gérées par ACER FINANCE (le gérant financier au sens AIFM) et COMPAGNIE COLOMBUS (le mandataire social). Il s'agit de FIA enregistrés et non agréés par l'Autorité des Marchés Financiers dont les règles de fonctionnement sont fixées par leurs statuts. Ce document n’est subordonné à aucun dépôt et n’a alors pas fait l’objet d’une quelconque validation ou vérification auprès d’une autorité de tutelle. </a:t>
            </a:r>
          </a:p>
          <a:p>
            <a:pPr marL="0" indent="0" algn="just">
              <a:lnSpc>
                <a:spcPct val="150000"/>
              </a:lnSpc>
              <a:spcBef>
                <a:spcPts val="0"/>
              </a:spcBef>
              <a:buNone/>
            </a:pPr>
            <a:endParaRPr lang="fr-FR" sz="1500">
              <a:solidFill>
                <a:srgbClr val="1C284B"/>
              </a:solidFill>
            </a:endParaRPr>
          </a:p>
          <a:p>
            <a:pPr marL="0" indent="0" algn="just">
              <a:lnSpc>
                <a:spcPct val="150000"/>
              </a:lnSpc>
              <a:spcBef>
                <a:spcPts val="0"/>
              </a:spcBef>
              <a:buNone/>
            </a:pPr>
            <a:r>
              <a:rPr lang="fr-FR" sz="1500">
                <a:solidFill>
                  <a:srgbClr val="1C284B"/>
                </a:solidFill>
              </a:rPr>
              <a:t>Cette présentation est réservée aux investisseurs mentionnés à l’article L214-162-1 du code monétaire et financier et aux conseils en investissement financier au sens de l’article L541-1 du code monétaire et financier. Avant toute proposition de souscription, il convient de s'assurer que l'instrument financier proposé correspond aux attentes du client et à sa situation fiscale. Le partenaire informe ses clients, avant qu’ils ne prennent leur décision d’investissement, du fait qu’il sera rémunéré pour ses services par ACER FINANCE et communique aux clients la rémunération perçue au titre de la prestation de service délivrée. Le partenaire informe également le client sur les rémunérations perçues de manière indirecte par les chaines de distribution au titre de la distribution et des conseils délivrés.</a:t>
            </a:r>
          </a:p>
          <a:p>
            <a:pPr marL="0" indent="0" algn="just">
              <a:lnSpc>
                <a:spcPct val="150000"/>
              </a:lnSpc>
              <a:spcBef>
                <a:spcPts val="0"/>
              </a:spcBef>
              <a:buNone/>
            </a:pPr>
            <a:endParaRPr lang="fr-FR" sz="1500">
              <a:solidFill>
                <a:srgbClr val="1C284B"/>
              </a:solidFill>
            </a:endParaRPr>
          </a:p>
          <a:p>
            <a:pPr marL="0" indent="0" algn="just">
              <a:lnSpc>
                <a:spcPct val="150000"/>
              </a:lnSpc>
              <a:spcBef>
                <a:spcPts val="0"/>
              </a:spcBef>
              <a:buFont typeface="Arial" panose="020B0604020202020204" pitchFamily="34" charset="0"/>
              <a:buNone/>
            </a:pPr>
            <a:r>
              <a:rPr lang="fr-FR" sz="1500">
                <a:solidFill>
                  <a:srgbClr val="1C284B"/>
                </a:solidFill>
              </a:rPr>
              <a:t>Ce document ne saurait constituer des informations à caractère promotionnel à destination d’investisseurs non professionnels et ne vise pas à prodiguer des conseils financiers, fiscaux, comptables ou juridiques. Aucun engagement contractuel contraignant ne peut être conclu à cette fin en se fondant sur cette présentation ou encore toute discussion tenue en relation avec les présentes. L’offre et le placement privé des Parts seront menés par ACER FINANCE ou par les personnes que celui-ci peut désigner ponctuellement à cet effet, sous réserve des lois et règlements applicables. Dans certaines juridictions, la Présentation peut être soumise à des restrictions légales. ACER FINANCE et COMPAGNIE COLOMBUS invitent les personnes entrant en possession de la Présentation à s’informer pleinement de ces restrictions et à s’y conforter. La Présentation ne constitue pas et ne peut être utilisée par personne pour ou dans le cadre d’une offre ou d’une sollicitation de toute juridiction où une telle offre ou une telle sollicitation n’est pas autorisée ou à toute personne à laquelle il est illégal de présenter une telle offre ou une telle sollicitation. Aucune action n’a été ni ne sera entreprise par ACER FINANCE et COMPAGNIE COLOMBUS dans une juridiction qui permettrait l’offre publique des Parts. Ce type d’investissement soulève différents risques, notamment la perte en capital et l’illiquidité, qui sont détaillés dans les statuts des SLP. Les performances passées ne constituent pas un indicateur fiable des performances futures. La diffusion et la reproduction (totale ou partielle) de ce document sont strictement interdites sans l’accord express d’ACER FINANCE. </a:t>
            </a:r>
          </a:p>
        </p:txBody>
      </p:sp>
      <p:sp>
        <p:nvSpPr>
          <p:cNvPr id="5" name="Titre 4">
            <a:extLst>
              <a:ext uri="{FF2B5EF4-FFF2-40B4-BE49-F238E27FC236}">
                <a16:creationId xmlns:a16="http://schemas.microsoft.com/office/drawing/2014/main" id="{D028ABB7-31AC-EC1D-D56E-6EC7373C4A74}"/>
              </a:ext>
            </a:extLst>
          </p:cNvPr>
          <p:cNvSpPr txBox="1">
            <a:spLocks/>
          </p:cNvSpPr>
          <p:nvPr/>
        </p:nvSpPr>
        <p:spPr>
          <a:xfrm>
            <a:off x="1047327" y="496734"/>
            <a:ext cx="15235452" cy="512178"/>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AVERTISSEMENT</a:t>
            </a:r>
          </a:p>
        </p:txBody>
      </p:sp>
      <p:sp>
        <p:nvSpPr>
          <p:cNvPr id="2" name="object 15">
            <a:extLst>
              <a:ext uri="{FF2B5EF4-FFF2-40B4-BE49-F238E27FC236}">
                <a16:creationId xmlns:a16="http://schemas.microsoft.com/office/drawing/2014/main" id="{11CDA596-22E2-B7D7-5E1D-E01D4D47C45E}"/>
              </a:ext>
            </a:extLst>
          </p:cNvPr>
          <p:cNvSpPr>
            <a:spLocks noChangeAspect="1"/>
          </p:cNvSpPr>
          <p:nvPr/>
        </p:nvSpPr>
        <p:spPr>
          <a:xfrm>
            <a:off x="15474110" y="168282"/>
            <a:ext cx="1617337" cy="675899"/>
          </a:xfrm>
          <a:prstGeom prst="rect">
            <a:avLst/>
          </a:prstGeom>
          <a:blipFill>
            <a:blip r:embed="rId2" cstate="print"/>
            <a:stretch>
              <a:fillRect/>
            </a:stretch>
          </a:blipFill>
        </p:spPr>
        <p:txBody>
          <a:bodyPr wrap="square" lIns="0" tIns="0" rIns="0" bIns="0" rtlCol="0">
            <a:spAutoFit/>
          </a:bodyPr>
          <a:lstStyle/>
          <a:p>
            <a:endParaRPr/>
          </a:p>
        </p:txBody>
      </p:sp>
      <p:cxnSp>
        <p:nvCxnSpPr>
          <p:cNvPr id="3" name="Connecteur droit 2">
            <a:extLst>
              <a:ext uri="{FF2B5EF4-FFF2-40B4-BE49-F238E27FC236}">
                <a16:creationId xmlns:a16="http://schemas.microsoft.com/office/drawing/2014/main" id="{D6C04DA8-3754-16E6-AF04-AFB8A4803D90}"/>
              </a:ext>
            </a:extLst>
          </p:cNvPr>
          <p:cNvCxnSpPr/>
          <p:nvPr/>
        </p:nvCxnSpPr>
        <p:spPr>
          <a:xfrm>
            <a:off x="750916" y="1128845"/>
            <a:ext cx="158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10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B3962CD7-834B-CD1B-CADF-D6BE8768C280}"/>
              </a:ext>
            </a:extLst>
          </p:cNvPr>
          <p:cNvSpPr>
            <a:spLocks noGrp="1"/>
          </p:cNvSpPr>
          <p:nvPr>
            <p:ph type="sldNum" sz="quarter" idx="12"/>
          </p:nvPr>
        </p:nvSpPr>
        <p:spPr/>
        <p:txBody>
          <a:bodyPr/>
          <a:lstStyle/>
          <a:p>
            <a:fld id="{F14C8A0F-9F87-4DA4-9E64-B8A07D3B2374}" type="slidenum">
              <a:rPr lang="en-US" smtClean="0"/>
              <a:pPr/>
              <a:t>20</a:t>
            </a:fld>
            <a:endParaRPr lang="en-US"/>
          </a:p>
        </p:txBody>
      </p:sp>
      <p:sp>
        <p:nvSpPr>
          <p:cNvPr id="15" name="object 15">
            <a:extLst>
              <a:ext uri="{FF2B5EF4-FFF2-40B4-BE49-F238E27FC236}">
                <a16:creationId xmlns:a16="http://schemas.microsoft.com/office/drawing/2014/main" id="{D6CE8DB5-98DD-10EC-B28D-FA778B806FAB}"/>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5" name="Text Placeholder 11">
            <a:extLst>
              <a:ext uri="{FF2B5EF4-FFF2-40B4-BE49-F238E27FC236}">
                <a16:creationId xmlns:a16="http://schemas.microsoft.com/office/drawing/2014/main" id="{58506F75-D4BB-E921-05D3-826982E5C7D8}"/>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9" name="Rectangle 8">
            <a:extLst>
              <a:ext uri="{FF2B5EF4-FFF2-40B4-BE49-F238E27FC236}">
                <a16:creationId xmlns:a16="http://schemas.microsoft.com/office/drawing/2014/main" id="{CF15F066-1709-3D0A-19C5-ADD76B4EDB38}"/>
              </a:ext>
            </a:extLst>
          </p:cNvPr>
          <p:cNvSpPr/>
          <p:nvPr/>
        </p:nvSpPr>
        <p:spPr>
          <a:xfrm>
            <a:off x="829767" y="7811820"/>
            <a:ext cx="15688666" cy="954107"/>
          </a:xfrm>
          <a:prstGeom prst="rect">
            <a:avLst/>
          </a:prstGeom>
        </p:spPr>
        <p:txBody>
          <a:bodyPr wrap="square">
            <a:spAutoFit/>
          </a:bodyPr>
          <a:lstStyle/>
          <a:p>
            <a:pPr algn="just"/>
            <a:r>
              <a:rPr lang="fr-FR" sz="1400">
                <a:solidFill>
                  <a:srgbClr val="1C284B"/>
                </a:solidFill>
                <a:latin typeface="ChaletBook"/>
                <a:cs typeface="ChaletBook"/>
              </a:rPr>
              <a:t>Il s'agit d'une simulation basée sur les hypothèses de la Société de gestion  et les données présentées ici ne sont pas garanties et dépendront de l'évolution des marchés financiers. Les revenus locatifs et les taux d’intérêts sont non garantis et susceptibles d'évoluer dans le temps. Le résultat présenté ne constitue pas un indicateur fiable quant aux performances futures de vos investissements. Il a seulement pour but d’illustrer les mécanismes de votre investissement sur la durée de placement. L’évolution de la valeur de votre investissement pourra s’écarter de ce qui est affiché, à la hausse comme à la baisse.  Les gains et les pertes peuvent dépasser les montants affichés, respectivement, dans les scénarios les plus favorables et les plus défavorables. </a:t>
            </a:r>
          </a:p>
        </p:txBody>
      </p:sp>
      <p:grpSp>
        <p:nvGrpSpPr>
          <p:cNvPr id="3" name="Groupe 2">
            <a:extLst>
              <a:ext uri="{FF2B5EF4-FFF2-40B4-BE49-F238E27FC236}">
                <a16:creationId xmlns:a16="http://schemas.microsoft.com/office/drawing/2014/main" id="{58B12221-86E2-15BF-312F-01E9B3695EB8}"/>
              </a:ext>
            </a:extLst>
          </p:cNvPr>
          <p:cNvGrpSpPr/>
          <p:nvPr/>
        </p:nvGrpSpPr>
        <p:grpSpPr>
          <a:xfrm>
            <a:off x="843315" y="1850336"/>
            <a:ext cx="15654710" cy="4245021"/>
            <a:chOff x="843315" y="1932224"/>
            <a:chExt cx="15654710" cy="4245021"/>
          </a:xfrm>
        </p:grpSpPr>
        <p:sp>
          <p:nvSpPr>
            <p:cNvPr id="17" name="object 27">
              <a:extLst>
                <a:ext uri="{FF2B5EF4-FFF2-40B4-BE49-F238E27FC236}">
                  <a16:creationId xmlns:a16="http://schemas.microsoft.com/office/drawing/2014/main" id="{2F3DA36C-17C9-E6D5-ACF5-39269A349401}"/>
                </a:ext>
              </a:extLst>
            </p:cNvPr>
            <p:cNvSpPr/>
            <p:nvPr/>
          </p:nvSpPr>
          <p:spPr>
            <a:xfrm>
              <a:off x="11288076" y="2355947"/>
              <a:ext cx="45719" cy="3789677"/>
            </a:xfrm>
            <a:custGeom>
              <a:avLst/>
              <a:gdLst/>
              <a:ahLst/>
              <a:cxnLst/>
              <a:rect l="l" t="t" r="r" b="b"/>
              <a:pathLst>
                <a:path h="5755640">
                  <a:moveTo>
                    <a:pt x="0" y="0"/>
                  </a:moveTo>
                  <a:lnTo>
                    <a:pt x="0" y="5755360"/>
                  </a:lnTo>
                </a:path>
              </a:pathLst>
            </a:custGeom>
            <a:ln w="6350">
              <a:solidFill>
                <a:srgbClr val="1C284B"/>
              </a:solidFill>
            </a:ln>
          </p:spPr>
          <p:txBody>
            <a:bodyPr wrap="square" lIns="0" tIns="0" rIns="0" bIns="0" rtlCol="0"/>
            <a:lstStyle/>
            <a:p>
              <a:endParaRPr/>
            </a:p>
          </p:txBody>
        </p:sp>
        <p:sp>
          <p:nvSpPr>
            <p:cNvPr id="18" name="object 2">
              <a:extLst>
                <a:ext uri="{FF2B5EF4-FFF2-40B4-BE49-F238E27FC236}">
                  <a16:creationId xmlns:a16="http://schemas.microsoft.com/office/drawing/2014/main" id="{FB5F81FE-8C5B-9AE4-9771-A410B96EAE2A}"/>
                </a:ext>
              </a:extLst>
            </p:cNvPr>
            <p:cNvSpPr/>
            <p:nvPr/>
          </p:nvSpPr>
          <p:spPr>
            <a:xfrm>
              <a:off x="1273914" y="1934741"/>
              <a:ext cx="15224110" cy="605791"/>
            </a:xfrm>
            <a:custGeom>
              <a:avLst/>
              <a:gdLst/>
              <a:ahLst/>
              <a:cxnLst/>
              <a:rect l="l" t="t" r="r" b="b"/>
              <a:pathLst>
                <a:path w="9008745" h="685800">
                  <a:moveTo>
                    <a:pt x="0" y="685800"/>
                  </a:moveTo>
                  <a:lnTo>
                    <a:pt x="9008706" y="685800"/>
                  </a:lnTo>
                  <a:lnTo>
                    <a:pt x="9008706" y="0"/>
                  </a:lnTo>
                  <a:lnTo>
                    <a:pt x="0" y="0"/>
                  </a:lnTo>
                  <a:lnTo>
                    <a:pt x="0" y="685800"/>
                  </a:lnTo>
                  <a:close/>
                </a:path>
              </a:pathLst>
            </a:custGeom>
            <a:solidFill>
              <a:srgbClr val="1C284B"/>
            </a:solidFill>
          </p:spPr>
          <p:txBody>
            <a:bodyPr wrap="square" lIns="0" tIns="0" rIns="0" bIns="0" rtlCol="0"/>
            <a:lstStyle/>
            <a:p>
              <a:endParaRPr/>
            </a:p>
          </p:txBody>
        </p:sp>
        <p:sp>
          <p:nvSpPr>
            <p:cNvPr id="19" name="object 13">
              <a:extLst>
                <a:ext uri="{FF2B5EF4-FFF2-40B4-BE49-F238E27FC236}">
                  <a16:creationId xmlns:a16="http://schemas.microsoft.com/office/drawing/2014/main" id="{62362BCA-1232-5F9D-BA29-57D528F3FA9B}"/>
                </a:ext>
              </a:extLst>
            </p:cNvPr>
            <p:cNvSpPr txBox="1"/>
            <p:nvPr/>
          </p:nvSpPr>
          <p:spPr>
            <a:xfrm>
              <a:off x="2881330" y="2123459"/>
              <a:ext cx="1080614" cy="302797"/>
            </a:xfrm>
            <a:prstGeom prst="rect">
              <a:avLst/>
            </a:prstGeom>
          </p:spPr>
          <p:txBody>
            <a:bodyPr vert="horz" wrap="square" lIns="0" tIns="0" rIns="0" bIns="0" rtlCol="0">
              <a:spAutoFit/>
            </a:bodyPr>
            <a:lstStyle/>
            <a:p>
              <a:pPr marL="12700">
                <a:lnSpc>
                  <a:spcPct val="100000"/>
                </a:lnSpc>
              </a:pPr>
              <a:r>
                <a:rPr sz="2000" b="1">
                  <a:solidFill>
                    <a:srgbClr val="FFFFFF"/>
                  </a:solidFill>
                  <a:latin typeface="ChaletBook"/>
                  <a:cs typeface="ChaletBook"/>
                </a:rPr>
                <a:t>ENTRÉE</a:t>
              </a:r>
              <a:endParaRPr sz="2000">
                <a:latin typeface="ChaletBook"/>
                <a:cs typeface="ChaletBook"/>
              </a:endParaRPr>
            </a:p>
          </p:txBody>
        </p:sp>
        <p:sp>
          <p:nvSpPr>
            <p:cNvPr id="20" name="object 18">
              <a:extLst>
                <a:ext uri="{FF2B5EF4-FFF2-40B4-BE49-F238E27FC236}">
                  <a16:creationId xmlns:a16="http://schemas.microsoft.com/office/drawing/2014/main" id="{750BF7B0-51A3-7B58-CD94-22A435569ACA}"/>
                </a:ext>
              </a:extLst>
            </p:cNvPr>
            <p:cNvSpPr txBox="1"/>
            <p:nvPr/>
          </p:nvSpPr>
          <p:spPr>
            <a:xfrm>
              <a:off x="7532646" y="2076408"/>
              <a:ext cx="2193734" cy="302797"/>
            </a:xfrm>
            <a:prstGeom prst="rect">
              <a:avLst/>
            </a:prstGeom>
          </p:spPr>
          <p:txBody>
            <a:bodyPr vert="horz" wrap="square" lIns="0" tIns="0" rIns="0" bIns="0" rtlCol="0">
              <a:spAutoFit/>
            </a:bodyPr>
            <a:lstStyle/>
            <a:p>
              <a:pPr marL="12700" algn="ctr">
                <a:lnSpc>
                  <a:spcPct val="100000"/>
                </a:lnSpc>
              </a:pPr>
              <a:r>
                <a:rPr lang="fr-FR" sz="2000" b="1">
                  <a:solidFill>
                    <a:srgbClr val="FFFFFF"/>
                  </a:solidFill>
                  <a:latin typeface="ChaletBook"/>
                  <a:cs typeface="ChaletBook"/>
                </a:rPr>
                <a:t>DÉTENTION</a:t>
              </a:r>
              <a:endParaRPr sz="2000">
                <a:latin typeface="ChaletBook"/>
                <a:cs typeface="ChaletBook"/>
              </a:endParaRPr>
            </a:p>
          </p:txBody>
        </p:sp>
        <p:sp>
          <p:nvSpPr>
            <p:cNvPr id="21" name="object 21">
              <a:extLst>
                <a:ext uri="{FF2B5EF4-FFF2-40B4-BE49-F238E27FC236}">
                  <a16:creationId xmlns:a16="http://schemas.microsoft.com/office/drawing/2014/main" id="{309DEC95-8A76-8EF4-2D66-B11165C69456}"/>
                </a:ext>
              </a:extLst>
            </p:cNvPr>
            <p:cNvSpPr txBox="1"/>
            <p:nvPr/>
          </p:nvSpPr>
          <p:spPr>
            <a:xfrm>
              <a:off x="13443684" y="2091103"/>
              <a:ext cx="1016325" cy="302797"/>
            </a:xfrm>
            <a:prstGeom prst="rect">
              <a:avLst/>
            </a:prstGeom>
          </p:spPr>
          <p:txBody>
            <a:bodyPr vert="horz" wrap="square" lIns="0" tIns="0" rIns="0" bIns="0" rtlCol="0">
              <a:spAutoFit/>
            </a:bodyPr>
            <a:lstStyle/>
            <a:p>
              <a:pPr marL="12700">
                <a:lnSpc>
                  <a:spcPct val="100000"/>
                </a:lnSpc>
              </a:pPr>
              <a:r>
                <a:rPr sz="2000" b="1">
                  <a:solidFill>
                    <a:srgbClr val="FFFFFF"/>
                  </a:solidFill>
                  <a:latin typeface="ChaletBook"/>
                  <a:cs typeface="ChaletBook"/>
                </a:rPr>
                <a:t>SORTIE</a:t>
              </a:r>
              <a:endParaRPr sz="2000">
                <a:latin typeface="ChaletBook"/>
                <a:cs typeface="ChaletBook"/>
              </a:endParaRPr>
            </a:p>
          </p:txBody>
        </p:sp>
        <p:sp>
          <p:nvSpPr>
            <p:cNvPr id="23" name="object 25">
              <a:extLst>
                <a:ext uri="{FF2B5EF4-FFF2-40B4-BE49-F238E27FC236}">
                  <a16:creationId xmlns:a16="http://schemas.microsoft.com/office/drawing/2014/main" id="{2CDC972D-FC85-A666-AEB3-F33AB590E48C}"/>
                </a:ext>
              </a:extLst>
            </p:cNvPr>
            <p:cNvSpPr/>
            <p:nvPr/>
          </p:nvSpPr>
          <p:spPr>
            <a:xfrm>
              <a:off x="843315" y="1932224"/>
              <a:ext cx="430600" cy="4179270"/>
            </a:xfrm>
            <a:custGeom>
              <a:avLst/>
              <a:gdLst/>
              <a:ahLst/>
              <a:cxnLst/>
              <a:rect l="l" t="t" r="r" b="b"/>
              <a:pathLst>
                <a:path w="685800" h="5760720">
                  <a:moveTo>
                    <a:pt x="685800" y="5760478"/>
                  </a:moveTo>
                  <a:lnTo>
                    <a:pt x="0" y="5760478"/>
                  </a:lnTo>
                  <a:lnTo>
                    <a:pt x="0" y="0"/>
                  </a:lnTo>
                  <a:lnTo>
                    <a:pt x="685800" y="0"/>
                  </a:lnTo>
                  <a:lnTo>
                    <a:pt x="685800" y="5760478"/>
                  </a:lnTo>
                  <a:close/>
                </a:path>
              </a:pathLst>
            </a:custGeom>
            <a:solidFill>
              <a:srgbClr val="1C284B"/>
            </a:solidFill>
          </p:spPr>
          <p:txBody>
            <a:bodyPr wrap="square" lIns="0" tIns="0" rIns="0" bIns="0" rtlCol="0"/>
            <a:lstStyle/>
            <a:p>
              <a:endParaRPr/>
            </a:p>
          </p:txBody>
        </p:sp>
        <p:sp>
          <p:nvSpPr>
            <p:cNvPr id="24" name="object 26">
              <a:extLst>
                <a:ext uri="{FF2B5EF4-FFF2-40B4-BE49-F238E27FC236}">
                  <a16:creationId xmlns:a16="http://schemas.microsoft.com/office/drawing/2014/main" id="{43EEF13B-6AD7-F5C2-1E6A-2B8211C87CF0}"/>
                </a:ext>
              </a:extLst>
            </p:cNvPr>
            <p:cNvSpPr/>
            <p:nvPr/>
          </p:nvSpPr>
          <p:spPr>
            <a:xfrm flipH="1">
              <a:off x="5891660" y="2369813"/>
              <a:ext cx="137055" cy="3789677"/>
            </a:xfrm>
            <a:custGeom>
              <a:avLst/>
              <a:gdLst/>
              <a:ahLst/>
              <a:cxnLst/>
              <a:rect l="l" t="t" r="r" b="b"/>
              <a:pathLst>
                <a:path h="5755640">
                  <a:moveTo>
                    <a:pt x="0" y="0"/>
                  </a:moveTo>
                  <a:lnTo>
                    <a:pt x="0" y="5755360"/>
                  </a:lnTo>
                </a:path>
              </a:pathLst>
            </a:custGeom>
            <a:ln w="6350">
              <a:solidFill>
                <a:srgbClr val="1C284B"/>
              </a:solidFill>
            </a:ln>
          </p:spPr>
          <p:txBody>
            <a:bodyPr wrap="square" lIns="0" tIns="0" rIns="0" bIns="0" rtlCol="0"/>
            <a:lstStyle/>
            <a:p>
              <a:endParaRPr/>
            </a:p>
          </p:txBody>
        </p:sp>
        <p:sp>
          <p:nvSpPr>
            <p:cNvPr id="25" name="object 28">
              <a:extLst>
                <a:ext uri="{FF2B5EF4-FFF2-40B4-BE49-F238E27FC236}">
                  <a16:creationId xmlns:a16="http://schemas.microsoft.com/office/drawing/2014/main" id="{CAAB043D-3A1B-C411-3031-48378B9CA0C7}"/>
                </a:ext>
              </a:extLst>
            </p:cNvPr>
            <p:cNvSpPr/>
            <p:nvPr/>
          </p:nvSpPr>
          <p:spPr>
            <a:xfrm>
              <a:off x="1794647" y="2394272"/>
              <a:ext cx="9072536" cy="0"/>
            </a:xfrm>
            <a:custGeom>
              <a:avLst/>
              <a:gdLst/>
              <a:ahLst/>
              <a:cxnLst/>
              <a:rect l="l" t="t" r="r" b="b"/>
              <a:pathLst>
                <a:path w="7975600">
                  <a:moveTo>
                    <a:pt x="7975600" y="0"/>
                  </a:moveTo>
                  <a:lnTo>
                    <a:pt x="0" y="0"/>
                  </a:lnTo>
                </a:path>
              </a:pathLst>
            </a:custGeom>
            <a:ln w="6350">
              <a:solidFill>
                <a:srgbClr val="1C284B"/>
              </a:solidFill>
            </a:ln>
          </p:spPr>
          <p:txBody>
            <a:bodyPr wrap="square" lIns="0" tIns="0" rIns="0" bIns="0" rtlCol="0"/>
            <a:lstStyle/>
            <a:p>
              <a:endParaRPr/>
            </a:p>
          </p:txBody>
        </p:sp>
        <p:grpSp>
          <p:nvGrpSpPr>
            <p:cNvPr id="26" name="Groupe 25">
              <a:extLst>
                <a:ext uri="{FF2B5EF4-FFF2-40B4-BE49-F238E27FC236}">
                  <a16:creationId xmlns:a16="http://schemas.microsoft.com/office/drawing/2014/main" id="{887FDC8E-C0E7-8A23-9030-34DD1193B4A2}"/>
                </a:ext>
              </a:extLst>
            </p:cNvPr>
            <p:cNvGrpSpPr/>
            <p:nvPr/>
          </p:nvGrpSpPr>
          <p:grpSpPr>
            <a:xfrm>
              <a:off x="6406545" y="2705934"/>
              <a:ext cx="4552692" cy="3134286"/>
              <a:chOff x="3834100" y="2675008"/>
              <a:chExt cx="4354687" cy="3543140"/>
            </a:xfrm>
          </p:grpSpPr>
          <p:sp>
            <p:nvSpPr>
              <p:cNvPr id="66" name="object 19">
                <a:extLst>
                  <a:ext uri="{FF2B5EF4-FFF2-40B4-BE49-F238E27FC236}">
                    <a16:creationId xmlns:a16="http://schemas.microsoft.com/office/drawing/2014/main" id="{475CD7D7-5CA9-88A1-B2BF-E1CF8F9049C6}"/>
                  </a:ext>
                </a:extLst>
              </p:cNvPr>
              <p:cNvSpPr txBox="1"/>
              <p:nvPr/>
            </p:nvSpPr>
            <p:spPr>
              <a:xfrm>
                <a:off x="3834101" y="2675008"/>
                <a:ext cx="3793896" cy="620465"/>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4</a:t>
                </a:r>
                <a:r>
                  <a:rPr sz="2000" b="1">
                    <a:solidFill>
                      <a:srgbClr val="1C284B"/>
                    </a:solidFill>
                    <a:latin typeface="ChaletBook"/>
                    <a:cs typeface="ChaletBook"/>
                  </a:rPr>
                  <a:t>50 €/M²</a:t>
                </a:r>
                <a:endParaRPr sz="2000">
                  <a:latin typeface="ChaletBook"/>
                  <a:cs typeface="ChaletBook"/>
                </a:endParaRPr>
              </a:p>
              <a:p>
                <a:pPr marL="222250">
                  <a:lnSpc>
                    <a:spcPct val="100000"/>
                  </a:lnSpc>
                  <a:spcBef>
                    <a:spcPts val="200"/>
                  </a:spcBef>
                </a:pPr>
                <a:r>
                  <a:rPr lang="fr-FR" sz="1400">
                    <a:latin typeface="ChaletBook"/>
                    <a:cs typeface="ChaletBook"/>
                  </a:rPr>
                  <a:t>Loyer</a:t>
                </a:r>
                <a:r>
                  <a:rPr sz="1400">
                    <a:latin typeface="ChaletBook"/>
                    <a:cs typeface="ChaletBook"/>
                  </a:rPr>
                  <a:t> </a:t>
                </a:r>
                <a:r>
                  <a:rPr lang="fr-FR" sz="1400">
                    <a:latin typeface="ChaletBook"/>
                    <a:cs typeface="ChaletBook"/>
                  </a:rPr>
                  <a:t>moyen sur la durée du fonds</a:t>
                </a:r>
                <a:endParaRPr sz="1400">
                  <a:latin typeface="ChaletBook"/>
                  <a:cs typeface="ChaletBook"/>
                </a:endParaRPr>
              </a:p>
            </p:txBody>
          </p:sp>
          <p:sp>
            <p:nvSpPr>
              <p:cNvPr id="67" name="object 20">
                <a:extLst>
                  <a:ext uri="{FF2B5EF4-FFF2-40B4-BE49-F238E27FC236}">
                    <a16:creationId xmlns:a16="http://schemas.microsoft.com/office/drawing/2014/main" id="{E0407D69-0215-75F5-9AC8-B08AFBFB42B0}"/>
                  </a:ext>
                </a:extLst>
              </p:cNvPr>
              <p:cNvSpPr txBox="1"/>
              <p:nvPr/>
            </p:nvSpPr>
            <p:spPr>
              <a:xfrm>
                <a:off x="3834100" y="3581312"/>
                <a:ext cx="4354687" cy="620465"/>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25 %</a:t>
                </a:r>
                <a:endParaRPr sz="2000">
                  <a:latin typeface="ChaletBook"/>
                  <a:cs typeface="ChaletBook"/>
                </a:endParaRPr>
              </a:p>
              <a:p>
                <a:pPr marL="222250">
                  <a:lnSpc>
                    <a:spcPct val="100000"/>
                  </a:lnSpc>
                  <a:spcBef>
                    <a:spcPts val="200"/>
                  </a:spcBef>
                </a:pPr>
                <a:r>
                  <a:rPr lang="fr-FR" sz="1400">
                    <a:latin typeface="ChaletBook"/>
                    <a:cs typeface="ChaletBook"/>
                  </a:rPr>
                  <a:t>Du Prix Net Vendeur pour le montant des travaux</a:t>
                </a:r>
                <a:endParaRPr sz="1400">
                  <a:latin typeface="ChaletBook"/>
                  <a:cs typeface="ChaletBook"/>
                </a:endParaRPr>
              </a:p>
            </p:txBody>
          </p:sp>
          <p:sp>
            <p:nvSpPr>
              <p:cNvPr id="68" name="object 20">
                <a:extLst>
                  <a:ext uri="{FF2B5EF4-FFF2-40B4-BE49-F238E27FC236}">
                    <a16:creationId xmlns:a16="http://schemas.microsoft.com/office/drawing/2014/main" id="{67417E1B-BE6F-BC3D-5A74-F8CFEEE72B82}"/>
                  </a:ext>
                </a:extLst>
              </p:cNvPr>
              <p:cNvSpPr txBox="1"/>
              <p:nvPr/>
            </p:nvSpPr>
            <p:spPr>
              <a:xfrm>
                <a:off x="3834100" y="4526008"/>
                <a:ext cx="4166358" cy="864013"/>
              </a:xfrm>
              <a:prstGeom prst="rect">
                <a:avLst/>
              </a:prstGeom>
            </p:spPr>
            <p:txBody>
              <a:bodyPr vert="horz" wrap="square" lIns="0" tIns="0" rIns="0" bIns="0" rtlCol="0">
                <a:spAutoFit/>
              </a:bodyPr>
              <a:lstStyle/>
              <a:p>
                <a:pPr marL="12700" algn="just">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3,5 %</a:t>
                </a:r>
                <a:endParaRPr sz="2000">
                  <a:latin typeface="ChaletBook"/>
                  <a:cs typeface="ChaletBook"/>
                </a:endParaRPr>
              </a:p>
              <a:p>
                <a:pPr marL="222250" algn="just">
                  <a:lnSpc>
                    <a:spcPct val="100000"/>
                  </a:lnSpc>
                  <a:spcBef>
                    <a:spcPts val="200"/>
                  </a:spcBef>
                </a:pPr>
                <a:r>
                  <a:rPr lang="fr-FR" sz="1400">
                    <a:latin typeface="ChaletBook"/>
                    <a:cs typeface="ChaletBook"/>
                  </a:rPr>
                  <a:t>Evolution des loyers par année grâce au travail d'asset mngt incl. relocation espaces vacants</a:t>
                </a:r>
                <a:endParaRPr sz="1400">
                  <a:latin typeface="ChaletBook"/>
                  <a:cs typeface="ChaletBook"/>
                </a:endParaRPr>
              </a:p>
            </p:txBody>
          </p:sp>
          <p:sp>
            <p:nvSpPr>
              <p:cNvPr id="69" name="object 17">
                <a:extLst>
                  <a:ext uri="{FF2B5EF4-FFF2-40B4-BE49-F238E27FC236}">
                    <a16:creationId xmlns:a16="http://schemas.microsoft.com/office/drawing/2014/main" id="{DB6A8AA9-D292-042A-B736-6F9862344F96}"/>
                  </a:ext>
                </a:extLst>
              </p:cNvPr>
              <p:cNvSpPr txBox="1"/>
              <p:nvPr/>
            </p:nvSpPr>
            <p:spPr>
              <a:xfrm>
                <a:off x="3834100" y="5568380"/>
                <a:ext cx="3819159"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3,0 %</a:t>
                </a:r>
                <a:endParaRPr sz="2000">
                  <a:latin typeface="ChaletBook"/>
                  <a:cs typeface="ChaletBook"/>
                </a:endParaRPr>
              </a:p>
              <a:p>
                <a:pPr marL="222250">
                  <a:lnSpc>
                    <a:spcPct val="100000"/>
                  </a:lnSpc>
                  <a:spcBef>
                    <a:spcPts val="200"/>
                  </a:spcBef>
                </a:pPr>
                <a:r>
                  <a:rPr lang="fr-FR" sz="1400">
                    <a:latin typeface="ChaletBook"/>
                    <a:cs typeface="ChaletBook"/>
                  </a:rPr>
                  <a:t>Croissance annuelle de la Valeur d’Expertise</a:t>
                </a:r>
                <a:endParaRPr sz="1400">
                  <a:latin typeface="ChaletBook"/>
                  <a:cs typeface="ChaletBook"/>
                </a:endParaRPr>
              </a:p>
            </p:txBody>
          </p:sp>
        </p:grpSp>
        <p:grpSp>
          <p:nvGrpSpPr>
            <p:cNvPr id="28" name="Groupe 27">
              <a:extLst>
                <a:ext uri="{FF2B5EF4-FFF2-40B4-BE49-F238E27FC236}">
                  <a16:creationId xmlns:a16="http://schemas.microsoft.com/office/drawing/2014/main" id="{C2F435D5-7534-2007-66AB-439F0EE3FA18}"/>
                </a:ext>
              </a:extLst>
            </p:cNvPr>
            <p:cNvGrpSpPr/>
            <p:nvPr/>
          </p:nvGrpSpPr>
          <p:grpSpPr>
            <a:xfrm>
              <a:off x="1644801" y="2705935"/>
              <a:ext cx="3860617" cy="3134287"/>
              <a:chOff x="1191516" y="2675007"/>
              <a:chExt cx="3036420" cy="3543137"/>
            </a:xfrm>
          </p:grpSpPr>
          <p:sp>
            <p:nvSpPr>
              <p:cNvPr id="62" name="object 14">
                <a:extLst>
                  <a:ext uri="{FF2B5EF4-FFF2-40B4-BE49-F238E27FC236}">
                    <a16:creationId xmlns:a16="http://schemas.microsoft.com/office/drawing/2014/main" id="{533D16B2-1037-0EF1-E6E1-2913EADCFAD6}"/>
                  </a:ext>
                </a:extLst>
              </p:cNvPr>
              <p:cNvSpPr txBox="1"/>
              <p:nvPr/>
            </p:nvSpPr>
            <p:spPr>
              <a:xfrm>
                <a:off x="1191516" y="2675007"/>
                <a:ext cx="3036420"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6 %</a:t>
                </a:r>
                <a:endParaRPr sz="2000">
                  <a:latin typeface="ChaletBook"/>
                  <a:cs typeface="ChaletBook"/>
                </a:endParaRPr>
              </a:p>
              <a:p>
                <a:pPr marL="222250">
                  <a:lnSpc>
                    <a:spcPct val="100000"/>
                  </a:lnSpc>
                  <a:spcBef>
                    <a:spcPts val="200"/>
                  </a:spcBef>
                </a:pPr>
                <a:r>
                  <a:rPr lang="fr-FR" sz="1400">
                    <a:latin typeface="ChaletBook"/>
                    <a:cs typeface="ChaletBook"/>
                  </a:rPr>
                  <a:t>Taux de capitalisation appliqué au prix d’achat</a:t>
                </a:r>
                <a:endParaRPr sz="1400">
                  <a:latin typeface="ChaletBook"/>
                  <a:cs typeface="ChaletBook"/>
                </a:endParaRPr>
              </a:p>
            </p:txBody>
          </p:sp>
          <p:sp>
            <p:nvSpPr>
              <p:cNvPr id="63" name="object 17">
                <a:extLst>
                  <a:ext uri="{FF2B5EF4-FFF2-40B4-BE49-F238E27FC236}">
                    <a16:creationId xmlns:a16="http://schemas.microsoft.com/office/drawing/2014/main" id="{815B96A5-58D3-AF9F-A478-01A7D7118883}"/>
                  </a:ext>
                </a:extLst>
              </p:cNvPr>
              <p:cNvSpPr txBox="1"/>
              <p:nvPr/>
            </p:nvSpPr>
            <p:spPr>
              <a:xfrm>
                <a:off x="1191516" y="3581309"/>
                <a:ext cx="2874708" cy="764312"/>
              </a:xfrm>
              <a:prstGeom prst="rect">
                <a:avLst/>
              </a:prstGeom>
            </p:spPr>
            <p:txBody>
              <a:bodyPr vert="horz" wrap="square" lIns="0" tIns="0" rIns="0" bIns="0" rtlCol="0">
                <a:spAutoFit/>
              </a:bodyPr>
              <a:lstStyle/>
              <a:p>
                <a:pPr marL="12700" algn="just">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10 %</a:t>
                </a:r>
                <a:endParaRPr sz="2000">
                  <a:latin typeface="ChaletBook"/>
                  <a:cs typeface="ChaletBook"/>
                </a:endParaRPr>
              </a:p>
              <a:p>
                <a:pPr marL="222250" algn="just">
                  <a:lnSpc>
                    <a:spcPct val="100000"/>
                  </a:lnSpc>
                  <a:spcBef>
                    <a:spcPts val="200"/>
                  </a:spcBef>
                </a:pPr>
                <a:r>
                  <a:rPr lang="fr-FR" sz="1400">
                    <a:latin typeface="ChaletBook"/>
                    <a:cs typeface="ChaletBook"/>
                  </a:rPr>
                  <a:t>Ecart entre Prix Net Vendeur et Valeur d’Expertise en Année 1</a:t>
                </a:r>
                <a:endParaRPr sz="1400">
                  <a:latin typeface="ChaletBook"/>
                  <a:cs typeface="ChaletBook"/>
                </a:endParaRPr>
              </a:p>
            </p:txBody>
          </p:sp>
          <p:sp>
            <p:nvSpPr>
              <p:cNvPr id="64" name="object 17">
                <a:extLst>
                  <a:ext uri="{FF2B5EF4-FFF2-40B4-BE49-F238E27FC236}">
                    <a16:creationId xmlns:a16="http://schemas.microsoft.com/office/drawing/2014/main" id="{99CBE581-8BB0-FDC2-A4AB-D348599FA023}"/>
                  </a:ext>
                </a:extLst>
              </p:cNvPr>
              <p:cNvSpPr txBox="1"/>
              <p:nvPr/>
            </p:nvSpPr>
            <p:spPr>
              <a:xfrm>
                <a:off x="1191516" y="4633125"/>
                <a:ext cx="2943490"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65 %</a:t>
                </a:r>
                <a:endParaRPr sz="2000">
                  <a:latin typeface="ChaletBook"/>
                  <a:cs typeface="ChaletBook"/>
                </a:endParaRPr>
              </a:p>
              <a:p>
                <a:pPr marL="222250">
                  <a:lnSpc>
                    <a:spcPct val="100000"/>
                  </a:lnSpc>
                  <a:spcBef>
                    <a:spcPts val="200"/>
                  </a:spcBef>
                </a:pPr>
                <a:r>
                  <a:rPr lang="fr-FR" sz="1400">
                    <a:latin typeface="ChaletBook"/>
                    <a:cs typeface="ChaletBook"/>
                  </a:rPr>
                  <a:t>Loan To Value</a:t>
                </a:r>
                <a:endParaRPr sz="1400">
                  <a:latin typeface="ChaletBook"/>
                  <a:cs typeface="ChaletBook"/>
                </a:endParaRPr>
              </a:p>
            </p:txBody>
          </p:sp>
          <p:sp>
            <p:nvSpPr>
              <p:cNvPr id="65" name="object 17">
                <a:extLst>
                  <a:ext uri="{FF2B5EF4-FFF2-40B4-BE49-F238E27FC236}">
                    <a16:creationId xmlns:a16="http://schemas.microsoft.com/office/drawing/2014/main" id="{4E521F2F-A42F-0DE6-64A1-2F993DCA6F2E}"/>
                  </a:ext>
                </a:extLst>
              </p:cNvPr>
              <p:cNvSpPr txBox="1"/>
              <p:nvPr/>
            </p:nvSpPr>
            <p:spPr>
              <a:xfrm>
                <a:off x="1191516" y="5568376"/>
                <a:ext cx="2943490"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2,50 % + E3M</a:t>
                </a:r>
                <a:endParaRPr sz="2000">
                  <a:latin typeface="ChaletBook"/>
                  <a:cs typeface="ChaletBook"/>
                </a:endParaRPr>
              </a:p>
              <a:p>
                <a:pPr marL="222250">
                  <a:lnSpc>
                    <a:spcPct val="100000"/>
                  </a:lnSpc>
                  <a:spcBef>
                    <a:spcPts val="200"/>
                  </a:spcBef>
                </a:pPr>
                <a:r>
                  <a:rPr lang="fr-FR" sz="1400">
                    <a:latin typeface="ChaletBook"/>
                    <a:cs typeface="ChaletBook"/>
                  </a:rPr>
                  <a:t>Taux d’intérêt</a:t>
                </a:r>
                <a:endParaRPr sz="1400">
                  <a:latin typeface="ChaletBook"/>
                  <a:cs typeface="ChaletBook"/>
                </a:endParaRPr>
              </a:p>
            </p:txBody>
          </p:sp>
        </p:grpSp>
        <p:sp>
          <p:nvSpPr>
            <p:cNvPr id="38" name="object 25">
              <a:extLst>
                <a:ext uri="{FF2B5EF4-FFF2-40B4-BE49-F238E27FC236}">
                  <a16:creationId xmlns:a16="http://schemas.microsoft.com/office/drawing/2014/main" id="{615A4882-C884-2026-333F-F57248CF9CFF}"/>
                </a:ext>
              </a:extLst>
            </p:cNvPr>
            <p:cNvSpPr/>
            <p:nvPr/>
          </p:nvSpPr>
          <p:spPr>
            <a:xfrm>
              <a:off x="16067424" y="1932228"/>
              <a:ext cx="430600" cy="4179270"/>
            </a:xfrm>
            <a:custGeom>
              <a:avLst/>
              <a:gdLst/>
              <a:ahLst/>
              <a:cxnLst/>
              <a:rect l="l" t="t" r="r" b="b"/>
              <a:pathLst>
                <a:path w="685800" h="5760720">
                  <a:moveTo>
                    <a:pt x="685800" y="5760478"/>
                  </a:moveTo>
                  <a:lnTo>
                    <a:pt x="0" y="5760478"/>
                  </a:lnTo>
                  <a:lnTo>
                    <a:pt x="0" y="0"/>
                  </a:lnTo>
                  <a:lnTo>
                    <a:pt x="685800" y="0"/>
                  </a:lnTo>
                  <a:lnTo>
                    <a:pt x="685800" y="5760478"/>
                  </a:lnTo>
                  <a:close/>
                </a:path>
              </a:pathLst>
            </a:custGeom>
            <a:solidFill>
              <a:srgbClr val="1C284B"/>
            </a:solidFill>
          </p:spPr>
          <p:txBody>
            <a:bodyPr wrap="square" lIns="0" tIns="0" rIns="0" bIns="0" rtlCol="0"/>
            <a:lstStyle/>
            <a:p>
              <a:endParaRPr/>
            </a:p>
          </p:txBody>
        </p:sp>
        <p:sp>
          <p:nvSpPr>
            <p:cNvPr id="57" name="object 25">
              <a:extLst>
                <a:ext uri="{FF2B5EF4-FFF2-40B4-BE49-F238E27FC236}">
                  <a16:creationId xmlns:a16="http://schemas.microsoft.com/office/drawing/2014/main" id="{084DB6BB-1248-7A37-1FAA-9798075A0239}"/>
                </a:ext>
              </a:extLst>
            </p:cNvPr>
            <p:cNvSpPr/>
            <p:nvPr/>
          </p:nvSpPr>
          <p:spPr>
            <a:xfrm rot="16200000">
              <a:off x="8576126" y="-1744655"/>
              <a:ext cx="189090" cy="15654709"/>
            </a:xfrm>
            <a:custGeom>
              <a:avLst/>
              <a:gdLst/>
              <a:ahLst/>
              <a:cxnLst/>
              <a:rect l="l" t="t" r="r" b="b"/>
              <a:pathLst>
                <a:path w="685800" h="5760720">
                  <a:moveTo>
                    <a:pt x="685800" y="5760478"/>
                  </a:moveTo>
                  <a:lnTo>
                    <a:pt x="0" y="5760478"/>
                  </a:lnTo>
                  <a:lnTo>
                    <a:pt x="0" y="0"/>
                  </a:lnTo>
                  <a:lnTo>
                    <a:pt x="685800" y="0"/>
                  </a:lnTo>
                  <a:lnTo>
                    <a:pt x="685800" y="5760478"/>
                  </a:lnTo>
                  <a:close/>
                </a:path>
              </a:pathLst>
            </a:custGeom>
            <a:solidFill>
              <a:srgbClr val="1C284B"/>
            </a:solidFill>
          </p:spPr>
          <p:txBody>
            <a:bodyPr wrap="square" lIns="0" tIns="0" rIns="0" bIns="0" rtlCol="0"/>
            <a:lstStyle/>
            <a:p>
              <a:endParaRPr/>
            </a:p>
          </p:txBody>
        </p:sp>
        <p:grpSp>
          <p:nvGrpSpPr>
            <p:cNvPr id="58" name="Groupe 57">
              <a:extLst>
                <a:ext uri="{FF2B5EF4-FFF2-40B4-BE49-F238E27FC236}">
                  <a16:creationId xmlns:a16="http://schemas.microsoft.com/office/drawing/2014/main" id="{B69F412A-2D90-64BC-C60B-79608AD5069F}"/>
                </a:ext>
              </a:extLst>
            </p:cNvPr>
            <p:cNvGrpSpPr/>
            <p:nvPr/>
          </p:nvGrpSpPr>
          <p:grpSpPr>
            <a:xfrm>
              <a:off x="11662633" y="2705935"/>
              <a:ext cx="4377337" cy="3139601"/>
              <a:chOff x="12134139" y="2675003"/>
              <a:chExt cx="4182021" cy="3549142"/>
            </a:xfrm>
          </p:grpSpPr>
          <p:sp>
            <p:nvSpPr>
              <p:cNvPr id="59" name="object 22">
                <a:extLst>
                  <a:ext uri="{FF2B5EF4-FFF2-40B4-BE49-F238E27FC236}">
                    <a16:creationId xmlns:a16="http://schemas.microsoft.com/office/drawing/2014/main" id="{7D395252-5588-776B-9682-AB5840D95005}"/>
                  </a:ext>
                </a:extLst>
              </p:cNvPr>
              <p:cNvSpPr txBox="1"/>
              <p:nvPr/>
            </p:nvSpPr>
            <p:spPr>
              <a:xfrm>
                <a:off x="12134139" y="4114829"/>
                <a:ext cx="3793896"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4 ANS</a:t>
                </a:r>
                <a:endParaRPr sz="2000">
                  <a:latin typeface="ChaletBook"/>
                  <a:cs typeface="ChaletBook"/>
                </a:endParaRPr>
              </a:p>
              <a:p>
                <a:pPr marL="222250">
                  <a:lnSpc>
                    <a:spcPct val="100000"/>
                  </a:lnSpc>
                  <a:spcBef>
                    <a:spcPts val="200"/>
                  </a:spcBef>
                </a:pPr>
                <a:r>
                  <a:rPr lang="fr-FR" sz="1400">
                    <a:latin typeface="ChaletBook"/>
                    <a:cs typeface="ChaletBook"/>
                  </a:rPr>
                  <a:t>Période d’Investissement moyenne</a:t>
                </a:r>
                <a:endParaRPr sz="1400">
                  <a:latin typeface="ChaletBook"/>
                  <a:cs typeface="ChaletBook"/>
                </a:endParaRPr>
              </a:p>
            </p:txBody>
          </p:sp>
          <p:sp>
            <p:nvSpPr>
              <p:cNvPr id="60" name="object 22">
                <a:extLst>
                  <a:ext uri="{FF2B5EF4-FFF2-40B4-BE49-F238E27FC236}">
                    <a16:creationId xmlns:a16="http://schemas.microsoft.com/office/drawing/2014/main" id="{6C588BC5-F34E-4C45-CFD0-7D725E294C2B}"/>
                  </a:ext>
                </a:extLst>
              </p:cNvPr>
              <p:cNvSpPr txBox="1"/>
              <p:nvPr/>
            </p:nvSpPr>
            <p:spPr>
              <a:xfrm>
                <a:off x="12134139" y="2675003"/>
                <a:ext cx="3314459"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6 ANS</a:t>
                </a:r>
                <a:endParaRPr sz="2000">
                  <a:latin typeface="ChaletBook"/>
                  <a:cs typeface="ChaletBook"/>
                </a:endParaRPr>
              </a:p>
              <a:p>
                <a:pPr marL="222250">
                  <a:lnSpc>
                    <a:spcPct val="100000"/>
                  </a:lnSpc>
                  <a:spcBef>
                    <a:spcPts val="200"/>
                  </a:spcBef>
                </a:pPr>
                <a:r>
                  <a:rPr lang="fr-FR" sz="1400">
                    <a:latin typeface="ChaletBook"/>
                    <a:cs typeface="ChaletBook"/>
                  </a:rPr>
                  <a:t>Durée de vie du fonds</a:t>
                </a:r>
                <a:endParaRPr sz="1400">
                  <a:latin typeface="ChaletBook"/>
                  <a:cs typeface="ChaletBook"/>
                </a:endParaRPr>
              </a:p>
            </p:txBody>
          </p:sp>
          <p:sp>
            <p:nvSpPr>
              <p:cNvPr id="61" name="object 22">
                <a:extLst>
                  <a:ext uri="{FF2B5EF4-FFF2-40B4-BE49-F238E27FC236}">
                    <a16:creationId xmlns:a16="http://schemas.microsoft.com/office/drawing/2014/main" id="{95D51FB7-2AB4-E0EA-E1F2-2CC2D691B3DA}"/>
                  </a:ext>
                </a:extLst>
              </p:cNvPr>
              <p:cNvSpPr txBox="1"/>
              <p:nvPr/>
            </p:nvSpPr>
            <p:spPr>
              <a:xfrm>
                <a:off x="12134140" y="5574377"/>
                <a:ext cx="4182020" cy="649768"/>
              </a:xfrm>
              <a:prstGeom prst="rect">
                <a:avLst/>
              </a:prstGeom>
            </p:spPr>
            <p:txBody>
              <a:bodyPr vert="horz" wrap="square" lIns="0" tIns="0" rIns="0" bIns="0" rtlCol="0">
                <a:spAutoFit/>
              </a:bodyPr>
              <a:lstStyle/>
              <a:p>
                <a:pPr marL="12700">
                  <a:lnSpc>
                    <a:spcPct val="100000"/>
                  </a:lnSpc>
                </a:pPr>
                <a:r>
                  <a:rPr sz="2000" b="1">
                    <a:solidFill>
                      <a:srgbClr val="8C634A"/>
                    </a:solidFill>
                    <a:latin typeface="ChaletBook"/>
                    <a:cs typeface="ChaletBook"/>
                  </a:rPr>
                  <a:t>+ </a:t>
                </a:r>
                <a:r>
                  <a:rPr lang="fr-FR" sz="2000" b="1">
                    <a:solidFill>
                      <a:srgbClr val="1C284B"/>
                    </a:solidFill>
                    <a:latin typeface="ChaletBook"/>
                    <a:cs typeface="ChaletBook"/>
                  </a:rPr>
                  <a:t>5,5 %</a:t>
                </a:r>
                <a:endParaRPr sz="2000">
                  <a:latin typeface="ChaletBook"/>
                  <a:cs typeface="ChaletBook"/>
                </a:endParaRPr>
              </a:p>
              <a:p>
                <a:pPr marL="222250">
                  <a:lnSpc>
                    <a:spcPct val="100000"/>
                  </a:lnSpc>
                  <a:spcBef>
                    <a:spcPts val="200"/>
                  </a:spcBef>
                </a:pPr>
                <a:r>
                  <a:rPr lang="fr-FR" sz="1400">
                    <a:latin typeface="ChaletBook"/>
                    <a:cs typeface="ChaletBook"/>
                  </a:rPr>
                  <a:t>Taux de capitalisation appliqué au prix de vente</a:t>
                </a:r>
                <a:endParaRPr sz="1400">
                  <a:latin typeface="ChaletBook"/>
                  <a:cs typeface="ChaletBook"/>
                </a:endParaRPr>
              </a:p>
            </p:txBody>
          </p:sp>
        </p:grpSp>
      </p:grpSp>
      <p:grpSp>
        <p:nvGrpSpPr>
          <p:cNvPr id="70" name="Groupe 69">
            <a:extLst>
              <a:ext uri="{FF2B5EF4-FFF2-40B4-BE49-F238E27FC236}">
                <a16:creationId xmlns:a16="http://schemas.microsoft.com/office/drawing/2014/main" id="{0D7EAD5E-AB5C-FAAB-311B-C74A05338525}"/>
              </a:ext>
            </a:extLst>
          </p:cNvPr>
          <p:cNvGrpSpPr/>
          <p:nvPr/>
        </p:nvGrpSpPr>
        <p:grpSpPr>
          <a:xfrm>
            <a:off x="843315" y="6338965"/>
            <a:ext cx="5040000" cy="1311135"/>
            <a:chOff x="686435" y="3000460"/>
            <a:chExt cx="5040000" cy="1311135"/>
          </a:xfrm>
        </p:grpSpPr>
        <p:sp>
          <p:nvSpPr>
            <p:cNvPr id="71" name="Rectangle 70">
              <a:extLst>
                <a:ext uri="{FF2B5EF4-FFF2-40B4-BE49-F238E27FC236}">
                  <a16:creationId xmlns:a16="http://schemas.microsoft.com/office/drawing/2014/main" id="{1439FB04-8CC3-398B-DE42-87F93A9B5840}"/>
                </a:ext>
              </a:extLst>
            </p:cNvPr>
            <p:cNvSpPr/>
            <p:nvPr/>
          </p:nvSpPr>
          <p:spPr>
            <a:xfrm>
              <a:off x="686435" y="3000460"/>
              <a:ext cx="5040000" cy="725731"/>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PRINCIPAUX RISQUES</a:t>
              </a:r>
            </a:p>
          </p:txBody>
        </p:sp>
        <p:sp>
          <p:nvSpPr>
            <p:cNvPr id="72" name="Titre 4">
              <a:extLst>
                <a:ext uri="{FF2B5EF4-FFF2-40B4-BE49-F238E27FC236}">
                  <a16:creationId xmlns:a16="http://schemas.microsoft.com/office/drawing/2014/main" id="{0234B2DC-793A-CC03-DDE7-94368993C5C5}"/>
                </a:ext>
              </a:extLst>
            </p:cNvPr>
            <p:cNvSpPr txBox="1">
              <a:spLocks/>
            </p:cNvSpPr>
            <p:nvPr/>
          </p:nvSpPr>
          <p:spPr>
            <a:xfrm>
              <a:off x="686435" y="3819114"/>
              <a:ext cx="5026906" cy="492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2800"/>
                <a:t>Perte en capital et liquidités</a:t>
              </a:r>
            </a:p>
          </p:txBody>
        </p:sp>
      </p:grpSp>
      <p:grpSp>
        <p:nvGrpSpPr>
          <p:cNvPr id="73" name="Groupe 72">
            <a:extLst>
              <a:ext uri="{FF2B5EF4-FFF2-40B4-BE49-F238E27FC236}">
                <a16:creationId xmlns:a16="http://schemas.microsoft.com/office/drawing/2014/main" id="{113C902D-AA46-9A07-AAE4-1934C8824E79}"/>
              </a:ext>
            </a:extLst>
          </p:cNvPr>
          <p:cNvGrpSpPr/>
          <p:nvPr/>
        </p:nvGrpSpPr>
        <p:grpSpPr>
          <a:xfrm>
            <a:off x="11436134" y="6338965"/>
            <a:ext cx="5061891" cy="1211656"/>
            <a:chOff x="11313209" y="3000460"/>
            <a:chExt cx="5061891" cy="1211656"/>
          </a:xfrm>
        </p:grpSpPr>
        <p:sp>
          <p:nvSpPr>
            <p:cNvPr id="74" name="Rectangle 73">
              <a:extLst>
                <a:ext uri="{FF2B5EF4-FFF2-40B4-BE49-F238E27FC236}">
                  <a16:creationId xmlns:a16="http://schemas.microsoft.com/office/drawing/2014/main" id="{58DADB35-A399-BF90-710E-454CE1509CB8}"/>
                </a:ext>
              </a:extLst>
            </p:cNvPr>
            <p:cNvSpPr/>
            <p:nvPr/>
          </p:nvSpPr>
          <p:spPr>
            <a:xfrm>
              <a:off x="11313209" y="3000460"/>
              <a:ext cx="5039999" cy="735885"/>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MULTIPLE D’EQUITY</a:t>
              </a:r>
              <a:endParaRPr lang="fr-FR" sz="2200">
                <a:cs typeface="ChaletBook"/>
              </a:endParaRPr>
            </a:p>
          </p:txBody>
        </p:sp>
        <p:sp>
          <p:nvSpPr>
            <p:cNvPr id="75" name="Titre 4">
              <a:extLst>
                <a:ext uri="{FF2B5EF4-FFF2-40B4-BE49-F238E27FC236}">
                  <a16:creationId xmlns:a16="http://schemas.microsoft.com/office/drawing/2014/main" id="{D455AD3A-33A2-AF20-2C6F-419E237ECFFA}"/>
                </a:ext>
              </a:extLst>
            </p:cNvPr>
            <p:cNvSpPr txBox="1">
              <a:spLocks/>
            </p:cNvSpPr>
            <p:nvPr/>
          </p:nvSpPr>
          <p:spPr>
            <a:xfrm>
              <a:off x="11335102" y="3815073"/>
              <a:ext cx="5039998" cy="3970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3200"/>
                <a:t>1,65 X</a:t>
              </a:r>
            </a:p>
          </p:txBody>
        </p:sp>
      </p:grpSp>
      <p:grpSp>
        <p:nvGrpSpPr>
          <p:cNvPr id="76" name="Groupe 75">
            <a:extLst>
              <a:ext uri="{FF2B5EF4-FFF2-40B4-BE49-F238E27FC236}">
                <a16:creationId xmlns:a16="http://schemas.microsoft.com/office/drawing/2014/main" id="{FBB0F89C-8877-CEA7-AAA7-C9849598AA39}"/>
              </a:ext>
            </a:extLst>
          </p:cNvPr>
          <p:cNvGrpSpPr/>
          <p:nvPr/>
        </p:nvGrpSpPr>
        <p:grpSpPr>
          <a:xfrm>
            <a:off x="6139724" y="6338965"/>
            <a:ext cx="5040000" cy="1211655"/>
            <a:chOff x="5999822" y="3000460"/>
            <a:chExt cx="5040000" cy="1211655"/>
          </a:xfrm>
        </p:grpSpPr>
        <p:sp>
          <p:nvSpPr>
            <p:cNvPr id="77" name="Rectangle 76">
              <a:extLst>
                <a:ext uri="{FF2B5EF4-FFF2-40B4-BE49-F238E27FC236}">
                  <a16:creationId xmlns:a16="http://schemas.microsoft.com/office/drawing/2014/main" id="{636AD12C-4633-9B10-C13B-9E4AC7DC1A12}"/>
                </a:ext>
              </a:extLst>
            </p:cNvPr>
            <p:cNvSpPr/>
            <p:nvPr/>
          </p:nvSpPr>
          <p:spPr>
            <a:xfrm>
              <a:off x="5999822" y="3000460"/>
              <a:ext cx="5040000" cy="735885"/>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OBJECTIF DE TRI</a:t>
              </a:r>
              <a:endParaRPr lang="fr-FR" sz="2200">
                <a:cs typeface="ChaletBook"/>
              </a:endParaRPr>
            </a:p>
          </p:txBody>
        </p:sp>
        <p:sp>
          <p:nvSpPr>
            <p:cNvPr id="78" name="Titre 4">
              <a:extLst>
                <a:ext uri="{FF2B5EF4-FFF2-40B4-BE49-F238E27FC236}">
                  <a16:creationId xmlns:a16="http://schemas.microsoft.com/office/drawing/2014/main" id="{DEE103FB-A955-9D7D-5864-0C490F08117F}"/>
                </a:ext>
              </a:extLst>
            </p:cNvPr>
            <p:cNvSpPr txBox="1">
              <a:spLocks/>
            </p:cNvSpPr>
            <p:nvPr/>
          </p:nvSpPr>
          <p:spPr>
            <a:xfrm>
              <a:off x="7166402" y="3815072"/>
              <a:ext cx="2728732" cy="3970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3200"/>
                <a:t>12,94%</a:t>
              </a:r>
            </a:p>
          </p:txBody>
        </p:sp>
      </p:grpSp>
      <p:sp>
        <p:nvSpPr>
          <p:cNvPr id="79" name="Titre 4">
            <a:extLst>
              <a:ext uri="{FF2B5EF4-FFF2-40B4-BE49-F238E27FC236}">
                <a16:creationId xmlns:a16="http://schemas.microsoft.com/office/drawing/2014/main" id="{5882E4A1-9E65-D8B1-538A-EC38EE670D26}"/>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dirty="0">
                <a:solidFill>
                  <a:srgbClr val="1C284B"/>
                </a:solidFill>
              </a:rPr>
              <a:t>BUSINESS PLAN</a:t>
            </a:r>
          </a:p>
          <a:p>
            <a:r>
              <a:rPr lang="pt-BR" sz="3200" dirty="0">
                <a:solidFill>
                  <a:srgbClr val="1C284B"/>
                </a:solidFill>
              </a:rPr>
              <a:t>SLP COLOMBUS REIM 2 – Compartiment 2030</a:t>
            </a:r>
          </a:p>
          <a:p>
            <a:endParaRPr lang="fr-FR" sz="3200" dirty="0">
              <a:solidFill>
                <a:srgbClr val="1C284B"/>
              </a:solidFill>
            </a:endParaRPr>
          </a:p>
        </p:txBody>
      </p:sp>
    </p:spTree>
    <p:extLst>
      <p:ext uri="{BB962C8B-B14F-4D97-AF65-F5344CB8AC3E}">
        <p14:creationId xmlns:p14="http://schemas.microsoft.com/office/powerpoint/2010/main" val="106764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3">
            <a:extLst>
              <a:ext uri="{FF2B5EF4-FFF2-40B4-BE49-F238E27FC236}">
                <a16:creationId xmlns:a16="http://schemas.microsoft.com/office/drawing/2014/main" id="{BAE50A99-323B-48BB-A6EA-266D6F4E37D7}"/>
              </a:ext>
            </a:extLst>
          </p:cNvPr>
          <p:cNvSpPr txBox="1">
            <a:spLocks/>
          </p:cNvSpPr>
          <p:nvPr/>
        </p:nvSpPr>
        <p:spPr>
          <a:xfrm>
            <a:off x="768965" y="266916"/>
            <a:ext cx="16002000" cy="126000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dirty="0"/>
              <a:t>PERFORMANCES </a:t>
            </a:r>
          </a:p>
          <a:p>
            <a:r>
              <a:rPr lang="fr-FR" dirty="0"/>
              <a:t>SLP COLOMBUS REIM – Compartiment 1</a:t>
            </a:r>
          </a:p>
        </p:txBody>
      </p:sp>
      <p:sp>
        <p:nvSpPr>
          <p:cNvPr id="81" name="ZoneTexte 80">
            <a:extLst>
              <a:ext uri="{FF2B5EF4-FFF2-40B4-BE49-F238E27FC236}">
                <a16:creationId xmlns:a16="http://schemas.microsoft.com/office/drawing/2014/main" id="{D2D126EE-AC85-4872-8E0D-5378E7652D7A}"/>
              </a:ext>
            </a:extLst>
          </p:cNvPr>
          <p:cNvSpPr txBox="1"/>
          <p:nvPr/>
        </p:nvSpPr>
        <p:spPr>
          <a:xfrm>
            <a:off x="6400801" y="8375377"/>
            <a:ext cx="10095834" cy="590657"/>
          </a:xfrm>
          <a:prstGeom prst="rect">
            <a:avLst/>
          </a:prstGeom>
          <a:solidFill>
            <a:srgbClr val="8C634A"/>
          </a:solidFill>
        </p:spPr>
        <p:txBody>
          <a:bodyPr wrap="square" rtlCol="0">
            <a:noAutofit/>
          </a:bodyPr>
          <a:lstStyle/>
          <a:p>
            <a:r>
              <a:rPr lang="fr-FR" sz="1600">
                <a:solidFill>
                  <a:schemeClr val="bg1"/>
                </a:solidFill>
              </a:rPr>
              <a:t>Les performances passées ne constituent pas un indicateur fiable des performances futures. </a:t>
            </a:r>
          </a:p>
          <a:p>
            <a:r>
              <a:rPr lang="fr-FR" sz="1600">
                <a:solidFill>
                  <a:schemeClr val="bg1"/>
                </a:solidFill>
              </a:rPr>
              <a:t>Cet investissement comporte des risques, notamment de perte en capital et d’illiquidité. </a:t>
            </a:r>
            <a:br>
              <a:rPr lang="fr-FR" sz="1600">
                <a:solidFill>
                  <a:schemeClr val="bg1"/>
                </a:solidFill>
              </a:rPr>
            </a:br>
            <a:endParaRPr lang="fr-FR" sz="1600">
              <a:solidFill>
                <a:schemeClr val="bg1"/>
              </a:solidFill>
            </a:endParaRPr>
          </a:p>
        </p:txBody>
      </p:sp>
      <p:sp>
        <p:nvSpPr>
          <p:cNvPr id="4" name="object 15">
            <a:extLst>
              <a:ext uri="{FF2B5EF4-FFF2-40B4-BE49-F238E27FC236}">
                <a16:creationId xmlns:a16="http://schemas.microsoft.com/office/drawing/2014/main" id="{4D8DA3A5-5843-C069-42F1-723FE09653CE}"/>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Espace réservé du numéro de diapositive 13">
            <a:extLst>
              <a:ext uri="{FF2B5EF4-FFF2-40B4-BE49-F238E27FC236}">
                <a16:creationId xmlns:a16="http://schemas.microsoft.com/office/drawing/2014/main" id="{B788D8AA-399A-5834-21E4-7FA9D800C194}"/>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21</a:t>
            </a:fld>
            <a:endParaRPr lang="en-US"/>
          </a:p>
        </p:txBody>
      </p:sp>
      <p:sp>
        <p:nvSpPr>
          <p:cNvPr id="5" name="Text Placeholder 11">
            <a:extLst>
              <a:ext uri="{FF2B5EF4-FFF2-40B4-BE49-F238E27FC236}">
                <a16:creationId xmlns:a16="http://schemas.microsoft.com/office/drawing/2014/main" id="{D8D025E4-F1D4-DD8D-DC6A-1103A86FD25D}"/>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graphicFrame>
        <p:nvGraphicFramePr>
          <p:cNvPr id="2" name="Graphique 1">
            <a:extLst>
              <a:ext uri="{FF2B5EF4-FFF2-40B4-BE49-F238E27FC236}">
                <a16:creationId xmlns:a16="http://schemas.microsoft.com/office/drawing/2014/main" id="{B817BA14-D0FE-136E-13E9-A19F6503652F}"/>
              </a:ext>
            </a:extLst>
          </p:cNvPr>
          <p:cNvGraphicFramePr>
            <a:graphicFrameLocks/>
          </p:cNvGraphicFramePr>
          <p:nvPr>
            <p:extLst>
              <p:ext uri="{D42A27DB-BD31-4B8C-83A1-F6EECF244321}">
                <p14:modId xmlns:p14="http://schemas.microsoft.com/office/powerpoint/2010/main" val="745355591"/>
              </p:ext>
            </p:extLst>
          </p:nvPr>
        </p:nvGraphicFramePr>
        <p:xfrm>
          <a:off x="1017706" y="1625550"/>
          <a:ext cx="15312788" cy="65321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918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AC019-61F5-1003-A49C-E90DB2941C1D}"/>
              </a:ext>
            </a:extLst>
          </p:cNvPr>
          <p:cNvSpPr>
            <a:spLocks noGrp="1"/>
          </p:cNvSpPr>
          <p:nvPr>
            <p:ph type="title"/>
          </p:nvPr>
        </p:nvSpPr>
        <p:spPr>
          <a:xfrm>
            <a:off x="1980041" y="4191000"/>
            <a:ext cx="13388119" cy="914400"/>
          </a:xfrm>
        </p:spPr>
        <p:txBody>
          <a:bodyPr>
            <a:normAutofit fontScale="90000"/>
          </a:bodyPr>
          <a:lstStyle/>
          <a:p>
            <a:r>
              <a:rPr lang="fr-FR" b="1" cap="all">
                <a:latin typeface="+mn-lt"/>
              </a:rPr>
              <a:t>Cas pratique : </a:t>
            </a:r>
            <a:r>
              <a:rPr lang="fr-FR" sz="4000" b="1">
                <a:latin typeface="+mn-lt"/>
              </a:rPr>
              <a:t>107 QUAI DU DOCTEUR DERVAUX, </a:t>
            </a:r>
            <a:br>
              <a:rPr lang="fr-FR" sz="4000" b="1">
                <a:latin typeface="+mn-lt"/>
              </a:rPr>
            </a:br>
            <a:r>
              <a:rPr lang="fr-FR" sz="4000" b="1">
                <a:latin typeface="+mn-lt"/>
              </a:rPr>
              <a:t>ASNIÈRES-SUR-SEINE</a:t>
            </a:r>
            <a:endParaRPr lang="fr-FR" b="1" cap="all">
              <a:latin typeface="+mn-lt"/>
            </a:endParaRPr>
          </a:p>
        </p:txBody>
      </p:sp>
    </p:spTree>
    <p:extLst>
      <p:ext uri="{BB962C8B-B14F-4D97-AF65-F5344CB8AC3E}">
        <p14:creationId xmlns:p14="http://schemas.microsoft.com/office/powerpoint/2010/main" val="1504184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2C4A9B0-C3D7-39EE-C4F1-978E946EEA51}"/>
              </a:ext>
            </a:extLst>
          </p:cNvPr>
          <p:cNvPicPr>
            <a:picLocks noChangeAspect="1"/>
          </p:cNvPicPr>
          <p:nvPr/>
        </p:nvPicPr>
        <p:blipFill>
          <a:blip r:embed="rId2"/>
          <a:stretch>
            <a:fillRect/>
          </a:stretch>
        </p:blipFill>
        <p:spPr>
          <a:xfrm>
            <a:off x="789226" y="2620357"/>
            <a:ext cx="5539740" cy="5829300"/>
          </a:xfrm>
          <a:prstGeom prst="rect">
            <a:avLst/>
          </a:prstGeom>
        </p:spPr>
      </p:pic>
      <p:sp>
        <p:nvSpPr>
          <p:cNvPr id="2" name="Slide Number Placeholder 5">
            <a:extLst>
              <a:ext uri="{FF2B5EF4-FFF2-40B4-BE49-F238E27FC236}">
                <a16:creationId xmlns:a16="http://schemas.microsoft.com/office/drawing/2014/main" id="{89FE0E22-7B05-886E-D8FD-EE3B70BF0DDA}"/>
              </a:ext>
            </a:extLst>
          </p:cNvPr>
          <p:cNvSpPr>
            <a:spLocks noGrp="1"/>
          </p:cNvSpPr>
          <p:nvPr>
            <p:ph type="sldNum" sz="quarter" idx="12"/>
          </p:nvPr>
        </p:nvSpPr>
        <p:spPr/>
        <p:txBody>
          <a:bodyPr/>
          <a:lstStyle/>
          <a:p>
            <a:fld id="{F14C8A0F-9F87-4DA4-9E64-B8A07D3B2374}" type="slidenum">
              <a:rPr lang="en-US" smtClean="0"/>
              <a:pPr/>
              <a:t>23</a:t>
            </a:fld>
            <a:endParaRPr lang="en-US"/>
          </a:p>
        </p:txBody>
      </p:sp>
      <p:sp>
        <p:nvSpPr>
          <p:cNvPr id="5" name="Titre 4">
            <a:extLst>
              <a:ext uri="{FF2B5EF4-FFF2-40B4-BE49-F238E27FC236}">
                <a16:creationId xmlns:a16="http://schemas.microsoft.com/office/drawing/2014/main" id="{18012F04-A88C-490C-94DB-158D3F3C68A2}"/>
              </a:ext>
            </a:extLst>
          </p:cNvPr>
          <p:cNvSpPr>
            <a:spLocks noGrp="1"/>
          </p:cNvSpPr>
          <p:nvPr>
            <p:ph type="title"/>
          </p:nvPr>
        </p:nvSpPr>
        <p:spPr>
          <a:xfrm>
            <a:off x="0" y="892536"/>
            <a:ext cx="17348199" cy="640080"/>
          </a:xfrm>
        </p:spPr>
        <p:txBody>
          <a:bodyPr>
            <a:noAutofit/>
          </a:bodyPr>
          <a:lstStyle/>
          <a:p>
            <a:pPr algn="ctr"/>
            <a:r>
              <a:rPr lang="fr-FR" sz="2800" b="1">
                <a:solidFill>
                  <a:srgbClr val="1C284B"/>
                </a:solidFill>
                <a:latin typeface="+mn-lt"/>
              </a:rPr>
              <a:t>LE 107 QUAI DU DR DERVAUX, ASNIÈRES-SUR-SEINE : UNE RÉALISATION DE COLOMBUS REIM</a:t>
            </a:r>
            <a:endParaRPr lang="fr-FR" sz="2800" b="1">
              <a:solidFill>
                <a:srgbClr val="1C284B"/>
              </a:solidFill>
              <a:latin typeface="+mn-lt"/>
              <a:cs typeface="ChaletBook"/>
            </a:endParaRPr>
          </a:p>
        </p:txBody>
      </p:sp>
      <p:sp>
        <p:nvSpPr>
          <p:cNvPr id="21" name="Text Placeholder 8">
            <a:extLst>
              <a:ext uri="{FF2B5EF4-FFF2-40B4-BE49-F238E27FC236}">
                <a16:creationId xmlns:a16="http://schemas.microsoft.com/office/drawing/2014/main" id="{83EB24C5-E330-40CF-B1AE-8727E5648E57}"/>
              </a:ext>
            </a:extLst>
          </p:cNvPr>
          <p:cNvSpPr txBox="1">
            <a:spLocks/>
          </p:cNvSpPr>
          <p:nvPr/>
        </p:nvSpPr>
        <p:spPr>
          <a:xfrm>
            <a:off x="504371" y="1940731"/>
            <a:ext cx="16544786"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Immeuble de bureaux réhabilité en site occupé et repositionné selon les normes du décret tertiaire en 30 mois</a:t>
            </a:r>
          </a:p>
        </p:txBody>
      </p:sp>
      <p:grpSp>
        <p:nvGrpSpPr>
          <p:cNvPr id="3" name="Groupe 2">
            <a:extLst>
              <a:ext uri="{FF2B5EF4-FFF2-40B4-BE49-F238E27FC236}">
                <a16:creationId xmlns:a16="http://schemas.microsoft.com/office/drawing/2014/main" id="{082C2C6E-AC3D-E2C5-D486-B3616ABB2B87}"/>
              </a:ext>
            </a:extLst>
          </p:cNvPr>
          <p:cNvGrpSpPr/>
          <p:nvPr/>
        </p:nvGrpSpPr>
        <p:grpSpPr>
          <a:xfrm>
            <a:off x="6671572" y="2622825"/>
            <a:ext cx="9658319" cy="2802483"/>
            <a:chOff x="-7793715" y="-2903379"/>
            <a:chExt cx="29764856" cy="4323220"/>
          </a:xfrm>
        </p:grpSpPr>
        <p:grpSp>
          <p:nvGrpSpPr>
            <p:cNvPr id="7" name="Groupe 6">
              <a:extLst>
                <a:ext uri="{FF2B5EF4-FFF2-40B4-BE49-F238E27FC236}">
                  <a16:creationId xmlns:a16="http://schemas.microsoft.com/office/drawing/2014/main" id="{DBD5DBC2-5CCB-6197-E34E-C901363E4A64}"/>
                </a:ext>
              </a:extLst>
            </p:cNvPr>
            <p:cNvGrpSpPr/>
            <p:nvPr/>
          </p:nvGrpSpPr>
          <p:grpSpPr>
            <a:xfrm>
              <a:off x="-7793715" y="-2903379"/>
              <a:ext cx="29764856" cy="4323220"/>
              <a:chOff x="-6286498" y="-416219"/>
              <a:chExt cx="29764856" cy="3272488"/>
            </a:xfrm>
          </p:grpSpPr>
          <p:sp>
            <p:nvSpPr>
              <p:cNvPr id="17" name="Espace réservé du contenu 7">
                <a:extLst>
                  <a:ext uri="{FF2B5EF4-FFF2-40B4-BE49-F238E27FC236}">
                    <a16:creationId xmlns:a16="http://schemas.microsoft.com/office/drawing/2014/main" id="{778FAAFC-78DA-2083-6C44-31522A9A6193}"/>
                  </a:ext>
                </a:extLst>
              </p:cNvPr>
              <p:cNvSpPr txBox="1">
                <a:spLocks/>
              </p:cNvSpPr>
              <p:nvPr/>
            </p:nvSpPr>
            <p:spPr>
              <a:xfrm>
                <a:off x="-6286495" y="207678"/>
                <a:ext cx="29764853" cy="2648591"/>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19" name="Rectangle 18">
                <a:extLst>
                  <a:ext uri="{FF2B5EF4-FFF2-40B4-BE49-F238E27FC236}">
                    <a16:creationId xmlns:a16="http://schemas.microsoft.com/office/drawing/2014/main" id="{FA9EC424-7E57-37D6-EA48-7FD75A499C10}"/>
                  </a:ext>
                </a:extLst>
              </p:cNvPr>
              <p:cNvSpPr/>
              <p:nvPr/>
            </p:nvSpPr>
            <p:spPr>
              <a:xfrm>
                <a:off x="-6286498" y="-416219"/>
                <a:ext cx="29764850" cy="618716"/>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PRESENTATION DE L’ACTIF</a:t>
                </a:r>
              </a:p>
            </p:txBody>
          </p:sp>
        </p:grpSp>
        <p:sp>
          <p:nvSpPr>
            <p:cNvPr id="10" name="ZoneTexte 9">
              <a:extLst>
                <a:ext uri="{FF2B5EF4-FFF2-40B4-BE49-F238E27FC236}">
                  <a16:creationId xmlns:a16="http://schemas.microsoft.com/office/drawing/2014/main" id="{2E3D22B9-2063-A032-030D-CC13967A8B28}"/>
                </a:ext>
              </a:extLst>
            </p:cNvPr>
            <p:cNvSpPr txBox="1"/>
            <p:nvPr/>
          </p:nvSpPr>
          <p:spPr>
            <a:xfrm>
              <a:off x="-7555921" y="-2232368"/>
              <a:ext cx="11398944" cy="3496717"/>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a:ln>
                    <a:noFill/>
                  </a:ln>
                  <a:solidFill>
                    <a:srgbClr val="1C284B"/>
                  </a:solidFill>
                  <a:effectLst/>
                  <a:uLnTx/>
                  <a:uFillTx/>
                  <a:latin typeface="ChaletBook"/>
                  <a:ea typeface="+mn-ea"/>
                  <a:cs typeface="+mn-cs"/>
                </a:rPr>
                <a:t> Surface : </a:t>
              </a:r>
              <a:r>
                <a:rPr kumimoji="0" lang="fr-FR" sz="2000" i="0" u="none" strike="noStrike" kern="1200" cap="none" spc="0" normalizeH="0" baseline="0" noProof="0">
                  <a:ln>
                    <a:noFill/>
                  </a:ln>
                  <a:solidFill>
                    <a:srgbClr val="1C284B"/>
                  </a:solidFill>
                  <a:effectLst/>
                  <a:uLnTx/>
                  <a:uFillTx/>
                  <a:latin typeface="ChaletBook"/>
                  <a:ea typeface="+mn-ea"/>
                  <a:cs typeface="+mn-cs"/>
                </a:rPr>
                <a:t>3 516 m² </a:t>
              </a:r>
            </a:p>
            <a:p>
              <a:pPr>
                <a:lnSpc>
                  <a:spcPct val="250000"/>
                </a:lnSpc>
                <a:buFont typeface="Wingdings" panose="05000000000000000000" pitchFamily="2" charset="2"/>
                <a:buChar char="ü"/>
                <a:defRPr/>
              </a:pPr>
              <a:r>
                <a:rPr lang="fr-FR" sz="2000" b="1">
                  <a:solidFill>
                    <a:srgbClr val="1C284B"/>
                  </a:solidFill>
                </a:rPr>
                <a:t> Parkings : </a:t>
              </a:r>
              <a:r>
                <a:rPr lang="fr-FR" sz="2000">
                  <a:solidFill>
                    <a:srgbClr val="1C284B"/>
                  </a:solidFill>
                </a:rPr>
                <a:t>85</a:t>
              </a:r>
            </a:p>
            <a:p>
              <a:pPr>
                <a:lnSpc>
                  <a:spcPct val="250000"/>
                </a:lnSpc>
                <a:buFont typeface="Wingdings" panose="05000000000000000000" pitchFamily="2" charset="2"/>
                <a:buChar char="ü"/>
                <a:defRPr/>
              </a:pPr>
              <a:r>
                <a:rPr lang="fr-FR" sz="2000">
                  <a:solidFill>
                    <a:srgbClr val="1C284B"/>
                  </a:solidFill>
                  <a:latin typeface="ChaletBook"/>
                </a:rPr>
                <a:t> </a:t>
              </a:r>
              <a:r>
                <a:rPr lang="fr-FR" sz="2000" b="1">
                  <a:solidFill>
                    <a:srgbClr val="1C284B"/>
                  </a:solidFill>
                  <a:latin typeface="ChaletBook"/>
                </a:rPr>
                <a:t>Etages</a:t>
              </a:r>
              <a:r>
                <a:rPr lang="fr-FR" sz="2000">
                  <a:solidFill>
                    <a:srgbClr val="1C284B"/>
                  </a:solidFill>
                  <a:latin typeface="ChaletBook"/>
                </a:rPr>
                <a:t> : R+7</a:t>
              </a:r>
              <a:endParaRPr kumimoji="0" lang="fr-FR" sz="2000" i="0" u="none" strike="noStrike" kern="1200" cap="none" spc="0" normalizeH="0" baseline="0" noProof="0">
                <a:ln>
                  <a:noFill/>
                </a:ln>
                <a:solidFill>
                  <a:srgbClr val="1C284B"/>
                </a:solidFill>
                <a:effectLst/>
                <a:uLnTx/>
                <a:uFillTx/>
                <a:latin typeface="ChaletBook"/>
                <a:ea typeface="+mn-ea"/>
                <a:cs typeface="+mn-cs"/>
              </a:endParaRPr>
            </a:p>
          </p:txBody>
        </p:sp>
      </p:grpSp>
      <p:sp>
        <p:nvSpPr>
          <p:cNvPr id="4" name="ZoneTexte 3">
            <a:extLst>
              <a:ext uri="{FF2B5EF4-FFF2-40B4-BE49-F238E27FC236}">
                <a16:creationId xmlns:a16="http://schemas.microsoft.com/office/drawing/2014/main" id="{BA1698AE-A2A2-353F-5270-77EDF587E0F3}"/>
              </a:ext>
            </a:extLst>
          </p:cNvPr>
          <p:cNvSpPr txBox="1"/>
          <p:nvPr/>
        </p:nvSpPr>
        <p:spPr>
          <a:xfrm>
            <a:off x="10986121" y="3039642"/>
            <a:ext cx="4942992" cy="1497269"/>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lang="fr-FR" sz="2000" b="1">
                <a:solidFill>
                  <a:srgbClr val="1C284B"/>
                </a:solidFill>
                <a:latin typeface="ChaletBook"/>
              </a:rPr>
              <a:t> Acquisition : </a:t>
            </a:r>
            <a:r>
              <a:rPr lang="fr-FR" sz="2000">
                <a:solidFill>
                  <a:srgbClr val="1C284B"/>
                </a:solidFill>
                <a:latin typeface="ChaletBook"/>
              </a:rPr>
              <a:t>09/09/2020</a:t>
            </a:r>
          </a:p>
          <a:p>
            <a:pPr>
              <a:lnSpc>
                <a:spcPct val="250000"/>
              </a:lnSpc>
              <a:buFont typeface="Wingdings" panose="05000000000000000000" pitchFamily="2" charset="2"/>
              <a:buChar char="ü"/>
              <a:defRPr/>
            </a:pPr>
            <a:r>
              <a:rPr kumimoji="0" lang="fr-FR" sz="2000" b="1" i="0" u="none" strike="noStrike" kern="1200" cap="none" spc="0" normalizeH="0" baseline="0" noProof="0">
                <a:ln>
                  <a:noFill/>
                </a:ln>
                <a:solidFill>
                  <a:srgbClr val="1C284B"/>
                </a:solidFill>
                <a:effectLst/>
                <a:uLnTx/>
                <a:uFillTx/>
                <a:latin typeface="ChaletBook"/>
                <a:ea typeface="+mn-ea"/>
                <a:cs typeface="+mn-cs"/>
              </a:rPr>
              <a:t> </a:t>
            </a:r>
            <a:r>
              <a:rPr lang="fr-FR" sz="2000" b="1">
                <a:solidFill>
                  <a:srgbClr val="1C284B"/>
                </a:solidFill>
              </a:rPr>
              <a:t>Expertise: </a:t>
            </a:r>
            <a:r>
              <a:rPr lang="fr-FR" sz="2000">
                <a:solidFill>
                  <a:srgbClr val="1C284B"/>
                </a:solidFill>
              </a:rPr>
              <a:t>12 670 000 € (31/12/2023)</a:t>
            </a:r>
          </a:p>
        </p:txBody>
      </p:sp>
      <p:pic>
        <p:nvPicPr>
          <p:cNvPr id="13" name="Image 12" descr="Une image contenant texte, cercle, Police, logo&#10;&#10;Description générée automatiquement">
            <a:extLst>
              <a:ext uri="{FF2B5EF4-FFF2-40B4-BE49-F238E27FC236}">
                <a16:creationId xmlns:a16="http://schemas.microsoft.com/office/drawing/2014/main" id="{9311D17B-7BBC-097F-0230-A3E9227512F3}"/>
              </a:ext>
            </a:extLst>
          </p:cNvPr>
          <p:cNvPicPr>
            <a:picLocks noChangeAspect="1"/>
          </p:cNvPicPr>
          <p:nvPr/>
        </p:nvPicPr>
        <p:blipFill>
          <a:blip r:embed="rId3"/>
          <a:stretch>
            <a:fillRect/>
          </a:stretch>
        </p:blipFill>
        <p:spPr>
          <a:xfrm>
            <a:off x="5042218" y="2769890"/>
            <a:ext cx="1228576" cy="1215553"/>
          </a:xfrm>
          <a:prstGeom prst="ellipse">
            <a:avLst/>
          </a:prstGeom>
        </p:spPr>
      </p:pic>
      <p:sp>
        <p:nvSpPr>
          <p:cNvPr id="14" name="Text Placeholder 11">
            <a:extLst>
              <a:ext uri="{FF2B5EF4-FFF2-40B4-BE49-F238E27FC236}">
                <a16:creationId xmlns:a16="http://schemas.microsoft.com/office/drawing/2014/main" id="{DA5E8131-CBB9-395A-9A68-4F35A3CD278F}"/>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5" name="object 15">
            <a:extLst>
              <a:ext uri="{FF2B5EF4-FFF2-40B4-BE49-F238E27FC236}">
                <a16:creationId xmlns:a16="http://schemas.microsoft.com/office/drawing/2014/main" id="{19A3DABC-375C-FDB4-9322-5E1315018C4F}"/>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grpSp>
        <p:nvGrpSpPr>
          <p:cNvPr id="24" name="Groupe 23">
            <a:extLst>
              <a:ext uri="{FF2B5EF4-FFF2-40B4-BE49-F238E27FC236}">
                <a16:creationId xmlns:a16="http://schemas.microsoft.com/office/drawing/2014/main" id="{7FC823D1-9D1D-C28B-F9C8-680749C2B0FB}"/>
              </a:ext>
            </a:extLst>
          </p:cNvPr>
          <p:cNvGrpSpPr/>
          <p:nvPr/>
        </p:nvGrpSpPr>
        <p:grpSpPr>
          <a:xfrm>
            <a:off x="6671572" y="5535007"/>
            <a:ext cx="11388378" cy="3359671"/>
            <a:chOff x="8028070" y="2738928"/>
            <a:chExt cx="9386747" cy="4254031"/>
          </a:xfrm>
        </p:grpSpPr>
        <p:grpSp>
          <p:nvGrpSpPr>
            <p:cNvPr id="8" name="Groupe 7">
              <a:extLst>
                <a:ext uri="{FF2B5EF4-FFF2-40B4-BE49-F238E27FC236}">
                  <a16:creationId xmlns:a16="http://schemas.microsoft.com/office/drawing/2014/main" id="{5607D845-A32E-6884-E633-E566A08354DE}"/>
                </a:ext>
              </a:extLst>
            </p:cNvPr>
            <p:cNvGrpSpPr/>
            <p:nvPr/>
          </p:nvGrpSpPr>
          <p:grpSpPr>
            <a:xfrm>
              <a:off x="8028070" y="2738928"/>
              <a:ext cx="7960763" cy="4237041"/>
              <a:chOff x="1140732" y="3873431"/>
              <a:chExt cx="9758776" cy="4112292"/>
            </a:xfrm>
          </p:grpSpPr>
          <p:grpSp>
            <p:nvGrpSpPr>
              <p:cNvPr id="11" name="Groupe 10">
                <a:extLst>
                  <a:ext uri="{FF2B5EF4-FFF2-40B4-BE49-F238E27FC236}">
                    <a16:creationId xmlns:a16="http://schemas.microsoft.com/office/drawing/2014/main" id="{F232D2D1-63CA-2100-689A-D261B5172A96}"/>
                  </a:ext>
                </a:extLst>
              </p:cNvPr>
              <p:cNvGrpSpPr/>
              <p:nvPr/>
            </p:nvGrpSpPr>
            <p:grpSpPr>
              <a:xfrm>
                <a:off x="1140732" y="3873431"/>
                <a:ext cx="9758776" cy="4112292"/>
                <a:chOff x="2647949" y="4713529"/>
                <a:chExt cx="9758776" cy="3112825"/>
              </a:xfrm>
            </p:grpSpPr>
            <p:sp>
              <p:nvSpPr>
                <p:cNvPr id="16" name="Espace réservé du contenu 7">
                  <a:extLst>
                    <a:ext uri="{FF2B5EF4-FFF2-40B4-BE49-F238E27FC236}">
                      <a16:creationId xmlns:a16="http://schemas.microsoft.com/office/drawing/2014/main" id="{255BDEAA-A05E-9852-AEE3-088EFFB9B4D3}"/>
                    </a:ext>
                  </a:extLst>
                </p:cNvPr>
                <p:cNvSpPr txBox="1">
                  <a:spLocks/>
                </p:cNvSpPr>
                <p:nvPr/>
              </p:nvSpPr>
              <p:spPr>
                <a:xfrm>
                  <a:off x="2647949" y="5114173"/>
                  <a:ext cx="9758776" cy="2712181"/>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22" name="Rectangle 21">
                  <a:extLst>
                    <a:ext uri="{FF2B5EF4-FFF2-40B4-BE49-F238E27FC236}">
                      <a16:creationId xmlns:a16="http://schemas.microsoft.com/office/drawing/2014/main" id="{ABBFB8AD-24B1-E47E-1125-1AF209738AE5}"/>
                    </a:ext>
                  </a:extLst>
                </p:cNvPr>
                <p:cNvSpPr/>
                <p:nvPr/>
              </p:nvSpPr>
              <p:spPr>
                <a:xfrm>
                  <a:off x="2647949" y="4713529"/>
                  <a:ext cx="9758776" cy="395462"/>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12" name="ZoneTexte 11">
                <a:extLst>
                  <a:ext uri="{FF2B5EF4-FFF2-40B4-BE49-F238E27FC236}">
                    <a16:creationId xmlns:a16="http://schemas.microsoft.com/office/drawing/2014/main" id="{6FCF9543-7F44-858E-E80B-E66BEC68B250}"/>
                  </a:ext>
                </a:extLst>
              </p:cNvPr>
              <p:cNvSpPr txBox="1"/>
              <p:nvPr/>
            </p:nvSpPr>
            <p:spPr>
              <a:xfrm>
                <a:off x="1378522" y="4249503"/>
                <a:ext cx="9520986" cy="373120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Loyer actuel :</a:t>
                </a:r>
                <a:r>
                  <a:rPr kumimoji="0" lang="fr-FR" sz="2000" i="0" u="none" strike="noStrike" kern="1200" cap="none" spc="0" normalizeH="0" baseline="0" noProof="0" dirty="0">
                    <a:ln>
                      <a:noFill/>
                    </a:ln>
                    <a:solidFill>
                      <a:srgbClr val="1C284B"/>
                    </a:solidFill>
                    <a:effectLst/>
                    <a:uLnTx/>
                    <a:uFillTx/>
                    <a:latin typeface="ChaletBook"/>
                    <a:ea typeface="+mn-ea"/>
                    <a:cs typeface="+mn-cs"/>
                  </a:rPr>
                  <a:t> 670 000 € </a:t>
                </a: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Rendement locatif brut visé : </a:t>
                </a:r>
                <a:r>
                  <a:rPr kumimoji="0" lang="fr-FR" sz="2000" i="0" u="none" strike="noStrike" kern="1200" cap="none" spc="0" normalizeH="0" baseline="0" noProof="0" dirty="0">
                    <a:ln>
                      <a:noFill/>
                    </a:ln>
                    <a:solidFill>
                      <a:srgbClr val="1C284B"/>
                    </a:solidFill>
                    <a:effectLst/>
                    <a:uLnTx/>
                    <a:uFillTx/>
                    <a:latin typeface="ChaletBook"/>
                    <a:ea typeface="+mn-ea"/>
                    <a:cs typeface="+mn-cs"/>
                  </a:rPr>
                  <a:t>9,06%</a:t>
                </a: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lang="fr-FR" sz="2000" b="1" dirty="0">
                    <a:solidFill>
                      <a:srgbClr val="1C284B"/>
                    </a:solidFill>
                    <a:latin typeface="ChaletBook"/>
                  </a:rPr>
                  <a:t> Taux d’occupation actuel : </a:t>
                </a:r>
                <a:r>
                  <a:rPr lang="fr-FR" sz="2000" dirty="0">
                    <a:solidFill>
                      <a:srgbClr val="1C284B"/>
                    </a:solidFill>
                    <a:latin typeface="ChaletBook"/>
                  </a:rPr>
                  <a:t>77%</a:t>
                </a:r>
              </a:p>
              <a:p>
                <a:pPr>
                  <a:lnSpc>
                    <a:spcPct val="250000"/>
                  </a:lnSpc>
                  <a:buFont typeface="Wingdings" panose="05000000000000000000" pitchFamily="2" charset="2"/>
                  <a:buChar char="ü"/>
                  <a:defRPr/>
                </a:pPr>
                <a:r>
                  <a:rPr lang="fr-FR" sz="2000" b="1" dirty="0">
                    <a:solidFill>
                      <a:srgbClr val="1C284B"/>
                    </a:solidFill>
                  </a:rPr>
                  <a:t> Valeur d’expertise au 31/12/2023</a:t>
                </a:r>
                <a:r>
                  <a:rPr kumimoji="0" lang="fr-FR" sz="2000" b="1" i="0" u="none" strike="noStrike" kern="1200" cap="none" spc="0" normalizeH="0" baseline="30000" noProof="0" dirty="0">
                    <a:ln>
                      <a:noFill/>
                    </a:ln>
                    <a:solidFill>
                      <a:srgbClr val="1C284B"/>
                    </a:solidFill>
                    <a:effectLst/>
                    <a:uLnTx/>
                    <a:uFillTx/>
                    <a:latin typeface="ChaletBook"/>
                    <a:ea typeface="+mn-ea"/>
                    <a:cs typeface="+mn-cs"/>
                  </a:rPr>
                  <a:t>1</a:t>
                </a:r>
                <a:r>
                  <a:rPr lang="fr-FR" sz="2000" b="1" dirty="0">
                    <a:solidFill>
                      <a:srgbClr val="1C284B"/>
                    </a:solidFill>
                  </a:rPr>
                  <a:t> : </a:t>
                </a:r>
                <a:r>
                  <a:rPr lang="fr-FR" sz="2000" dirty="0">
                    <a:solidFill>
                      <a:srgbClr val="1C284B"/>
                    </a:solidFill>
                  </a:rPr>
                  <a:t>12 670 000 € </a:t>
                </a:r>
              </a:p>
            </p:txBody>
          </p:sp>
        </p:grpSp>
        <p:sp>
          <p:nvSpPr>
            <p:cNvPr id="23" name="ZoneTexte 22">
              <a:extLst>
                <a:ext uri="{FF2B5EF4-FFF2-40B4-BE49-F238E27FC236}">
                  <a16:creationId xmlns:a16="http://schemas.microsoft.com/office/drawing/2014/main" id="{FC5FFCB1-4C69-33E4-69E1-CD614B201D46}"/>
                </a:ext>
              </a:extLst>
            </p:cNvPr>
            <p:cNvSpPr txBox="1"/>
            <p:nvPr/>
          </p:nvSpPr>
          <p:spPr>
            <a:xfrm>
              <a:off x="13586364" y="6597620"/>
              <a:ext cx="3828453" cy="395339"/>
            </a:xfrm>
            <a:prstGeom prst="rect">
              <a:avLst/>
            </a:prstGeom>
            <a:noFill/>
          </p:spPr>
          <p:txBody>
            <a:bodyPr wrap="square" rtlCol="0">
              <a:noAutofit/>
            </a:bodyPr>
            <a:lstStyle/>
            <a:p>
              <a:pPr marL="228600" indent="-228600">
                <a:buFont typeface="+mj-lt"/>
                <a:buAutoNum type="arabicPeriod"/>
              </a:pPr>
              <a:r>
                <a:rPr lang="fr-FR" sz="1200" i="1">
                  <a:solidFill>
                    <a:srgbClr val="1C284B"/>
                  </a:solidFill>
                </a:rPr>
                <a:t>Cushman &amp; Wakefield au 31/12/2023</a:t>
              </a:r>
            </a:p>
          </p:txBody>
        </p:sp>
      </p:grpSp>
    </p:spTree>
    <p:extLst>
      <p:ext uri="{BB962C8B-B14F-4D97-AF65-F5344CB8AC3E}">
        <p14:creationId xmlns:p14="http://schemas.microsoft.com/office/powerpoint/2010/main" val="365797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id="{1C95A38F-92A7-F762-9A34-AEE8769B9D0A}"/>
              </a:ext>
            </a:extLst>
          </p:cNvPr>
          <p:cNvSpPr>
            <a:spLocks noGrp="1"/>
          </p:cNvSpPr>
          <p:nvPr>
            <p:ph type="sldNum" sz="quarter" idx="12"/>
          </p:nvPr>
        </p:nvSpPr>
        <p:spPr/>
        <p:txBody>
          <a:bodyPr/>
          <a:lstStyle/>
          <a:p>
            <a:fld id="{F14C8A0F-9F87-4DA4-9E64-B8A07D3B2374}" type="slidenum">
              <a:rPr lang="en-US" smtClean="0"/>
              <a:pPr/>
              <a:t>24</a:t>
            </a:fld>
            <a:endParaRPr lang="en-US"/>
          </a:p>
        </p:txBody>
      </p:sp>
      <p:sp>
        <p:nvSpPr>
          <p:cNvPr id="9" name="Text Placeholder 8">
            <a:extLst>
              <a:ext uri="{FF2B5EF4-FFF2-40B4-BE49-F238E27FC236}">
                <a16:creationId xmlns:a16="http://schemas.microsoft.com/office/drawing/2014/main" id="{EC0F940E-E355-B771-CBEF-4F1EB9DBA134}"/>
              </a:ext>
            </a:extLst>
          </p:cNvPr>
          <p:cNvSpPr txBox="1">
            <a:spLocks/>
          </p:cNvSpPr>
          <p:nvPr/>
        </p:nvSpPr>
        <p:spPr>
          <a:xfrm>
            <a:off x="622713" y="1902958"/>
            <a:ext cx="16311779" cy="639768"/>
          </a:xfrm>
          <a:prstGeom prst="rect">
            <a:avLst/>
          </a:prstGeom>
        </p:spPr>
        <p:txBody>
          <a:bodyPr vert="horz" lIns="91395" tIns="45697" rIns="91395" bIns="4569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276" b="1">
                <a:solidFill>
                  <a:srgbClr val="8C634A"/>
                </a:solidFill>
              </a:rPr>
              <a:t>Rapport d’audit énergétique pour le 107 Quai du Dr Dervaux à Asnières-sur-Seine : Bâtiment tertiaire de 3 500 m²</a:t>
            </a:r>
          </a:p>
        </p:txBody>
      </p:sp>
      <p:graphicFrame>
        <p:nvGraphicFramePr>
          <p:cNvPr id="5" name="Tableau 11">
            <a:extLst>
              <a:ext uri="{FF2B5EF4-FFF2-40B4-BE49-F238E27FC236}">
                <a16:creationId xmlns:a16="http://schemas.microsoft.com/office/drawing/2014/main" id="{16161DC1-70A8-2487-34DA-E9131D12D296}"/>
              </a:ext>
            </a:extLst>
          </p:cNvPr>
          <p:cNvGraphicFramePr>
            <a:graphicFrameLocks noGrp="1"/>
          </p:cNvGraphicFramePr>
          <p:nvPr/>
        </p:nvGraphicFramePr>
        <p:xfrm>
          <a:off x="747131" y="3554648"/>
          <a:ext cx="5031991" cy="3742899"/>
        </p:xfrm>
        <a:graphic>
          <a:graphicData uri="http://schemas.openxmlformats.org/drawingml/2006/table">
            <a:tbl>
              <a:tblPr firstRow="1" bandRow="1">
                <a:tableStyleId>{5C22544A-7EE6-4342-B048-85BDC9FD1C3A}</a:tableStyleId>
              </a:tblPr>
              <a:tblGrid>
                <a:gridCol w="5031991">
                  <a:extLst>
                    <a:ext uri="{9D8B030D-6E8A-4147-A177-3AD203B41FA5}">
                      <a16:colId xmlns:a16="http://schemas.microsoft.com/office/drawing/2014/main" val="2996926193"/>
                    </a:ext>
                  </a:extLst>
                </a:gridCol>
              </a:tblGrid>
              <a:tr h="407089">
                <a:tc>
                  <a:txBody>
                    <a:bodyPr/>
                    <a:lstStyle/>
                    <a:p>
                      <a:pPr algn="ctr"/>
                      <a:r>
                        <a:rPr lang="fr-F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C284B"/>
                    </a:solidFill>
                  </a:tcPr>
                </a:tc>
                <a:extLst>
                  <a:ext uri="{0D108BD9-81ED-4DB2-BD59-A6C34878D82A}">
                    <a16:rowId xmlns:a16="http://schemas.microsoft.com/office/drawing/2014/main" val="1076049159"/>
                  </a:ext>
                </a:extLst>
              </a:tr>
              <a:tr h="466865">
                <a:tc>
                  <a:txBody>
                    <a:bodyPr/>
                    <a:lstStyle/>
                    <a:p>
                      <a:r>
                        <a:rPr lang="fr-FR" sz="1600"/>
                        <a:t>Mise en place d’une PAC AIR/EAU (Surcoût)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285"/>
                  </a:ext>
                </a:extLst>
              </a:tr>
              <a:tr h="841398">
                <a:tc>
                  <a:txBody>
                    <a:bodyPr/>
                    <a:lstStyle/>
                    <a:p>
                      <a:r>
                        <a:rPr lang="fr-FR" sz="1600"/>
                        <a:t>Mise en place d’une CTA double flux avec échangeur (Surcoût)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453157"/>
                  </a:ext>
                </a:extLst>
              </a:tr>
              <a:tr h="466865">
                <a:tc>
                  <a:txBody>
                    <a:bodyPr/>
                    <a:lstStyle/>
                    <a:p>
                      <a:r>
                        <a:rPr lang="fr-FR" sz="1600"/>
                        <a:t>Remplacement du calorifuge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411590"/>
                  </a:ext>
                </a:extLst>
              </a:tr>
              <a:tr h="1093817">
                <a:tc>
                  <a:txBody>
                    <a:bodyPr/>
                    <a:lstStyle/>
                    <a:p>
                      <a:r>
                        <a:rPr lang="fr-FR" sz="1600"/>
                        <a:t>Remplacement du caisson d’extraction des sanitaires par un caisson basse consommation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1346782"/>
                  </a:ext>
                </a:extLst>
              </a:tr>
              <a:tr h="466865">
                <a:tc>
                  <a:txBody>
                    <a:bodyPr/>
                    <a:lstStyle/>
                    <a:p>
                      <a:r>
                        <a:rPr lang="fr-FR" sz="1600" b="1">
                          <a:solidFill>
                            <a:schemeClr val="bg1"/>
                          </a:solidFill>
                        </a:rPr>
                        <a:t>TOTAL SCENARIO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extLst>
                  <a:ext uri="{0D108BD9-81ED-4DB2-BD59-A6C34878D82A}">
                    <a16:rowId xmlns:a16="http://schemas.microsoft.com/office/drawing/2014/main" val="448324400"/>
                  </a:ext>
                </a:extLst>
              </a:tr>
            </a:tbl>
          </a:graphicData>
        </a:graphic>
      </p:graphicFrame>
      <p:graphicFrame>
        <p:nvGraphicFramePr>
          <p:cNvPr id="3" name="Tableau 11">
            <a:extLst>
              <a:ext uri="{FF2B5EF4-FFF2-40B4-BE49-F238E27FC236}">
                <a16:creationId xmlns:a16="http://schemas.microsoft.com/office/drawing/2014/main" id="{A6E9ED01-57C0-4DF5-99DB-818091A1B843}"/>
              </a:ext>
            </a:extLst>
          </p:cNvPr>
          <p:cNvGraphicFramePr>
            <a:graphicFrameLocks noGrp="1"/>
          </p:cNvGraphicFramePr>
          <p:nvPr/>
        </p:nvGraphicFramePr>
        <p:xfrm>
          <a:off x="6161124" y="3554648"/>
          <a:ext cx="5031991" cy="3742896"/>
        </p:xfrm>
        <a:graphic>
          <a:graphicData uri="http://schemas.openxmlformats.org/drawingml/2006/table">
            <a:tbl>
              <a:tblPr firstRow="1" bandRow="1">
                <a:tableStyleId>{5C22544A-7EE6-4342-B048-85BDC9FD1C3A}</a:tableStyleId>
              </a:tblPr>
              <a:tblGrid>
                <a:gridCol w="5031991">
                  <a:extLst>
                    <a:ext uri="{9D8B030D-6E8A-4147-A177-3AD203B41FA5}">
                      <a16:colId xmlns:a16="http://schemas.microsoft.com/office/drawing/2014/main" val="2996926193"/>
                    </a:ext>
                  </a:extLst>
                </a:gridCol>
              </a:tblGrid>
              <a:tr h="467862">
                <a:tc>
                  <a:txBody>
                    <a:bodyPr/>
                    <a:lstStyle/>
                    <a:p>
                      <a:pPr algn="ctr"/>
                      <a:r>
                        <a:rPr lang="fr-F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C284B"/>
                    </a:solidFill>
                  </a:tcPr>
                </a:tc>
                <a:extLst>
                  <a:ext uri="{0D108BD9-81ED-4DB2-BD59-A6C34878D82A}">
                    <a16:rowId xmlns:a16="http://schemas.microsoft.com/office/drawing/2014/main" val="1076049159"/>
                  </a:ext>
                </a:extLst>
              </a:tr>
              <a:tr h="467862">
                <a:tc>
                  <a:txBody>
                    <a:bodyPr/>
                    <a:lstStyle/>
                    <a:p>
                      <a:r>
                        <a:rPr lang="fr-FR" sz="1600">
                          <a:solidFill>
                            <a:srgbClr val="FF0000"/>
                          </a:solidFill>
                        </a:rPr>
                        <a:t>Scénario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285"/>
                  </a:ext>
                </a:extLst>
              </a:tr>
              <a:tr h="467862">
                <a:tc>
                  <a:txBody>
                    <a:bodyPr/>
                    <a:lstStyle/>
                    <a:p>
                      <a:r>
                        <a:rPr lang="fr-FR" sz="1600"/>
                        <a:t>Isolation des murs bétons sur extérieurs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453157"/>
                  </a:ext>
                </a:extLst>
              </a:tr>
              <a:tr h="467862">
                <a:tc>
                  <a:txBody>
                    <a:bodyPr/>
                    <a:lstStyle/>
                    <a:p>
                      <a:r>
                        <a:rPr lang="fr-FR" sz="1600"/>
                        <a:t>Isolation des murs sur local non chauffé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411590"/>
                  </a:ext>
                </a:extLst>
              </a:tr>
              <a:tr h="467862">
                <a:tc>
                  <a:txBody>
                    <a:bodyPr/>
                    <a:lstStyle/>
                    <a:p>
                      <a:r>
                        <a:rPr lang="fr-FR" sz="1600"/>
                        <a:t>Isolation du plancher sur sous-sol (flocage)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1346782"/>
                  </a:ext>
                </a:extLst>
              </a:tr>
              <a:tr h="467862">
                <a:tc>
                  <a:txBody>
                    <a:bodyPr/>
                    <a:lstStyle/>
                    <a:p>
                      <a:r>
                        <a:rPr lang="fr-FR" sz="1600"/>
                        <a:t>Isolation du plancher sur 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324400"/>
                  </a:ext>
                </a:extLst>
              </a:tr>
              <a:tr h="467862">
                <a:tc>
                  <a:txBody>
                    <a:bodyPr/>
                    <a:lstStyle/>
                    <a:p>
                      <a:r>
                        <a:rPr lang="fr-FR" sz="1600"/>
                        <a:t>Isolation du plancher sur local non chauffé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869285"/>
                  </a:ext>
                </a:extLst>
              </a:tr>
              <a:tr h="467862">
                <a:tc>
                  <a:txBody>
                    <a:bodyPr/>
                    <a:lstStyle/>
                    <a:p>
                      <a:r>
                        <a:rPr lang="fr-FR" sz="1600" b="1">
                          <a:solidFill>
                            <a:schemeClr val="bg1"/>
                          </a:solidFill>
                        </a:rPr>
                        <a:t>TOTAL SCENARIO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extLst>
                  <a:ext uri="{0D108BD9-81ED-4DB2-BD59-A6C34878D82A}">
                    <a16:rowId xmlns:a16="http://schemas.microsoft.com/office/drawing/2014/main" val="4082416468"/>
                  </a:ext>
                </a:extLst>
              </a:tr>
            </a:tbl>
          </a:graphicData>
        </a:graphic>
      </p:graphicFrame>
      <p:graphicFrame>
        <p:nvGraphicFramePr>
          <p:cNvPr id="6" name="Tableau 11">
            <a:extLst>
              <a:ext uri="{FF2B5EF4-FFF2-40B4-BE49-F238E27FC236}">
                <a16:creationId xmlns:a16="http://schemas.microsoft.com/office/drawing/2014/main" id="{A563A327-5A4D-16D6-CEC3-B1938F95B56C}"/>
              </a:ext>
            </a:extLst>
          </p:cNvPr>
          <p:cNvGraphicFramePr>
            <a:graphicFrameLocks noGrp="1"/>
          </p:cNvGraphicFramePr>
          <p:nvPr/>
        </p:nvGraphicFramePr>
        <p:xfrm>
          <a:off x="11563039" y="3554648"/>
          <a:ext cx="5031991" cy="3742899"/>
        </p:xfrm>
        <a:graphic>
          <a:graphicData uri="http://schemas.openxmlformats.org/drawingml/2006/table">
            <a:tbl>
              <a:tblPr firstRow="1" bandRow="1">
                <a:tableStyleId>{5C22544A-7EE6-4342-B048-85BDC9FD1C3A}</a:tableStyleId>
              </a:tblPr>
              <a:tblGrid>
                <a:gridCol w="5031991">
                  <a:extLst>
                    <a:ext uri="{9D8B030D-6E8A-4147-A177-3AD203B41FA5}">
                      <a16:colId xmlns:a16="http://schemas.microsoft.com/office/drawing/2014/main" val="2996926193"/>
                    </a:ext>
                  </a:extLst>
                </a:gridCol>
              </a:tblGrid>
              <a:tr h="416499">
                <a:tc>
                  <a:txBody>
                    <a:bodyPr/>
                    <a:lstStyle/>
                    <a:p>
                      <a:pPr algn="ctr"/>
                      <a:r>
                        <a:rPr lang="fr-F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C284B"/>
                    </a:solidFill>
                  </a:tcPr>
                </a:tc>
                <a:extLst>
                  <a:ext uri="{0D108BD9-81ED-4DB2-BD59-A6C34878D82A}">
                    <a16:rowId xmlns:a16="http://schemas.microsoft.com/office/drawing/2014/main" val="1076049159"/>
                  </a:ext>
                </a:extLst>
              </a:tr>
              <a:tr h="475200">
                <a:tc>
                  <a:txBody>
                    <a:bodyPr/>
                    <a:lstStyle/>
                    <a:p>
                      <a:r>
                        <a:rPr lang="fr-FR" sz="1600">
                          <a:solidFill>
                            <a:srgbClr val="FF0000"/>
                          </a:solidFill>
                        </a:rPr>
                        <a:t>Scénario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285"/>
                  </a:ext>
                </a:extLst>
              </a:tr>
              <a:tr h="475200">
                <a:tc>
                  <a:txBody>
                    <a:bodyPr/>
                    <a:lstStyle/>
                    <a:p>
                      <a:r>
                        <a:rPr lang="fr-FR" sz="1600"/>
                        <a:t>Régulation de la CTA par une sonde CO2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453157"/>
                  </a:ext>
                </a:extLst>
              </a:tr>
              <a:tr h="475200">
                <a:tc>
                  <a:txBody>
                    <a:bodyPr/>
                    <a:lstStyle/>
                    <a:p>
                      <a:r>
                        <a:rPr lang="fr-FR" sz="1600"/>
                        <a:t>Isolation des toitures terrasses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411590"/>
                  </a:ext>
                </a:extLst>
              </a:tr>
              <a:tr h="475200">
                <a:tc>
                  <a:txBody>
                    <a:bodyPr/>
                    <a:lstStyle/>
                    <a:p>
                      <a:r>
                        <a:rPr lang="fr-FR" sz="1600"/>
                        <a:t>Menuiserie double vitrage + film solaire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1346782"/>
                  </a:ext>
                </a:extLst>
              </a:tr>
              <a:tr h="475200">
                <a:tc>
                  <a:txBody>
                    <a:bodyPr/>
                    <a:lstStyle/>
                    <a:p>
                      <a:r>
                        <a:rPr lang="fr-FR" sz="1600"/>
                        <a:t>Isolation des panneaux sur 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324400"/>
                  </a:ext>
                </a:extLst>
              </a:tr>
              <a:tr h="475200">
                <a:tc>
                  <a:txBody>
                    <a:bodyPr/>
                    <a:lstStyle/>
                    <a:p>
                      <a:r>
                        <a:rPr lang="fr-FR" sz="1600"/>
                        <a:t>Capteurs solaires photovoltaïques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2558282"/>
                  </a:ext>
                </a:extLst>
              </a:tr>
              <a:tr h="475200">
                <a:tc>
                  <a:txBody>
                    <a:bodyPr/>
                    <a:lstStyle/>
                    <a:p>
                      <a:r>
                        <a:rPr lang="fr-FR" sz="1600" b="1">
                          <a:solidFill>
                            <a:schemeClr val="bg1"/>
                          </a:solidFill>
                        </a:rPr>
                        <a:t>TOTAL SCENARIO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extLst>
                  <a:ext uri="{0D108BD9-81ED-4DB2-BD59-A6C34878D82A}">
                    <a16:rowId xmlns:a16="http://schemas.microsoft.com/office/drawing/2014/main" val="417479910"/>
                  </a:ext>
                </a:extLst>
              </a:tr>
            </a:tbl>
          </a:graphicData>
        </a:graphic>
      </p:graphicFrame>
      <p:sp>
        <p:nvSpPr>
          <p:cNvPr id="18" name="Rectangle 17">
            <a:extLst>
              <a:ext uri="{FF2B5EF4-FFF2-40B4-BE49-F238E27FC236}">
                <a16:creationId xmlns:a16="http://schemas.microsoft.com/office/drawing/2014/main" id="{B067DAD1-0D96-F48A-5657-531C80A75C92}"/>
              </a:ext>
            </a:extLst>
          </p:cNvPr>
          <p:cNvSpPr/>
          <p:nvPr/>
        </p:nvSpPr>
        <p:spPr>
          <a:xfrm>
            <a:off x="1402710" y="7377070"/>
            <a:ext cx="3726873" cy="819975"/>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Baisse de consommation d’énergie</a:t>
            </a:r>
            <a:endParaRPr lang="fr-FR" sz="2200">
              <a:cs typeface="ChaletBook"/>
            </a:endParaRPr>
          </a:p>
        </p:txBody>
      </p:sp>
      <p:sp>
        <p:nvSpPr>
          <p:cNvPr id="20" name="Titre 4">
            <a:extLst>
              <a:ext uri="{FF2B5EF4-FFF2-40B4-BE49-F238E27FC236}">
                <a16:creationId xmlns:a16="http://schemas.microsoft.com/office/drawing/2014/main" id="{0C6BBC6A-FFBA-45A1-A2E5-61C32EEEC257}"/>
              </a:ext>
            </a:extLst>
          </p:cNvPr>
          <p:cNvSpPr txBox="1">
            <a:spLocks/>
          </p:cNvSpPr>
          <p:nvPr/>
        </p:nvSpPr>
        <p:spPr>
          <a:xfrm>
            <a:off x="2038393" y="8308363"/>
            <a:ext cx="2455506" cy="455026"/>
          </a:xfrm>
          <a:prstGeom prst="rect">
            <a:avLst/>
          </a:prstGeom>
          <a:solidFill>
            <a:srgbClr val="92D050"/>
          </a:solidFill>
        </p:spPr>
        <p:txBody>
          <a:bodyPr vert="horz" lIns="64262" tIns="32131" rIns="64262" bIns="32131"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3200" b="1">
                <a:solidFill>
                  <a:schemeClr val="bg1"/>
                </a:solidFill>
                <a:latin typeface="+mn-lt"/>
              </a:rPr>
              <a:t>-46%</a:t>
            </a:r>
          </a:p>
        </p:txBody>
      </p:sp>
      <p:sp>
        <p:nvSpPr>
          <p:cNvPr id="22" name="Rectangle 21">
            <a:extLst>
              <a:ext uri="{FF2B5EF4-FFF2-40B4-BE49-F238E27FC236}">
                <a16:creationId xmlns:a16="http://schemas.microsoft.com/office/drawing/2014/main" id="{1FFE5D98-7C88-FE5E-70BE-EA3BF3DFCE1F}"/>
              </a:ext>
            </a:extLst>
          </p:cNvPr>
          <p:cNvSpPr/>
          <p:nvPr/>
        </p:nvSpPr>
        <p:spPr>
          <a:xfrm>
            <a:off x="6813683" y="7377070"/>
            <a:ext cx="3726873" cy="819975"/>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Baisse de consommation d’énergie</a:t>
            </a:r>
            <a:endParaRPr lang="fr-FR" sz="2200">
              <a:cs typeface="ChaletBook"/>
            </a:endParaRPr>
          </a:p>
        </p:txBody>
      </p:sp>
      <p:sp>
        <p:nvSpPr>
          <p:cNvPr id="23" name="Titre 4">
            <a:extLst>
              <a:ext uri="{FF2B5EF4-FFF2-40B4-BE49-F238E27FC236}">
                <a16:creationId xmlns:a16="http://schemas.microsoft.com/office/drawing/2014/main" id="{7A8BE9E6-AB12-DD49-E9CD-9BAFD65A98E0}"/>
              </a:ext>
            </a:extLst>
          </p:cNvPr>
          <p:cNvSpPr txBox="1">
            <a:spLocks/>
          </p:cNvSpPr>
          <p:nvPr/>
        </p:nvSpPr>
        <p:spPr>
          <a:xfrm>
            <a:off x="7550849" y="8308363"/>
            <a:ext cx="2455506" cy="455026"/>
          </a:xfrm>
          <a:prstGeom prst="rect">
            <a:avLst/>
          </a:prstGeom>
          <a:solidFill>
            <a:srgbClr val="00B050"/>
          </a:solidFill>
        </p:spPr>
        <p:txBody>
          <a:bodyPr vert="horz" lIns="64262" tIns="32131" rIns="64262" bIns="32131"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3200" b="1">
                <a:solidFill>
                  <a:schemeClr val="bg1"/>
                </a:solidFill>
                <a:latin typeface="+mn-lt"/>
              </a:rPr>
              <a:t>-51%</a:t>
            </a:r>
          </a:p>
        </p:txBody>
      </p:sp>
      <p:sp>
        <p:nvSpPr>
          <p:cNvPr id="28" name="Rectangle 27">
            <a:extLst>
              <a:ext uri="{FF2B5EF4-FFF2-40B4-BE49-F238E27FC236}">
                <a16:creationId xmlns:a16="http://schemas.microsoft.com/office/drawing/2014/main" id="{D7D02EC8-CA16-4E01-17D5-B91FD5181B0B}"/>
              </a:ext>
            </a:extLst>
          </p:cNvPr>
          <p:cNvSpPr/>
          <p:nvPr/>
        </p:nvSpPr>
        <p:spPr>
          <a:xfrm>
            <a:off x="12218619" y="7377070"/>
            <a:ext cx="3726873" cy="819975"/>
          </a:xfrm>
          <a:prstGeom prst="rect">
            <a:avLst/>
          </a:prstGeom>
          <a:solidFill>
            <a:srgbClr val="8C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FF"/>
                </a:solidFill>
                <a:cs typeface="ChaletBook"/>
              </a:rPr>
              <a:t>Baisse de consommation d’énergie</a:t>
            </a:r>
            <a:endParaRPr lang="fr-FR" sz="2200">
              <a:cs typeface="ChaletBook"/>
            </a:endParaRPr>
          </a:p>
        </p:txBody>
      </p:sp>
      <p:sp>
        <p:nvSpPr>
          <p:cNvPr id="29" name="Titre 4">
            <a:extLst>
              <a:ext uri="{FF2B5EF4-FFF2-40B4-BE49-F238E27FC236}">
                <a16:creationId xmlns:a16="http://schemas.microsoft.com/office/drawing/2014/main" id="{5625AA27-44C8-9684-F46C-3CA63D6CC0A3}"/>
              </a:ext>
            </a:extLst>
          </p:cNvPr>
          <p:cNvSpPr txBox="1">
            <a:spLocks/>
          </p:cNvSpPr>
          <p:nvPr/>
        </p:nvSpPr>
        <p:spPr>
          <a:xfrm>
            <a:off x="12854302" y="8311210"/>
            <a:ext cx="2455506" cy="449332"/>
          </a:xfrm>
          <a:prstGeom prst="rect">
            <a:avLst/>
          </a:prstGeom>
          <a:solidFill>
            <a:srgbClr val="008000"/>
          </a:solidFill>
        </p:spPr>
        <p:txBody>
          <a:bodyPr vert="horz" lIns="64262" tIns="32131" rIns="64262" bIns="32131" rtlCol="0" anchor="t">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r>
              <a:rPr lang="fr-FR" sz="3200" b="1">
                <a:solidFill>
                  <a:schemeClr val="bg1"/>
                </a:solidFill>
                <a:latin typeface="+mn-lt"/>
              </a:rPr>
              <a:t>-67%</a:t>
            </a:r>
          </a:p>
        </p:txBody>
      </p:sp>
      <p:sp>
        <p:nvSpPr>
          <p:cNvPr id="30" name="ZoneTexte 29">
            <a:extLst>
              <a:ext uri="{FF2B5EF4-FFF2-40B4-BE49-F238E27FC236}">
                <a16:creationId xmlns:a16="http://schemas.microsoft.com/office/drawing/2014/main" id="{2A3A4152-ABE4-AA1F-16D0-FE1684B34F22}"/>
              </a:ext>
            </a:extLst>
          </p:cNvPr>
          <p:cNvSpPr txBox="1"/>
          <p:nvPr/>
        </p:nvSpPr>
        <p:spPr>
          <a:xfrm>
            <a:off x="747132" y="3102043"/>
            <a:ext cx="5038030" cy="369332"/>
          </a:xfrm>
          <a:prstGeom prst="rect">
            <a:avLst/>
          </a:prstGeom>
          <a:solidFill>
            <a:srgbClr val="1C284B"/>
          </a:solidFill>
        </p:spPr>
        <p:txBody>
          <a:bodyPr wrap="square" rtlCol="0">
            <a:spAutoFit/>
          </a:bodyPr>
          <a:lstStyle/>
          <a:p>
            <a:pPr algn="ctr"/>
            <a:r>
              <a:rPr lang="fr-FR" b="1" cap="all">
                <a:solidFill>
                  <a:schemeClr val="bg1"/>
                </a:solidFill>
              </a:rPr>
              <a:t>Scénario 1</a:t>
            </a:r>
          </a:p>
        </p:txBody>
      </p:sp>
      <p:sp>
        <p:nvSpPr>
          <p:cNvPr id="31" name="ZoneTexte 30">
            <a:extLst>
              <a:ext uri="{FF2B5EF4-FFF2-40B4-BE49-F238E27FC236}">
                <a16:creationId xmlns:a16="http://schemas.microsoft.com/office/drawing/2014/main" id="{ED903829-971D-9293-AECF-C8179FDDD83C}"/>
              </a:ext>
            </a:extLst>
          </p:cNvPr>
          <p:cNvSpPr txBox="1"/>
          <p:nvPr/>
        </p:nvSpPr>
        <p:spPr>
          <a:xfrm>
            <a:off x="6161124" y="3102043"/>
            <a:ext cx="5038030" cy="369332"/>
          </a:xfrm>
          <a:prstGeom prst="rect">
            <a:avLst/>
          </a:prstGeom>
          <a:solidFill>
            <a:srgbClr val="1C284B"/>
          </a:solidFill>
        </p:spPr>
        <p:txBody>
          <a:bodyPr wrap="square" rtlCol="0">
            <a:spAutoFit/>
          </a:bodyPr>
          <a:lstStyle/>
          <a:p>
            <a:pPr algn="ctr"/>
            <a:r>
              <a:rPr lang="fr-FR" b="1" cap="all">
                <a:solidFill>
                  <a:schemeClr val="bg1"/>
                </a:solidFill>
              </a:rPr>
              <a:t>Scénario 2</a:t>
            </a:r>
          </a:p>
        </p:txBody>
      </p:sp>
      <p:sp>
        <p:nvSpPr>
          <p:cNvPr id="32" name="ZoneTexte 31">
            <a:extLst>
              <a:ext uri="{FF2B5EF4-FFF2-40B4-BE49-F238E27FC236}">
                <a16:creationId xmlns:a16="http://schemas.microsoft.com/office/drawing/2014/main" id="{DF70943F-759C-F384-5169-57E8B292709F}"/>
              </a:ext>
            </a:extLst>
          </p:cNvPr>
          <p:cNvSpPr txBox="1"/>
          <p:nvPr/>
        </p:nvSpPr>
        <p:spPr>
          <a:xfrm>
            <a:off x="11563039" y="3102043"/>
            <a:ext cx="5038030" cy="369332"/>
          </a:xfrm>
          <a:prstGeom prst="rect">
            <a:avLst/>
          </a:prstGeom>
          <a:solidFill>
            <a:srgbClr val="1C284B"/>
          </a:solidFill>
        </p:spPr>
        <p:txBody>
          <a:bodyPr wrap="square" rtlCol="0">
            <a:spAutoFit/>
          </a:bodyPr>
          <a:lstStyle/>
          <a:p>
            <a:pPr algn="ctr"/>
            <a:r>
              <a:rPr lang="fr-FR" b="1" cap="all">
                <a:solidFill>
                  <a:schemeClr val="bg1"/>
                </a:solidFill>
              </a:rPr>
              <a:t>Scénario 3</a:t>
            </a:r>
          </a:p>
        </p:txBody>
      </p:sp>
      <p:sp>
        <p:nvSpPr>
          <p:cNvPr id="7" name="Rectangle 6">
            <a:extLst>
              <a:ext uri="{FF2B5EF4-FFF2-40B4-BE49-F238E27FC236}">
                <a16:creationId xmlns:a16="http://schemas.microsoft.com/office/drawing/2014/main" id="{BD8E2428-CC17-F889-8969-4E826E1EECBA}"/>
              </a:ext>
            </a:extLst>
          </p:cNvPr>
          <p:cNvSpPr/>
          <p:nvPr/>
        </p:nvSpPr>
        <p:spPr>
          <a:xfrm>
            <a:off x="747131" y="2426913"/>
            <a:ext cx="5038030" cy="57825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HORIZON 2030</a:t>
            </a:r>
          </a:p>
        </p:txBody>
      </p:sp>
      <p:sp>
        <p:nvSpPr>
          <p:cNvPr id="8" name="Rectangle 7">
            <a:extLst>
              <a:ext uri="{FF2B5EF4-FFF2-40B4-BE49-F238E27FC236}">
                <a16:creationId xmlns:a16="http://schemas.microsoft.com/office/drawing/2014/main" id="{2D423D18-6683-B1F7-FD90-1FBB45B5DFC8}"/>
              </a:ext>
            </a:extLst>
          </p:cNvPr>
          <p:cNvSpPr/>
          <p:nvPr/>
        </p:nvSpPr>
        <p:spPr>
          <a:xfrm>
            <a:off x="6161124" y="2426913"/>
            <a:ext cx="5038030" cy="57825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HORIZON 2040</a:t>
            </a:r>
          </a:p>
        </p:txBody>
      </p:sp>
      <p:sp>
        <p:nvSpPr>
          <p:cNvPr id="10" name="Rectangle 9">
            <a:extLst>
              <a:ext uri="{FF2B5EF4-FFF2-40B4-BE49-F238E27FC236}">
                <a16:creationId xmlns:a16="http://schemas.microsoft.com/office/drawing/2014/main" id="{62C23FC4-D506-B89B-C404-113179BAC006}"/>
              </a:ext>
            </a:extLst>
          </p:cNvPr>
          <p:cNvSpPr/>
          <p:nvPr/>
        </p:nvSpPr>
        <p:spPr>
          <a:xfrm>
            <a:off x="11575117" y="2426913"/>
            <a:ext cx="5038030" cy="578257"/>
          </a:xfrm>
          <a:prstGeom prst="rect">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HORIZON 2050</a:t>
            </a:r>
          </a:p>
        </p:txBody>
      </p:sp>
      <p:sp>
        <p:nvSpPr>
          <p:cNvPr id="14" name="Text Placeholder 11">
            <a:extLst>
              <a:ext uri="{FF2B5EF4-FFF2-40B4-BE49-F238E27FC236}">
                <a16:creationId xmlns:a16="http://schemas.microsoft.com/office/drawing/2014/main" id="{9CA73616-4042-319D-8342-DAAA26D11756}"/>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6" name="object 15">
            <a:extLst>
              <a:ext uri="{FF2B5EF4-FFF2-40B4-BE49-F238E27FC236}">
                <a16:creationId xmlns:a16="http://schemas.microsoft.com/office/drawing/2014/main" id="{1EEAF69A-8E34-0F7C-FC06-B09BB736CF27}"/>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27" name="Titre 4">
            <a:extLst>
              <a:ext uri="{FF2B5EF4-FFF2-40B4-BE49-F238E27FC236}">
                <a16:creationId xmlns:a16="http://schemas.microsoft.com/office/drawing/2014/main" id="{8BFD5633-AE37-F4CA-754A-E6971A8D2775}"/>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cap="all">
                <a:solidFill>
                  <a:srgbClr val="1C284B"/>
                </a:solidFill>
              </a:rPr>
              <a:t>Horizon 2030 : – 46% de consommation d’énergie</a:t>
            </a:r>
            <a:endParaRPr lang="fr-FR" sz="3200">
              <a:solidFill>
                <a:srgbClr val="1C284B"/>
              </a:solidFill>
            </a:endParaRPr>
          </a:p>
        </p:txBody>
      </p:sp>
    </p:spTree>
    <p:extLst>
      <p:ext uri="{BB962C8B-B14F-4D97-AF65-F5344CB8AC3E}">
        <p14:creationId xmlns:p14="http://schemas.microsoft.com/office/powerpoint/2010/main" val="282626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5880A3B-D547-D6BE-9878-999476AB1399}"/>
              </a:ext>
            </a:extLst>
          </p:cNvPr>
          <p:cNvSpPr>
            <a:spLocks noGrp="1"/>
          </p:cNvSpPr>
          <p:nvPr>
            <p:ph type="sldNum" sz="quarter" idx="12"/>
          </p:nvPr>
        </p:nvSpPr>
        <p:spPr/>
        <p:txBody>
          <a:bodyPr/>
          <a:lstStyle/>
          <a:p>
            <a:fld id="{F14C8A0F-9F87-4DA4-9E64-B8A07D3B2374}" type="slidenum">
              <a:rPr lang="en-US" smtClean="0"/>
              <a:pPr/>
              <a:t>25</a:t>
            </a:fld>
            <a:endParaRPr lang="en-US"/>
          </a:p>
        </p:txBody>
      </p:sp>
      <p:sp>
        <p:nvSpPr>
          <p:cNvPr id="11" name="Titre 4">
            <a:extLst>
              <a:ext uri="{FF2B5EF4-FFF2-40B4-BE49-F238E27FC236}">
                <a16:creationId xmlns:a16="http://schemas.microsoft.com/office/drawing/2014/main" id="{AA00ACDC-3446-2242-9F61-29617A83AA1B}"/>
              </a:ext>
            </a:extLst>
          </p:cNvPr>
          <p:cNvSpPr txBox="1">
            <a:spLocks/>
          </p:cNvSpPr>
          <p:nvPr/>
        </p:nvSpPr>
        <p:spPr>
          <a:xfrm>
            <a:off x="1156663" y="4632562"/>
            <a:ext cx="6833149" cy="455891"/>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Ancienne climatisation</a:t>
            </a:r>
          </a:p>
        </p:txBody>
      </p:sp>
      <p:grpSp>
        <p:nvGrpSpPr>
          <p:cNvPr id="12" name="Groupe 11">
            <a:extLst>
              <a:ext uri="{FF2B5EF4-FFF2-40B4-BE49-F238E27FC236}">
                <a16:creationId xmlns:a16="http://schemas.microsoft.com/office/drawing/2014/main" id="{F2886E6B-4F98-6482-5C07-B8ADFFB9D6DD}"/>
              </a:ext>
            </a:extLst>
          </p:cNvPr>
          <p:cNvGrpSpPr/>
          <p:nvPr/>
        </p:nvGrpSpPr>
        <p:grpSpPr>
          <a:xfrm>
            <a:off x="12166037" y="1867021"/>
            <a:ext cx="4335087" cy="3221431"/>
            <a:chOff x="558885" y="1857557"/>
            <a:chExt cx="5148004" cy="5654678"/>
          </a:xfrm>
        </p:grpSpPr>
        <p:grpSp>
          <p:nvGrpSpPr>
            <p:cNvPr id="13" name="Groupe 12">
              <a:extLst>
                <a:ext uri="{FF2B5EF4-FFF2-40B4-BE49-F238E27FC236}">
                  <a16:creationId xmlns:a16="http://schemas.microsoft.com/office/drawing/2014/main" id="{5EA01783-CAC4-AD89-4214-159A598799BD}"/>
                </a:ext>
              </a:extLst>
            </p:cNvPr>
            <p:cNvGrpSpPr/>
            <p:nvPr/>
          </p:nvGrpSpPr>
          <p:grpSpPr>
            <a:xfrm>
              <a:off x="558885" y="1857557"/>
              <a:ext cx="5148004" cy="5654678"/>
              <a:chOff x="1197525" y="1954945"/>
              <a:chExt cx="15366551" cy="1746590"/>
            </a:xfrm>
          </p:grpSpPr>
          <p:grpSp>
            <p:nvGrpSpPr>
              <p:cNvPr id="15" name="Groupe 14">
                <a:extLst>
                  <a:ext uri="{FF2B5EF4-FFF2-40B4-BE49-F238E27FC236}">
                    <a16:creationId xmlns:a16="http://schemas.microsoft.com/office/drawing/2014/main" id="{12881A4D-A279-DB1E-8842-88FF7EF9E5FC}"/>
                  </a:ext>
                </a:extLst>
              </p:cNvPr>
              <p:cNvGrpSpPr/>
              <p:nvPr/>
            </p:nvGrpSpPr>
            <p:grpSpPr>
              <a:xfrm>
                <a:off x="1197525" y="1954945"/>
                <a:ext cx="15366551" cy="1746590"/>
                <a:chOff x="1331248" y="2010460"/>
                <a:chExt cx="15366551" cy="1746590"/>
              </a:xfrm>
            </p:grpSpPr>
            <p:sp>
              <p:nvSpPr>
                <p:cNvPr id="17" name="Rectangle 16">
                  <a:extLst>
                    <a:ext uri="{FF2B5EF4-FFF2-40B4-BE49-F238E27FC236}">
                      <a16:creationId xmlns:a16="http://schemas.microsoft.com/office/drawing/2014/main" id="{055A954B-5CF1-7142-5099-07CD776F0B1A}"/>
                    </a:ext>
                  </a:extLst>
                </p:cNvPr>
                <p:cNvSpPr/>
                <p:nvPr/>
              </p:nvSpPr>
              <p:spPr>
                <a:xfrm>
                  <a:off x="1331260" y="2010461"/>
                  <a:ext cx="15366539" cy="1746589"/>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19" name="Rectangle 18">
                  <a:extLst>
                    <a:ext uri="{FF2B5EF4-FFF2-40B4-BE49-F238E27FC236}">
                      <a16:creationId xmlns:a16="http://schemas.microsoft.com/office/drawing/2014/main" id="{9B6D4C7C-640B-B8C1-451E-3B4E675EF634}"/>
                    </a:ext>
                  </a:extLst>
                </p:cNvPr>
                <p:cNvSpPr/>
                <p:nvPr/>
              </p:nvSpPr>
              <p:spPr>
                <a:xfrm rot="5400000">
                  <a:off x="8903562" y="-5561854"/>
                  <a:ext cx="221910" cy="15366537"/>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200" b="1" cap="all"/>
                    <a:t>CLIMATISATION</a:t>
                  </a:r>
                </a:p>
              </p:txBody>
            </p:sp>
          </p:grpSp>
          <p:sp>
            <p:nvSpPr>
              <p:cNvPr id="16" name="Espace réservé du contenu 7">
                <a:extLst>
                  <a:ext uri="{FF2B5EF4-FFF2-40B4-BE49-F238E27FC236}">
                    <a16:creationId xmlns:a16="http://schemas.microsoft.com/office/drawing/2014/main" id="{07FC081A-E257-C95C-BF2C-17B0F84367AF}"/>
                  </a:ext>
                </a:extLst>
              </p:cNvPr>
              <p:cNvSpPr txBox="1">
                <a:spLocks/>
              </p:cNvSpPr>
              <p:nvPr/>
            </p:nvSpPr>
            <p:spPr>
              <a:xfrm>
                <a:off x="1203041" y="2163182"/>
                <a:ext cx="15119883" cy="1516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endParaRPr lang="fr-FR" sz="1700" b="1">
                  <a:solidFill>
                    <a:srgbClr val="1C284B"/>
                  </a:solidFill>
                </a:endParaRPr>
              </a:p>
            </p:txBody>
          </p:sp>
        </p:grpSp>
        <p:sp>
          <p:nvSpPr>
            <p:cNvPr id="14" name="Espace réservé du contenu 7">
              <a:extLst>
                <a:ext uri="{FF2B5EF4-FFF2-40B4-BE49-F238E27FC236}">
                  <a16:creationId xmlns:a16="http://schemas.microsoft.com/office/drawing/2014/main" id="{AF5F113E-993B-2C6F-666D-2F198CDB3221}"/>
                </a:ext>
              </a:extLst>
            </p:cNvPr>
            <p:cNvSpPr txBox="1">
              <a:spLocks/>
            </p:cNvSpPr>
            <p:nvPr/>
          </p:nvSpPr>
          <p:spPr>
            <a:xfrm>
              <a:off x="621729" y="2564311"/>
              <a:ext cx="5065367" cy="490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r>
                <a:rPr lang="fr-FR" sz="1700">
                  <a:solidFill>
                    <a:srgbClr val="1C284B"/>
                  </a:solidFill>
                </a:rPr>
                <a:t>Remplacement de la climatisation existante</a:t>
              </a:r>
            </a:p>
            <a:p>
              <a:pPr>
                <a:lnSpc>
                  <a:spcPct val="200000"/>
                </a:lnSpc>
                <a:buFont typeface="Wingdings" panose="05000000000000000000" pitchFamily="2" charset="2"/>
                <a:buChar char="ü"/>
              </a:pPr>
              <a:r>
                <a:rPr lang="fr-FR" sz="1700">
                  <a:solidFill>
                    <a:srgbClr val="1C284B"/>
                  </a:solidFill>
                </a:rPr>
                <a:t>Pose d’une climatisation double flux air-chaud / air-froid permettant une optimisation de la consommation</a:t>
              </a:r>
            </a:p>
          </p:txBody>
        </p:sp>
      </p:grpSp>
      <p:pic>
        <p:nvPicPr>
          <p:cNvPr id="21" name="Image 20" descr="Une image contenant intérieur, mur, plâtre, Matériau composite&#10;&#10;Description générée automatiquement">
            <a:extLst>
              <a:ext uri="{FF2B5EF4-FFF2-40B4-BE49-F238E27FC236}">
                <a16:creationId xmlns:a16="http://schemas.microsoft.com/office/drawing/2014/main" id="{508171E7-3F95-D270-C492-9B2A0C8D989B}"/>
              </a:ext>
            </a:extLst>
          </p:cNvPr>
          <p:cNvPicPr>
            <a:picLocks noChangeAspect="1"/>
          </p:cNvPicPr>
          <p:nvPr/>
        </p:nvPicPr>
        <p:blipFill rotWithShape="1">
          <a:blip r:embed="rId3"/>
          <a:srcRect l="10996"/>
          <a:stretch/>
        </p:blipFill>
        <p:spPr>
          <a:xfrm>
            <a:off x="1156663" y="1867022"/>
            <a:ext cx="3160218" cy="2662023"/>
          </a:xfrm>
          <a:prstGeom prst="rect">
            <a:avLst/>
          </a:prstGeom>
        </p:spPr>
      </p:pic>
      <p:pic>
        <p:nvPicPr>
          <p:cNvPr id="24" name="Image 23" descr="Une image contenant intérieur, mur, plafond, bâtiment&#10;&#10;Description générée automatiquement">
            <a:extLst>
              <a:ext uri="{FF2B5EF4-FFF2-40B4-BE49-F238E27FC236}">
                <a16:creationId xmlns:a16="http://schemas.microsoft.com/office/drawing/2014/main" id="{16AC07B1-13D4-C50B-404F-A452B19C4C4F}"/>
              </a:ext>
            </a:extLst>
          </p:cNvPr>
          <p:cNvPicPr>
            <a:picLocks noChangeAspect="1"/>
          </p:cNvPicPr>
          <p:nvPr/>
        </p:nvPicPr>
        <p:blipFill rotWithShape="1">
          <a:blip r:embed="rId4"/>
          <a:srcRect l="13907" r="6949"/>
          <a:stretch/>
        </p:blipFill>
        <p:spPr>
          <a:xfrm>
            <a:off x="4829595" y="1867022"/>
            <a:ext cx="3160217" cy="2662023"/>
          </a:xfrm>
          <a:prstGeom prst="rect">
            <a:avLst/>
          </a:prstGeom>
        </p:spPr>
      </p:pic>
      <p:pic>
        <p:nvPicPr>
          <p:cNvPr id="25" name="Image 24" descr="Une image contenant intérieur, mur, fenêtre, décoration d’intérieur&#10;&#10;Description générée automatiquement">
            <a:extLst>
              <a:ext uri="{FF2B5EF4-FFF2-40B4-BE49-F238E27FC236}">
                <a16:creationId xmlns:a16="http://schemas.microsoft.com/office/drawing/2014/main" id="{EA5A437F-7B88-05F8-A122-45A739F1A2E5}"/>
              </a:ext>
            </a:extLst>
          </p:cNvPr>
          <p:cNvPicPr>
            <a:picLocks noChangeAspect="1"/>
          </p:cNvPicPr>
          <p:nvPr/>
        </p:nvPicPr>
        <p:blipFill rotWithShape="1">
          <a:blip r:embed="rId5"/>
          <a:srcRect l="21090" t="32005" r="43339" b="23098"/>
          <a:stretch/>
        </p:blipFill>
        <p:spPr>
          <a:xfrm>
            <a:off x="8489770" y="1867021"/>
            <a:ext cx="3160218" cy="2662023"/>
          </a:xfrm>
          <a:prstGeom prst="rect">
            <a:avLst/>
          </a:prstGeom>
        </p:spPr>
      </p:pic>
      <p:sp>
        <p:nvSpPr>
          <p:cNvPr id="26" name="Titre 4">
            <a:extLst>
              <a:ext uri="{FF2B5EF4-FFF2-40B4-BE49-F238E27FC236}">
                <a16:creationId xmlns:a16="http://schemas.microsoft.com/office/drawing/2014/main" id="{A61932B2-4683-8E36-D110-6B076B7AA7CC}"/>
              </a:ext>
            </a:extLst>
          </p:cNvPr>
          <p:cNvSpPr txBox="1">
            <a:spLocks/>
          </p:cNvSpPr>
          <p:nvPr/>
        </p:nvSpPr>
        <p:spPr>
          <a:xfrm>
            <a:off x="8489770" y="4632561"/>
            <a:ext cx="3160218" cy="455891"/>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Nouvelle climatisation</a:t>
            </a:r>
          </a:p>
        </p:txBody>
      </p:sp>
      <p:grpSp>
        <p:nvGrpSpPr>
          <p:cNvPr id="44" name="Groupe 43">
            <a:extLst>
              <a:ext uri="{FF2B5EF4-FFF2-40B4-BE49-F238E27FC236}">
                <a16:creationId xmlns:a16="http://schemas.microsoft.com/office/drawing/2014/main" id="{BEBA6275-7A7E-3636-A74E-35E647D38166}"/>
              </a:ext>
            </a:extLst>
          </p:cNvPr>
          <p:cNvGrpSpPr/>
          <p:nvPr/>
        </p:nvGrpSpPr>
        <p:grpSpPr>
          <a:xfrm>
            <a:off x="12166033" y="5420633"/>
            <a:ext cx="4335087" cy="3281182"/>
            <a:chOff x="558885" y="1857557"/>
            <a:chExt cx="5148004" cy="5654678"/>
          </a:xfrm>
        </p:grpSpPr>
        <p:grpSp>
          <p:nvGrpSpPr>
            <p:cNvPr id="45" name="Groupe 44">
              <a:extLst>
                <a:ext uri="{FF2B5EF4-FFF2-40B4-BE49-F238E27FC236}">
                  <a16:creationId xmlns:a16="http://schemas.microsoft.com/office/drawing/2014/main" id="{BD407E0A-3A45-81C1-6EF2-66D7BAFC2A25}"/>
                </a:ext>
              </a:extLst>
            </p:cNvPr>
            <p:cNvGrpSpPr/>
            <p:nvPr/>
          </p:nvGrpSpPr>
          <p:grpSpPr>
            <a:xfrm>
              <a:off x="558885" y="1857557"/>
              <a:ext cx="5148004" cy="5654678"/>
              <a:chOff x="1197525" y="1954945"/>
              <a:chExt cx="15366551" cy="1746590"/>
            </a:xfrm>
          </p:grpSpPr>
          <p:grpSp>
            <p:nvGrpSpPr>
              <p:cNvPr id="47" name="Groupe 46">
                <a:extLst>
                  <a:ext uri="{FF2B5EF4-FFF2-40B4-BE49-F238E27FC236}">
                    <a16:creationId xmlns:a16="http://schemas.microsoft.com/office/drawing/2014/main" id="{0369E477-5A43-8B93-ED45-B0E14D034C12}"/>
                  </a:ext>
                </a:extLst>
              </p:cNvPr>
              <p:cNvGrpSpPr/>
              <p:nvPr/>
            </p:nvGrpSpPr>
            <p:grpSpPr>
              <a:xfrm>
                <a:off x="1197525" y="1954945"/>
                <a:ext cx="15366551" cy="1746590"/>
                <a:chOff x="1331248" y="2010460"/>
                <a:chExt cx="15366551" cy="1746590"/>
              </a:xfrm>
            </p:grpSpPr>
            <p:sp>
              <p:nvSpPr>
                <p:cNvPr id="49" name="Rectangle 48">
                  <a:extLst>
                    <a:ext uri="{FF2B5EF4-FFF2-40B4-BE49-F238E27FC236}">
                      <a16:creationId xmlns:a16="http://schemas.microsoft.com/office/drawing/2014/main" id="{2A1DF8C1-330B-D310-3FC7-3053D111049C}"/>
                    </a:ext>
                  </a:extLst>
                </p:cNvPr>
                <p:cNvSpPr/>
                <p:nvPr/>
              </p:nvSpPr>
              <p:spPr>
                <a:xfrm>
                  <a:off x="1331260" y="2010461"/>
                  <a:ext cx="15366539" cy="1746589"/>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50" name="Rectangle 49">
                  <a:extLst>
                    <a:ext uri="{FF2B5EF4-FFF2-40B4-BE49-F238E27FC236}">
                      <a16:creationId xmlns:a16="http://schemas.microsoft.com/office/drawing/2014/main" id="{F9C0251F-0D2C-64F2-20DB-7273A3DBDF21}"/>
                    </a:ext>
                  </a:extLst>
                </p:cNvPr>
                <p:cNvSpPr/>
                <p:nvPr/>
              </p:nvSpPr>
              <p:spPr>
                <a:xfrm rot="5400000">
                  <a:off x="8903562" y="-5561854"/>
                  <a:ext cx="221910" cy="15366537"/>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200" b="1" cap="all"/>
                    <a:t>POMPE A CHALEUR</a:t>
                  </a:r>
                </a:p>
              </p:txBody>
            </p:sp>
          </p:grpSp>
          <p:sp>
            <p:nvSpPr>
              <p:cNvPr id="48" name="Espace réservé du contenu 7">
                <a:extLst>
                  <a:ext uri="{FF2B5EF4-FFF2-40B4-BE49-F238E27FC236}">
                    <a16:creationId xmlns:a16="http://schemas.microsoft.com/office/drawing/2014/main" id="{BE0B1D02-E23B-00A9-B499-EAE22B413BA8}"/>
                  </a:ext>
                </a:extLst>
              </p:cNvPr>
              <p:cNvSpPr txBox="1">
                <a:spLocks/>
              </p:cNvSpPr>
              <p:nvPr/>
            </p:nvSpPr>
            <p:spPr>
              <a:xfrm>
                <a:off x="1203041" y="2163182"/>
                <a:ext cx="15119883" cy="1516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endParaRPr lang="fr-FR" sz="1700" b="1">
                  <a:solidFill>
                    <a:srgbClr val="1C284B"/>
                  </a:solidFill>
                </a:endParaRPr>
              </a:p>
            </p:txBody>
          </p:sp>
        </p:grpSp>
        <p:sp>
          <p:nvSpPr>
            <p:cNvPr id="46" name="Espace réservé du contenu 7">
              <a:extLst>
                <a:ext uri="{FF2B5EF4-FFF2-40B4-BE49-F238E27FC236}">
                  <a16:creationId xmlns:a16="http://schemas.microsoft.com/office/drawing/2014/main" id="{E2C76A34-5FBD-4BAC-39BE-48F6E7DBC6AA}"/>
                </a:ext>
              </a:extLst>
            </p:cNvPr>
            <p:cNvSpPr txBox="1">
              <a:spLocks/>
            </p:cNvSpPr>
            <p:nvPr/>
          </p:nvSpPr>
          <p:spPr>
            <a:xfrm>
              <a:off x="621729" y="2564311"/>
              <a:ext cx="5065367" cy="490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r>
                <a:rPr lang="fr-FR" sz="1700">
                  <a:solidFill>
                    <a:srgbClr val="1C284B"/>
                  </a:solidFill>
                </a:rPr>
                <a:t>Dépose du système de pompe actuel</a:t>
              </a:r>
            </a:p>
            <a:p>
              <a:pPr>
                <a:lnSpc>
                  <a:spcPct val="200000"/>
                </a:lnSpc>
                <a:buFont typeface="Wingdings" panose="05000000000000000000" pitchFamily="2" charset="2"/>
                <a:buChar char="ü"/>
              </a:pPr>
              <a:r>
                <a:rPr lang="fr-FR" sz="1700">
                  <a:solidFill>
                    <a:srgbClr val="1C284B"/>
                  </a:solidFill>
                </a:rPr>
                <a:t>Pose d’une pompe à chaleur double flux avec récupération d’énergie, optimisant la consommation liée au chauffage</a:t>
              </a:r>
            </a:p>
          </p:txBody>
        </p:sp>
      </p:grpSp>
      <p:sp>
        <p:nvSpPr>
          <p:cNvPr id="51" name="Titre 4">
            <a:extLst>
              <a:ext uri="{FF2B5EF4-FFF2-40B4-BE49-F238E27FC236}">
                <a16:creationId xmlns:a16="http://schemas.microsoft.com/office/drawing/2014/main" id="{2DD1730B-C984-A477-C62B-2E69F2F053AD}"/>
              </a:ext>
            </a:extLst>
          </p:cNvPr>
          <p:cNvSpPr txBox="1">
            <a:spLocks/>
          </p:cNvSpPr>
          <p:nvPr/>
        </p:nvSpPr>
        <p:spPr>
          <a:xfrm>
            <a:off x="1156663" y="8245923"/>
            <a:ext cx="10488619" cy="455892"/>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Nouveau système de pompe à chaleur</a:t>
            </a:r>
          </a:p>
        </p:txBody>
      </p:sp>
      <p:pic>
        <p:nvPicPr>
          <p:cNvPr id="61" name="Image 60">
            <a:extLst>
              <a:ext uri="{FF2B5EF4-FFF2-40B4-BE49-F238E27FC236}">
                <a16:creationId xmlns:a16="http://schemas.microsoft.com/office/drawing/2014/main" id="{DA23AFB7-66B3-B79D-F69D-B1B7D58E3FA5}"/>
              </a:ext>
            </a:extLst>
          </p:cNvPr>
          <p:cNvPicPr>
            <a:picLocks noChangeAspect="1"/>
          </p:cNvPicPr>
          <p:nvPr/>
        </p:nvPicPr>
        <p:blipFill>
          <a:blip r:embed="rId6"/>
          <a:stretch>
            <a:fillRect/>
          </a:stretch>
        </p:blipFill>
        <p:spPr>
          <a:xfrm>
            <a:off x="8088066" y="5474365"/>
            <a:ext cx="3557217" cy="2662023"/>
          </a:xfrm>
          <a:prstGeom prst="rect">
            <a:avLst/>
          </a:prstGeom>
        </p:spPr>
      </p:pic>
      <p:pic>
        <p:nvPicPr>
          <p:cNvPr id="63" name="Image 62">
            <a:extLst>
              <a:ext uri="{FF2B5EF4-FFF2-40B4-BE49-F238E27FC236}">
                <a16:creationId xmlns:a16="http://schemas.microsoft.com/office/drawing/2014/main" id="{A9DA59EF-3E4A-2AE2-0400-A3283D66B7BB}"/>
              </a:ext>
            </a:extLst>
          </p:cNvPr>
          <p:cNvPicPr>
            <a:picLocks noChangeAspect="1"/>
          </p:cNvPicPr>
          <p:nvPr/>
        </p:nvPicPr>
        <p:blipFill>
          <a:blip r:embed="rId7"/>
          <a:stretch>
            <a:fillRect/>
          </a:stretch>
        </p:blipFill>
        <p:spPr>
          <a:xfrm>
            <a:off x="5849798" y="5474365"/>
            <a:ext cx="1996517" cy="2662023"/>
          </a:xfrm>
          <a:prstGeom prst="rect">
            <a:avLst/>
          </a:prstGeom>
        </p:spPr>
      </p:pic>
      <p:pic>
        <p:nvPicPr>
          <p:cNvPr id="7169" name="Image 7168">
            <a:extLst>
              <a:ext uri="{FF2B5EF4-FFF2-40B4-BE49-F238E27FC236}">
                <a16:creationId xmlns:a16="http://schemas.microsoft.com/office/drawing/2014/main" id="{DFBEF228-3250-39C7-5231-F735FE0B0E25}"/>
              </a:ext>
            </a:extLst>
          </p:cNvPr>
          <p:cNvPicPr>
            <a:picLocks noChangeAspect="1"/>
          </p:cNvPicPr>
          <p:nvPr/>
        </p:nvPicPr>
        <p:blipFill>
          <a:blip r:embed="rId8"/>
          <a:stretch>
            <a:fillRect/>
          </a:stretch>
        </p:blipFill>
        <p:spPr>
          <a:xfrm>
            <a:off x="3611528" y="5471433"/>
            <a:ext cx="1996518" cy="2664955"/>
          </a:xfrm>
          <a:prstGeom prst="rect">
            <a:avLst/>
          </a:prstGeom>
        </p:spPr>
      </p:pic>
      <p:pic>
        <p:nvPicPr>
          <p:cNvPr id="7172" name="Image 7171">
            <a:extLst>
              <a:ext uri="{FF2B5EF4-FFF2-40B4-BE49-F238E27FC236}">
                <a16:creationId xmlns:a16="http://schemas.microsoft.com/office/drawing/2014/main" id="{F172FB0C-6B6D-3965-8AE3-AE3C601374B0}"/>
              </a:ext>
            </a:extLst>
          </p:cNvPr>
          <p:cNvPicPr>
            <a:picLocks noChangeAspect="1"/>
          </p:cNvPicPr>
          <p:nvPr/>
        </p:nvPicPr>
        <p:blipFill rotWithShape="1">
          <a:blip r:embed="rId9"/>
          <a:srcRect l="18503" r="19903" b="1865"/>
          <a:stretch/>
        </p:blipFill>
        <p:spPr>
          <a:xfrm>
            <a:off x="1156663" y="5474364"/>
            <a:ext cx="2213113" cy="2662024"/>
          </a:xfrm>
          <a:prstGeom prst="rect">
            <a:avLst/>
          </a:prstGeom>
        </p:spPr>
      </p:pic>
      <p:sp>
        <p:nvSpPr>
          <p:cNvPr id="9" name="Text Placeholder 11">
            <a:extLst>
              <a:ext uri="{FF2B5EF4-FFF2-40B4-BE49-F238E27FC236}">
                <a16:creationId xmlns:a16="http://schemas.microsoft.com/office/drawing/2014/main" id="{0E3E5793-2185-8287-50C7-342AEF319E14}"/>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0" name="object 15">
            <a:extLst>
              <a:ext uri="{FF2B5EF4-FFF2-40B4-BE49-F238E27FC236}">
                <a16:creationId xmlns:a16="http://schemas.microsoft.com/office/drawing/2014/main" id="{125B83CB-D981-10C2-599C-DC2E52922AC3}"/>
              </a:ext>
            </a:extLst>
          </p:cNvPr>
          <p:cNvSpPr>
            <a:spLocks noChangeAspect="1"/>
          </p:cNvSpPr>
          <p:nvPr/>
        </p:nvSpPr>
        <p:spPr>
          <a:xfrm>
            <a:off x="15474110" y="168282"/>
            <a:ext cx="1617337" cy="675899"/>
          </a:xfrm>
          <a:prstGeom prst="rect">
            <a:avLst/>
          </a:prstGeom>
          <a:blipFill>
            <a:blip r:embed="rId10" cstate="print"/>
            <a:stretch>
              <a:fillRect/>
            </a:stretch>
          </a:blipFill>
        </p:spPr>
        <p:txBody>
          <a:bodyPr wrap="square" lIns="0" tIns="0" rIns="0" bIns="0" rtlCol="0">
            <a:spAutoFit/>
          </a:bodyPr>
          <a:lstStyle/>
          <a:p>
            <a:endParaRPr/>
          </a:p>
        </p:txBody>
      </p:sp>
      <p:sp>
        <p:nvSpPr>
          <p:cNvPr id="22" name="Titre 4">
            <a:extLst>
              <a:ext uri="{FF2B5EF4-FFF2-40B4-BE49-F238E27FC236}">
                <a16:creationId xmlns:a16="http://schemas.microsoft.com/office/drawing/2014/main" id="{071C8B1F-5045-3B3B-10AA-0C9F84EA001B}"/>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cap="all">
                <a:solidFill>
                  <a:srgbClr val="1C284B"/>
                </a:solidFill>
              </a:rPr>
              <a:t>Travaux d’amélioration</a:t>
            </a:r>
            <a:endParaRPr lang="fr-FR" sz="3200">
              <a:solidFill>
                <a:srgbClr val="1C284B"/>
              </a:solidFill>
            </a:endParaRPr>
          </a:p>
        </p:txBody>
      </p:sp>
    </p:spTree>
    <p:extLst>
      <p:ext uri="{BB962C8B-B14F-4D97-AF65-F5344CB8AC3E}">
        <p14:creationId xmlns:p14="http://schemas.microsoft.com/office/powerpoint/2010/main" val="78768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EF416F2-EFB3-C8B1-F3C7-2585A489BB8E}"/>
              </a:ext>
            </a:extLst>
          </p:cNvPr>
          <p:cNvSpPr>
            <a:spLocks noGrp="1"/>
          </p:cNvSpPr>
          <p:nvPr>
            <p:ph type="sldNum" sz="quarter" idx="12"/>
          </p:nvPr>
        </p:nvSpPr>
        <p:spPr/>
        <p:txBody>
          <a:bodyPr/>
          <a:lstStyle/>
          <a:p>
            <a:fld id="{F14C8A0F-9F87-4DA4-9E64-B8A07D3B2374}" type="slidenum">
              <a:rPr lang="en-US" smtClean="0"/>
              <a:pPr/>
              <a:t>26</a:t>
            </a:fld>
            <a:endParaRPr lang="en-US"/>
          </a:p>
        </p:txBody>
      </p:sp>
      <p:sp>
        <p:nvSpPr>
          <p:cNvPr id="43" name="Titre 4">
            <a:extLst>
              <a:ext uri="{FF2B5EF4-FFF2-40B4-BE49-F238E27FC236}">
                <a16:creationId xmlns:a16="http://schemas.microsoft.com/office/drawing/2014/main" id="{047D6865-A799-B034-1B51-597223F550EF}"/>
              </a:ext>
            </a:extLst>
          </p:cNvPr>
          <p:cNvSpPr txBox="1">
            <a:spLocks/>
          </p:cNvSpPr>
          <p:nvPr/>
        </p:nvSpPr>
        <p:spPr>
          <a:xfrm>
            <a:off x="1258694" y="4853401"/>
            <a:ext cx="6557939" cy="420872"/>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Ancien Hall d’entrée</a:t>
            </a:r>
          </a:p>
        </p:txBody>
      </p:sp>
      <p:grpSp>
        <p:nvGrpSpPr>
          <p:cNvPr id="44" name="Groupe 43">
            <a:extLst>
              <a:ext uri="{FF2B5EF4-FFF2-40B4-BE49-F238E27FC236}">
                <a16:creationId xmlns:a16="http://schemas.microsoft.com/office/drawing/2014/main" id="{BEBA6275-7A7E-3636-A74E-35E647D38166}"/>
              </a:ext>
            </a:extLst>
          </p:cNvPr>
          <p:cNvGrpSpPr/>
          <p:nvPr/>
        </p:nvGrpSpPr>
        <p:grpSpPr>
          <a:xfrm>
            <a:off x="12073267" y="2108100"/>
            <a:ext cx="4335088" cy="3089051"/>
            <a:chOff x="558884" y="2099542"/>
            <a:chExt cx="5148005" cy="5412694"/>
          </a:xfrm>
        </p:grpSpPr>
        <p:grpSp>
          <p:nvGrpSpPr>
            <p:cNvPr id="45" name="Groupe 44">
              <a:extLst>
                <a:ext uri="{FF2B5EF4-FFF2-40B4-BE49-F238E27FC236}">
                  <a16:creationId xmlns:a16="http://schemas.microsoft.com/office/drawing/2014/main" id="{BD407E0A-3A45-81C1-6EF2-66D7BAFC2A25}"/>
                </a:ext>
              </a:extLst>
            </p:cNvPr>
            <p:cNvGrpSpPr/>
            <p:nvPr/>
          </p:nvGrpSpPr>
          <p:grpSpPr>
            <a:xfrm>
              <a:off x="558884" y="2099542"/>
              <a:ext cx="5148005" cy="5412694"/>
              <a:chOff x="1197523" y="2029688"/>
              <a:chExt cx="15366553" cy="1671847"/>
            </a:xfrm>
          </p:grpSpPr>
          <p:grpSp>
            <p:nvGrpSpPr>
              <p:cNvPr id="47" name="Groupe 46">
                <a:extLst>
                  <a:ext uri="{FF2B5EF4-FFF2-40B4-BE49-F238E27FC236}">
                    <a16:creationId xmlns:a16="http://schemas.microsoft.com/office/drawing/2014/main" id="{0369E477-5A43-8B93-ED45-B0E14D034C12}"/>
                  </a:ext>
                </a:extLst>
              </p:cNvPr>
              <p:cNvGrpSpPr/>
              <p:nvPr/>
            </p:nvGrpSpPr>
            <p:grpSpPr>
              <a:xfrm>
                <a:off x="1197523" y="2029688"/>
                <a:ext cx="15366553" cy="1671847"/>
                <a:chOff x="1331246" y="2085203"/>
                <a:chExt cx="15366553" cy="1671847"/>
              </a:xfrm>
            </p:grpSpPr>
            <p:sp>
              <p:nvSpPr>
                <p:cNvPr id="49" name="Rectangle 48">
                  <a:extLst>
                    <a:ext uri="{FF2B5EF4-FFF2-40B4-BE49-F238E27FC236}">
                      <a16:creationId xmlns:a16="http://schemas.microsoft.com/office/drawing/2014/main" id="{2A1DF8C1-330B-D310-3FC7-3053D111049C}"/>
                    </a:ext>
                  </a:extLst>
                </p:cNvPr>
                <p:cNvSpPr/>
                <p:nvPr/>
              </p:nvSpPr>
              <p:spPr>
                <a:xfrm>
                  <a:off x="1331260" y="2085203"/>
                  <a:ext cx="15366539" cy="1671847"/>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rgbClr val="1C284B"/>
                    </a:solidFill>
                  </a:endParaRPr>
                </a:p>
              </p:txBody>
            </p:sp>
            <p:sp>
              <p:nvSpPr>
                <p:cNvPr id="50" name="Rectangle 49">
                  <a:extLst>
                    <a:ext uri="{FF2B5EF4-FFF2-40B4-BE49-F238E27FC236}">
                      <a16:creationId xmlns:a16="http://schemas.microsoft.com/office/drawing/2014/main" id="{F9C0251F-0D2C-64F2-20DB-7273A3DBDF21}"/>
                    </a:ext>
                  </a:extLst>
                </p:cNvPr>
                <p:cNvSpPr/>
                <p:nvPr/>
              </p:nvSpPr>
              <p:spPr>
                <a:xfrm rot="5400000">
                  <a:off x="8942052" y="-5523361"/>
                  <a:ext cx="144925" cy="15366537"/>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b="1" cap="all"/>
                    <a:t>REHABILITATION</a:t>
                  </a:r>
                </a:p>
              </p:txBody>
            </p:sp>
          </p:grpSp>
          <p:sp>
            <p:nvSpPr>
              <p:cNvPr id="48" name="Espace réservé du contenu 7">
                <a:extLst>
                  <a:ext uri="{FF2B5EF4-FFF2-40B4-BE49-F238E27FC236}">
                    <a16:creationId xmlns:a16="http://schemas.microsoft.com/office/drawing/2014/main" id="{BE0B1D02-E23B-00A9-B499-EAE22B413BA8}"/>
                  </a:ext>
                </a:extLst>
              </p:cNvPr>
              <p:cNvSpPr txBox="1">
                <a:spLocks/>
              </p:cNvSpPr>
              <p:nvPr/>
            </p:nvSpPr>
            <p:spPr>
              <a:xfrm>
                <a:off x="1203041" y="2163182"/>
                <a:ext cx="15119883" cy="1516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endParaRPr lang="fr-FR" sz="1400" b="1">
                  <a:solidFill>
                    <a:srgbClr val="1C284B"/>
                  </a:solidFill>
                </a:endParaRPr>
              </a:p>
            </p:txBody>
          </p:sp>
        </p:grpSp>
        <p:sp>
          <p:nvSpPr>
            <p:cNvPr id="46" name="Espace réservé du contenu 7">
              <a:extLst>
                <a:ext uri="{FF2B5EF4-FFF2-40B4-BE49-F238E27FC236}">
                  <a16:creationId xmlns:a16="http://schemas.microsoft.com/office/drawing/2014/main" id="{E2C76A34-5FBD-4BAC-39BE-48F6E7DBC6AA}"/>
                </a:ext>
              </a:extLst>
            </p:cNvPr>
            <p:cNvSpPr txBox="1">
              <a:spLocks/>
            </p:cNvSpPr>
            <p:nvPr/>
          </p:nvSpPr>
          <p:spPr>
            <a:xfrm>
              <a:off x="621729" y="2564311"/>
              <a:ext cx="5065367" cy="1449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ü"/>
              </a:pPr>
              <a:r>
                <a:rPr lang="fr-FR" sz="1400">
                  <a:solidFill>
                    <a:srgbClr val="1C284B"/>
                  </a:solidFill>
                </a:rPr>
                <a:t>Remplacement des néons fluorescent par un éclairage LED, améliorant le confort visuel et la consommation énergétique.</a:t>
              </a:r>
            </a:p>
            <a:p>
              <a:pPr>
                <a:lnSpc>
                  <a:spcPct val="200000"/>
                </a:lnSpc>
                <a:buFont typeface="Wingdings" panose="05000000000000000000" pitchFamily="2" charset="2"/>
                <a:buChar char="ü"/>
              </a:pPr>
              <a:r>
                <a:rPr lang="fr-FR" sz="1400">
                  <a:solidFill>
                    <a:srgbClr val="1C284B"/>
                  </a:solidFill>
                </a:rPr>
                <a:t>Réhabilitation du rez-de-chaussée: rénovation, agrandissement des parties communes, mise en place d’une cafétéria et salle de réunion</a:t>
              </a:r>
            </a:p>
          </p:txBody>
        </p:sp>
      </p:grpSp>
      <p:sp>
        <p:nvSpPr>
          <p:cNvPr id="51" name="Titre 4">
            <a:extLst>
              <a:ext uri="{FF2B5EF4-FFF2-40B4-BE49-F238E27FC236}">
                <a16:creationId xmlns:a16="http://schemas.microsoft.com/office/drawing/2014/main" id="{2DD1730B-C984-A477-C62B-2E69F2F053AD}"/>
              </a:ext>
            </a:extLst>
          </p:cNvPr>
          <p:cNvSpPr txBox="1">
            <a:spLocks/>
          </p:cNvSpPr>
          <p:nvPr/>
        </p:nvSpPr>
        <p:spPr>
          <a:xfrm>
            <a:off x="8172028" y="4849014"/>
            <a:ext cx="3391997" cy="429645"/>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Nouveau Hall d’entrée</a:t>
            </a:r>
          </a:p>
        </p:txBody>
      </p:sp>
      <p:pic>
        <p:nvPicPr>
          <p:cNvPr id="13" name="Image 12" descr="Une image contenant intérieur, mur, sol, décoration d’intérieur&#10;&#10;Description générée automatiquement">
            <a:extLst>
              <a:ext uri="{FF2B5EF4-FFF2-40B4-BE49-F238E27FC236}">
                <a16:creationId xmlns:a16="http://schemas.microsoft.com/office/drawing/2014/main" id="{DE020F5A-5145-00DD-438F-CC083C582283}"/>
              </a:ext>
            </a:extLst>
          </p:cNvPr>
          <p:cNvPicPr>
            <a:picLocks/>
          </p:cNvPicPr>
          <p:nvPr/>
        </p:nvPicPr>
        <p:blipFill rotWithShape="1">
          <a:blip r:embed="rId3"/>
          <a:srcRect l="3770" r="7647" b="571"/>
          <a:stretch/>
        </p:blipFill>
        <p:spPr>
          <a:xfrm>
            <a:off x="8172029" y="2121064"/>
            <a:ext cx="3391997" cy="2561443"/>
          </a:xfrm>
          <a:prstGeom prst="rect">
            <a:avLst/>
          </a:prstGeom>
        </p:spPr>
      </p:pic>
      <p:sp>
        <p:nvSpPr>
          <p:cNvPr id="12" name="Text Placeholder 11">
            <a:extLst>
              <a:ext uri="{FF2B5EF4-FFF2-40B4-BE49-F238E27FC236}">
                <a16:creationId xmlns:a16="http://schemas.microsoft.com/office/drawing/2014/main" id="{3E2C5711-5418-EDC5-256F-FAC8BA3A3CFC}"/>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4" name="object 15">
            <a:extLst>
              <a:ext uri="{FF2B5EF4-FFF2-40B4-BE49-F238E27FC236}">
                <a16:creationId xmlns:a16="http://schemas.microsoft.com/office/drawing/2014/main" id="{64FD6857-9726-0BAF-BFF6-2E827A487CF8}"/>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sp>
        <p:nvSpPr>
          <p:cNvPr id="20" name="Titre 4">
            <a:extLst>
              <a:ext uri="{FF2B5EF4-FFF2-40B4-BE49-F238E27FC236}">
                <a16:creationId xmlns:a16="http://schemas.microsoft.com/office/drawing/2014/main" id="{B32979A2-769F-FA25-2DF6-EC1CACC51D81}"/>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cap="all">
                <a:solidFill>
                  <a:srgbClr val="1C284B"/>
                </a:solidFill>
              </a:rPr>
              <a:t>Travaux d’amélioration</a:t>
            </a:r>
            <a:endParaRPr lang="fr-FR" sz="3200">
              <a:solidFill>
                <a:srgbClr val="1C284B"/>
              </a:solidFill>
            </a:endParaRPr>
          </a:p>
        </p:txBody>
      </p:sp>
      <p:pic>
        <p:nvPicPr>
          <p:cNvPr id="2" name="Image 1">
            <a:extLst>
              <a:ext uri="{FF2B5EF4-FFF2-40B4-BE49-F238E27FC236}">
                <a16:creationId xmlns:a16="http://schemas.microsoft.com/office/drawing/2014/main" id="{C2025ED3-677E-EFE9-7679-4C9CA60D3489}"/>
              </a:ext>
            </a:extLst>
          </p:cNvPr>
          <p:cNvPicPr>
            <a:picLocks noChangeAspect="1"/>
          </p:cNvPicPr>
          <p:nvPr/>
        </p:nvPicPr>
        <p:blipFill rotWithShape="1">
          <a:blip r:embed="rId5"/>
          <a:srcRect l="6477"/>
          <a:stretch/>
        </p:blipFill>
        <p:spPr>
          <a:xfrm>
            <a:off x="4393379" y="2121064"/>
            <a:ext cx="3423254" cy="2561443"/>
          </a:xfrm>
          <a:prstGeom prst="rect">
            <a:avLst/>
          </a:prstGeom>
        </p:spPr>
      </p:pic>
      <p:pic>
        <p:nvPicPr>
          <p:cNvPr id="3" name="Image 2">
            <a:extLst>
              <a:ext uri="{FF2B5EF4-FFF2-40B4-BE49-F238E27FC236}">
                <a16:creationId xmlns:a16="http://schemas.microsoft.com/office/drawing/2014/main" id="{CB710D1F-30D4-71C9-C276-07AA2959494E}"/>
              </a:ext>
            </a:extLst>
          </p:cNvPr>
          <p:cNvPicPr>
            <a:picLocks noChangeAspect="1"/>
          </p:cNvPicPr>
          <p:nvPr/>
        </p:nvPicPr>
        <p:blipFill rotWithShape="1">
          <a:blip r:embed="rId6"/>
          <a:srcRect l="1953"/>
          <a:stretch/>
        </p:blipFill>
        <p:spPr>
          <a:xfrm>
            <a:off x="1258694" y="2134849"/>
            <a:ext cx="3026916" cy="2547658"/>
          </a:xfrm>
          <a:prstGeom prst="rect">
            <a:avLst/>
          </a:prstGeom>
        </p:spPr>
      </p:pic>
      <p:sp>
        <p:nvSpPr>
          <p:cNvPr id="5" name="Titre 4">
            <a:extLst>
              <a:ext uri="{FF2B5EF4-FFF2-40B4-BE49-F238E27FC236}">
                <a16:creationId xmlns:a16="http://schemas.microsoft.com/office/drawing/2014/main" id="{EC26ED53-12B0-7F39-AB9C-0B9533D5445C}"/>
              </a:ext>
            </a:extLst>
          </p:cNvPr>
          <p:cNvSpPr txBox="1">
            <a:spLocks/>
          </p:cNvSpPr>
          <p:nvPr/>
        </p:nvSpPr>
        <p:spPr>
          <a:xfrm>
            <a:off x="1258695" y="8205494"/>
            <a:ext cx="6557940" cy="447817"/>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Avant travaux</a:t>
            </a:r>
          </a:p>
        </p:txBody>
      </p:sp>
      <p:pic>
        <p:nvPicPr>
          <p:cNvPr id="8" name="Image 7" descr="Une image contenant intérieur, plafond, bâtiment, plancher">
            <a:extLst>
              <a:ext uri="{FF2B5EF4-FFF2-40B4-BE49-F238E27FC236}">
                <a16:creationId xmlns:a16="http://schemas.microsoft.com/office/drawing/2014/main" id="{8D58D28B-766A-A8C7-6818-BF3E52B735E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6561"/>
          <a:stretch/>
        </p:blipFill>
        <p:spPr>
          <a:xfrm>
            <a:off x="4647203" y="5520719"/>
            <a:ext cx="3169432" cy="2543997"/>
          </a:xfrm>
          <a:prstGeom prst="rect">
            <a:avLst/>
          </a:prstGeom>
        </p:spPr>
      </p:pic>
      <p:pic>
        <p:nvPicPr>
          <p:cNvPr id="9" name="Image 8" descr="Une image contenant intérieur, mur, décoration d’intérieur, sol">
            <a:extLst>
              <a:ext uri="{FF2B5EF4-FFF2-40B4-BE49-F238E27FC236}">
                <a16:creationId xmlns:a16="http://schemas.microsoft.com/office/drawing/2014/main" id="{67513E5A-0BF7-AED5-0685-56BC3BAAA19D}"/>
              </a:ext>
            </a:extLst>
          </p:cNvPr>
          <p:cNvPicPr>
            <a:picLocks noChangeAspect="1"/>
          </p:cNvPicPr>
          <p:nvPr/>
        </p:nvPicPr>
        <p:blipFill rotWithShape="1">
          <a:blip r:embed="rId8"/>
          <a:srcRect l="11374" t="-49"/>
          <a:stretch/>
        </p:blipFill>
        <p:spPr>
          <a:xfrm>
            <a:off x="8172031" y="5511944"/>
            <a:ext cx="3391997" cy="2552772"/>
          </a:xfrm>
          <a:prstGeom prst="rect">
            <a:avLst/>
          </a:prstGeom>
        </p:spPr>
      </p:pic>
      <p:sp>
        <p:nvSpPr>
          <p:cNvPr id="15" name="Titre 4">
            <a:extLst>
              <a:ext uri="{FF2B5EF4-FFF2-40B4-BE49-F238E27FC236}">
                <a16:creationId xmlns:a16="http://schemas.microsoft.com/office/drawing/2014/main" id="{D79E933A-2669-6ADA-31E4-99ECF4AA23E9}"/>
              </a:ext>
            </a:extLst>
          </p:cNvPr>
          <p:cNvSpPr txBox="1">
            <a:spLocks/>
          </p:cNvSpPr>
          <p:nvPr/>
        </p:nvSpPr>
        <p:spPr>
          <a:xfrm>
            <a:off x="8172030" y="8205493"/>
            <a:ext cx="3391995" cy="447817"/>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r>
              <a:rPr lang="fr-FR"/>
              <a:t>Après travaux</a:t>
            </a:r>
          </a:p>
        </p:txBody>
      </p:sp>
      <p:pic>
        <p:nvPicPr>
          <p:cNvPr id="16" name="Image 15" descr="Une image contenant intérieur, plafond, sol, Matériau composite&#10;&#10;Description générée automatiquement">
            <a:extLst>
              <a:ext uri="{FF2B5EF4-FFF2-40B4-BE49-F238E27FC236}">
                <a16:creationId xmlns:a16="http://schemas.microsoft.com/office/drawing/2014/main" id="{11A5CCB9-1468-5302-5744-501E8B799463}"/>
              </a:ext>
            </a:extLst>
          </p:cNvPr>
          <p:cNvPicPr>
            <a:picLocks noChangeAspect="1"/>
          </p:cNvPicPr>
          <p:nvPr/>
        </p:nvPicPr>
        <p:blipFill rotWithShape="1">
          <a:blip r:embed="rId9"/>
          <a:srcRect l="11382"/>
          <a:stretch/>
        </p:blipFill>
        <p:spPr>
          <a:xfrm>
            <a:off x="1258695" y="5520719"/>
            <a:ext cx="3005933" cy="2543997"/>
          </a:xfrm>
          <a:prstGeom prst="rect">
            <a:avLst/>
          </a:prstGeom>
        </p:spPr>
      </p:pic>
      <p:graphicFrame>
        <p:nvGraphicFramePr>
          <p:cNvPr id="4" name="Tableau 3">
            <a:extLst>
              <a:ext uri="{FF2B5EF4-FFF2-40B4-BE49-F238E27FC236}">
                <a16:creationId xmlns:a16="http://schemas.microsoft.com/office/drawing/2014/main" id="{47AA2A4C-0F7A-5A0A-8FB7-E32FCBB7D765}"/>
              </a:ext>
            </a:extLst>
          </p:cNvPr>
          <p:cNvGraphicFramePr>
            <a:graphicFrameLocks noGrp="1"/>
          </p:cNvGraphicFramePr>
          <p:nvPr>
            <p:extLst>
              <p:ext uri="{D42A27DB-BD31-4B8C-83A1-F6EECF244321}">
                <p14:modId xmlns:p14="http://schemas.microsoft.com/office/powerpoint/2010/main" val="3731536615"/>
              </p:ext>
            </p:extLst>
          </p:nvPr>
        </p:nvGraphicFramePr>
        <p:xfrm>
          <a:off x="12073267" y="5534188"/>
          <a:ext cx="4335083" cy="2468880"/>
        </p:xfrm>
        <a:graphic>
          <a:graphicData uri="http://schemas.openxmlformats.org/drawingml/2006/table">
            <a:tbl>
              <a:tblPr firstRow="1" bandRow="1">
                <a:tableStyleId>{5C22544A-7EE6-4342-B048-85BDC9FD1C3A}</a:tableStyleId>
              </a:tblPr>
              <a:tblGrid>
                <a:gridCol w="2166608">
                  <a:extLst>
                    <a:ext uri="{9D8B030D-6E8A-4147-A177-3AD203B41FA5}">
                      <a16:colId xmlns:a16="http://schemas.microsoft.com/office/drawing/2014/main" val="1829658651"/>
                    </a:ext>
                  </a:extLst>
                </a:gridCol>
                <a:gridCol w="1028700">
                  <a:extLst>
                    <a:ext uri="{9D8B030D-6E8A-4147-A177-3AD203B41FA5}">
                      <a16:colId xmlns:a16="http://schemas.microsoft.com/office/drawing/2014/main" val="4003911132"/>
                    </a:ext>
                  </a:extLst>
                </a:gridCol>
                <a:gridCol w="1139775">
                  <a:extLst>
                    <a:ext uri="{9D8B030D-6E8A-4147-A177-3AD203B41FA5}">
                      <a16:colId xmlns:a16="http://schemas.microsoft.com/office/drawing/2014/main" val="1331834360"/>
                    </a:ext>
                  </a:extLst>
                </a:gridCol>
              </a:tblGrid>
              <a:tr h="370840">
                <a:tc>
                  <a:txBody>
                    <a:bodyPr/>
                    <a:lstStyle/>
                    <a:p>
                      <a:r>
                        <a:rPr lang="fr-FR" sz="1600" b="1">
                          <a:solidFill>
                            <a:schemeClr val="bg1"/>
                          </a:solidFill>
                        </a:rPr>
                        <a:t>Consommation d’énergie finale (Base)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tc>
                  <a:txBody>
                    <a:bodyPr/>
                    <a:lstStyle/>
                    <a:p>
                      <a:r>
                        <a:rPr lang="fr-FR" sz="1600" b="0">
                          <a:solidFill>
                            <a:schemeClr val="tx1"/>
                          </a:solidFill>
                        </a:rPr>
                        <a:t>359 000 </a:t>
                      </a:r>
                      <a:r>
                        <a:rPr lang="fr-FR" sz="1600" b="0" err="1">
                          <a:solidFill>
                            <a:schemeClr val="tx1"/>
                          </a:solidFill>
                        </a:rPr>
                        <a:t>kWhef</a:t>
                      </a:r>
                      <a:endParaRPr lang="fr-FR" sz="16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b="0">
                          <a:solidFill>
                            <a:schemeClr val="tx1"/>
                          </a:solidFill>
                        </a:rPr>
                        <a:t>102 </a:t>
                      </a:r>
                      <a:r>
                        <a:rPr lang="fr-FR" sz="1600" b="0" err="1">
                          <a:solidFill>
                            <a:schemeClr val="tx1"/>
                          </a:solidFill>
                        </a:rPr>
                        <a:t>kWhef</a:t>
                      </a:r>
                      <a:r>
                        <a:rPr lang="fr-FR" sz="1600" b="0">
                          <a:solidFill>
                            <a:schemeClr val="tx1"/>
                          </a:solidFill>
                        </a:rPr>
                        <a:t>/m²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8459699"/>
                  </a:ext>
                </a:extLst>
              </a:tr>
              <a:tr h="370840">
                <a:tc>
                  <a:txBody>
                    <a:bodyPr/>
                    <a:lstStyle/>
                    <a:p>
                      <a:r>
                        <a:rPr lang="fr-FR" sz="1600" b="1">
                          <a:solidFill>
                            <a:schemeClr val="bg1"/>
                          </a:solidFill>
                        </a:rPr>
                        <a:t>Consommation d’énergie finale (Scénario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tc>
                  <a:txBody>
                    <a:bodyPr/>
                    <a:lstStyle/>
                    <a:p>
                      <a:r>
                        <a:rPr lang="fr-FR" sz="1600" b="0">
                          <a:solidFill>
                            <a:schemeClr val="tx1"/>
                          </a:solidFill>
                        </a:rPr>
                        <a:t>192 700 </a:t>
                      </a:r>
                      <a:r>
                        <a:rPr lang="fr-FR" sz="1600" b="0" err="1">
                          <a:solidFill>
                            <a:schemeClr val="tx1"/>
                          </a:solidFill>
                        </a:rPr>
                        <a:t>kWhef</a:t>
                      </a:r>
                      <a:endParaRPr lang="fr-FR" sz="16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b="0">
                          <a:solidFill>
                            <a:schemeClr val="tx1"/>
                          </a:solidFill>
                        </a:rPr>
                        <a:t>55 </a:t>
                      </a:r>
                      <a:r>
                        <a:rPr lang="fr-FR" sz="1600" b="0" err="1">
                          <a:solidFill>
                            <a:schemeClr val="tx1"/>
                          </a:solidFill>
                        </a:rPr>
                        <a:t>kWhef</a:t>
                      </a:r>
                      <a:r>
                        <a:rPr lang="fr-FR" sz="1600" b="0">
                          <a:solidFill>
                            <a:schemeClr val="tx1"/>
                          </a:solidFill>
                        </a:rPr>
                        <a:t>/m²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8922921"/>
                  </a:ext>
                </a:extLst>
              </a:tr>
              <a:tr h="370840">
                <a:tc>
                  <a:txBody>
                    <a:bodyPr/>
                    <a:lstStyle/>
                    <a:p>
                      <a:r>
                        <a:rPr lang="fr-FR" sz="1600" b="1">
                          <a:solidFill>
                            <a:schemeClr val="bg1"/>
                          </a:solidFill>
                        </a:rPr>
                        <a:t>Economie d’énergie engendrée par les travaux de rénovation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634A"/>
                    </a:solidFill>
                  </a:tcPr>
                </a:tc>
                <a:tc gridSpan="2">
                  <a:txBody>
                    <a:bodyPr/>
                    <a:lstStyle/>
                    <a:p>
                      <a:pPr algn="ctr"/>
                      <a:r>
                        <a:rPr lang="fr-FR" sz="4800" b="1">
                          <a:solidFill>
                            <a:srgbClr val="00B050"/>
                          </a:solidFill>
                        </a:rPr>
                        <a:t>-46 %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solidFill>
                          <a:schemeClr val="tx1"/>
                        </a:solidFill>
                      </a:endParaRPr>
                    </a:p>
                  </a:txBody>
                  <a:tcPr>
                    <a:noFill/>
                  </a:tcPr>
                </a:tc>
                <a:extLst>
                  <a:ext uri="{0D108BD9-81ED-4DB2-BD59-A6C34878D82A}">
                    <a16:rowId xmlns:a16="http://schemas.microsoft.com/office/drawing/2014/main" val="2696413834"/>
                  </a:ext>
                </a:extLst>
              </a:tr>
            </a:tbl>
          </a:graphicData>
        </a:graphic>
      </p:graphicFrame>
    </p:spTree>
    <p:extLst>
      <p:ext uri="{BB962C8B-B14F-4D97-AF65-F5344CB8AC3E}">
        <p14:creationId xmlns:p14="http://schemas.microsoft.com/office/powerpoint/2010/main" val="391547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9FE0E22-7B05-886E-D8FD-EE3B70BF0DDA}"/>
              </a:ext>
            </a:extLst>
          </p:cNvPr>
          <p:cNvSpPr>
            <a:spLocks noGrp="1"/>
          </p:cNvSpPr>
          <p:nvPr>
            <p:ph type="sldNum" sz="quarter" idx="12"/>
          </p:nvPr>
        </p:nvSpPr>
        <p:spPr/>
        <p:txBody>
          <a:bodyPr/>
          <a:lstStyle/>
          <a:p>
            <a:fld id="{F14C8A0F-9F87-4DA4-9E64-B8A07D3B2374}" type="slidenum">
              <a:rPr lang="en-US" smtClean="0"/>
              <a:pPr/>
              <a:t>27</a:t>
            </a:fld>
            <a:endParaRPr lang="en-US"/>
          </a:p>
        </p:txBody>
      </p:sp>
      <p:graphicFrame>
        <p:nvGraphicFramePr>
          <p:cNvPr id="6" name="Graphique 5">
            <a:extLst>
              <a:ext uri="{FF2B5EF4-FFF2-40B4-BE49-F238E27FC236}">
                <a16:creationId xmlns:a16="http://schemas.microsoft.com/office/drawing/2014/main" id="{BF92D9FC-FB78-7FFC-9980-425F78233429}"/>
              </a:ext>
            </a:extLst>
          </p:cNvPr>
          <p:cNvGraphicFramePr/>
          <p:nvPr>
            <p:extLst>
              <p:ext uri="{D42A27DB-BD31-4B8C-83A1-F6EECF244321}">
                <p14:modId xmlns:p14="http://schemas.microsoft.com/office/powerpoint/2010/main" val="1961772080"/>
              </p:ext>
            </p:extLst>
          </p:nvPr>
        </p:nvGraphicFramePr>
        <p:xfrm>
          <a:off x="580891" y="2719152"/>
          <a:ext cx="6938048" cy="57522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phique 14">
            <a:extLst>
              <a:ext uri="{FF2B5EF4-FFF2-40B4-BE49-F238E27FC236}">
                <a16:creationId xmlns:a16="http://schemas.microsoft.com/office/drawing/2014/main" id="{ACC8673A-B2FE-CB17-9E1F-AC1838E545E3}"/>
              </a:ext>
            </a:extLst>
          </p:cNvPr>
          <p:cNvGraphicFramePr/>
          <p:nvPr>
            <p:extLst>
              <p:ext uri="{D42A27DB-BD31-4B8C-83A1-F6EECF244321}">
                <p14:modId xmlns:p14="http://schemas.microsoft.com/office/powerpoint/2010/main" val="582990365"/>
              </p:ext>
            </p:extLst>
          </p:nvPr>
        </p:nvGraphicFramePr>
        <p:xfrm>
          <a:off x="8302490" y="2719152"/>
          <a:ext cx="8177569" cy="5935959"/>
        </p:xfrm>
        <a:graphic>
          <a:graphicData uri="http://schemas.openxmlformats.org/drawingml/2006/chart">
            <c:chart xmlns:c="http://schemas.openxmlformats.org/drawingml/2006/chart" xmlns:r="http://schemas.openxmlformats.org/officeDocument/2006/relationships" r:id="rId3"/>
          </a:graphicData>
        </a:graphic>
      </p:graphicFrame>
      <p:sp>
        <p:nvSpPr>
          <p:cNvPr id="16" name="ZoneTexte 15">
            <a:extLst>
              <a:ext uri="{FF2B5EF4-FFF2-40B4-BE49-F238E27FC236}">
                <a16:creationId xmlns:a16="http://schemas.microsoft.com/office/drawing/2014/main" id="{B0439927-6A78-522C-0262-E9058C1AF77A}"/>
              </a:ext>
            </a:extLst>
          </p:cNvPr>
          <p:cNvSpPr txBox="1"/>
          <p:nvPr/>
        </p:nvSpPr>
        <p:spPr>
          <a:xfrm>
            <a:off x="580891" y="2096755"/>
            <a:ext cx="16492142" cy="369332"/>
          </a:xfrm>
          <a:prstGeom prst="rect">
            <a:avLst/>
          </a:prstGeom>
          <a:noFill/>
        </p:spPr>
        <p:txBody>
          <a:bodyPr wrap="square" rtlCol="0">
            <a:spAutoFit/>
          </a:bodyPr>
          <a:lstStyle/>
          <a:p>
            <a:pPr algn="ctr"/>
            <a:r>
              <a:rPr lang="fr-FR" b="1">
                <a:solidFill>
                  <a:srgbClr val="002060"/>
                </a:solidFill>
              </a:rPr>
              <a:t>Hausse de la valeur d’expertise </a:t>
            </a:r>
            <a:r>
              <a:rPr lang="fr-FR" b="1">
                <a:solidFill>
                  <a:srgbClr val="002060"/>
                </a:solidFill>
                <a:sym typeface="Wingdings" panose="05000000000000000000" pitchFamily="2" charset="2"/>
              </a:rPr>
              <a:t> Impact de la </a:t>
            </a:r>
            <a:r>
              <a:rPr lang="fr-FR" b="1">
                <a:solidFill>
                  <a:srgbClr val="002060"/>
                </a:solidFill>
              </a:rPr>
              <a:t>rénovation du bâtiment, croissance du taux d’occupation (+ 4 baux en 2023) et augmentation des loyers </a:t>
            </a:r>
          </a:p>
        </p:txBody>
      </p:sp>
      <p:sp>
        <p:nvSpPr>
          <p:cNvPr id="8" name="Text Placeholder 11">
            <a:extLst>
              <a:ext uri="{FF2B5EF4-FFF2-40B4-BE49-F238E27FC236}">
                <a16:creationId xmlns:a16="http://schemas.microsoft.com/office/drawing/2014/main" id="{BF741CC8-CFFF-1746-FAA0-4ADCFE7DE583}"/>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9" name="object 15">
            <a:extLst>
              <a:ext uri="{FF2B5EF4-FFF2-40B4-BE49-F238E27FC236}">
                <a16:creationId xmlns:a16="http://schemas.microsoft.com/office/drawing/2014/main" id="{59BC71F7-949A-0D4C-A299-98FA2A50DA2E}"/>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sp>
        <p:nvSpPr>
          <p:cNvPr id="10" name="Titre 4">
            <a:extLst>
              <a:ext uri="{FF2B5EF4-FFF2-40B4-BE49-F238E27FC236}">
                <a16:creationId xmlns:a16="http://schemas.microsoft.com/office/drawing/2014/main" id="{0FCE2374-7D70-1669-407A-EC3B10528885}"/>
              </a:ext>
            </a:extLst>
          </p:cNvPr>
          <p:cNvSpPr txBox="1">
            <a:spLocks/>
          </p:cNvSpPr>
          <p:nvPr/>
        </p:nvSpPr>
        <p:spPr>
          <a:xfrm>
            <a:off x="900988" y="671871"/>
            <a:ext cx="15546223" cy="835200"/>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UNE HAUSSE DE LA VALEUR D’EXPERTISE DE 65%</a:t>
            </a:r>
            <a:endParaRPr lang="fr-FR" sz="3200">
              <a:solidFill>
                <a:srgbClr val="1C284B"/>
              </a:solidFill>
            </a:endParaRPr>
          </a:p>
        </p:txBody>
      </p:sp>
    </p:spTree>
    <p:extLst>
      <p:ext uri="{BB962C8B-B14F-4D97-AF65-F5344CB8AC3E}">
        <p14:creationId xmlns:p14="http://schemas.microsoft.com/office/powerpoint/2010/main" val="649817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AC019-61F5-1003-A49C-E90DB2941C1D}"/>
              </a:ext>
            </a:extLst>
          </p:cNvPr>
          <p:cNvSpPr>
            <a:spLocks noGrp="1"/>
          </p:cNvSpPr>
          <p:nvPr>
            <p:ph type="title"/>
          </p:nvPr>
        </p:nvSpPr>
        <p:spPr>
          <a:xfrm>
            <a:off x="1980041" y="4191000"/>
            <a:ext cx="13388119" cy="914400"/>
          </a:xfrm>
        </p:spPr>
        <p:txBody>
          <a:bodyPr>
            <a:normAutofit/>
          </a:bodyPr>
          <a:lstStyle/>
          <a:p>
            <a:r>
              <a:rPr lang="fr-FR" sz="4000">
                <a:solidFill>
                  <a:srgbClr val="1C284B"/>
                </a:solidFill>
              </a:rPr>
              <a:t>TRACK RECORD</a:t>
            </a:r>
            <a:endParaRPr lang="fr-FR" cap="all"/>
          </a:p>
        </p:txBody>
      </p:sp>
    </p:spTree>
    <p:extLst>
      <p:ext uri="{BB962C8B-B14F-4D97-AF65-F5344CB8AC3E}">
        <p14:creationId xmlns:p14="http://schemas.microsoft.com/office/powerpoint/2010/main" val="1625581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3D262340-8C3E-02ED-BAA2-A69D75454E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104" y="8702040"/>
            <a:ext cx="3477902" cy="822960"/>
          </a:xfrm>
          <a:prstGeom prst="rect">
            <a:avLst/>
          </a:prstGeom>
        </p:spPr>
      </p:pic>
      <p:sp>
        <p:nvSpPr>
          <p:cNvPr id="7" name="object 15">
            <a:extLst>
              <a:ext uri="{FF2B5EF4-FFF2-40B4-BE49-F238E27FC236}">
                <a16:creationId xmlns:a16="http://schemas.microsoft.com/office/drawing/2014/main" id="{76F6666B-72C6-B329-849F-D870A6983B32}"/>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Espace réservé du numéro de diapositive 13">
            <a:extLst>
              <a:ext uri="{FF2B5EF4-FFF2-40B4-BE49-F238E27FC236}">
                <a16:creationId xmlns:a16="http://schemas.microsoft.com/office/drawing/2014/main" id="{A158E1C7-435C-390E-6D0A-7FC8C9CF6379}"/>
              </a:ext>
            </a:extLst>
          </p:cNvPr>
          <p:cNvSpPr txBox="1">
            <a:spLocks/>
          </p:cNvSpPr>
          <p:nvPr/>
        </p:nvSpPr>
        <p:spPr>
          <a:xfrm>
            <a:off x="16685940" y="9245600"/>
            <a:ext cx="366329" cy="3868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z="1000" smtClean="0"/>
              <a:pPr/>
              <a:t>29</a:t>
            </a:fld>
            <a:endParaRPr lang="en-US" sz="1000"/>
          </a:p>
        </p:txBody>
      </p:sp>
      <p:sp>
        <p:nvSpPr>
          <p:cNvPr id="5" name="Text Placeholder 11">
            <a:extLst>
              <a:ext uri="{FF2B5EF4-FFF2-40B4-BE49-F238E27FC236}">
                <a16:creationId xmlns:a16="http://schemas.microsoft.com/office/drawing/2014/main" id="{95C67B7C-2F3E-548E-3AE6-38AB8619B83E}"/>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85" name="ZoneTexte 84">
            <a:extLst>
              <a:ext uri="{FF2B5EF4-FFF2-40B4-BE49-F238E27FC236}">
                <a16:creationId xmlns:a16="http://schemas.microsoft.com/office/drawing/2014/main" id="{55D55471-92BA-4100-ED39-C0E3A347833B}"/>
              </a:ext>
            </a:extLst>
          </p:cNvPr>
          <p:cNvSpPr txBox="1"/>
          <p:nvPr/>
        </p:nvSpPr>
        <p:spPr>
          <a:xfrm>
            <a:off x="924735" y="1250379"/>
            <a:ext cx="3842657" cy="914289"/>
          </a:xfrm>
          <a:prstGeom prst="rect">
            <a:avLst/>
          </a:prstGeom>
          <a:noFill/>
        </p:spPr>
        <p:txBody>
          <a:bodyPr wrap="square" anchor="ctr">
            <a:noAutofit/>
          </a:bodyPr>
          <a:lstStyle/>
          <a:p>
            <a:pPr marL="0" indent="0" algn="ctr">
              <a:lnSpc>
                <a:spcPct val="120000"/>
              </a:lnSpc>
              <a:buNone/>
            </a:pPr>
            <a:r>
              <a:rPr lang="fr-FR" sz="2800" b="1">
                <a:solidFill>
                  <a:srgbClr val="1C284B"/>
                </a:solidFill>
              </a:rPr>
              <a:t>PORTEFEUILLE</a:t>
            </a:r>
          </a:p>
        </p:txBody>
      </p:sp>
      <p:sp>
        <p:nvSpPr>
          <p:cNvPr id="86" name="ZoneTexte 85">
            <a:extLst>
              <a:ext uri="{FF2B5EF4-FFF2-40B4-BE49-F238E27FC236}">
                <a16:creationId xmlns:a16="http://schemas.microsoft.com/office/drawing/2014/main" id="{549D7787-A94D-6DCD-8391-606DC200678B}"/>
              </a:ext>
            </a:extLst>
          </p:cNvPr>
          <p:cNvSpPr txBox="1"/>
          <p:nvPr/>
        </p:nvSpPr>
        <p:spPr>
          <a:xfrm>
            <a:off x="924735" y="7775938"/>
            <a:ext cx="4624342" cy="231074"/>
          </a:xfrm>
          <a:prstGeom prst="rect">
            <a:avLst/>
          </a:prstGeom>
          <a:noFill/>
        </p:spPr>
        <p:txBody>
          <a:bodyPr wrap="square" rtlCol="0">
            <a:noAutofit/>
          </a:bodyPr>
          <a:lstStyle/>
          <a:p>
            <a:r>
              <a:rPr lang="fr-FR" sz="1200" i="1" baseline="30000">
                <a:solidFill>
                  <a:srgbClr val="1C284B"/>
                </a:solidFill>
              </a:rPr>
              <a:t>1</a:t>
            </a:r>
            <a:r>
              <a:rPr lang="fr-FR" sz="1200" i="1">
                <a:solidFill>
                  <a:srgbClr val="1C284B"/>
                </a:solidFill>
              </a:rPr>
              <a:t> Valeur d’expertise au 31/12/2023</a:t>
            </a:r>
          </a:p>
        </p:txBody>
      </p:sp>
      <p:sp>
        <p:nvSpPr>
          <p:cNvPr id="87" name="ZoneTexte 86">
            <a:extLst>
              <a:ext uri="{FF2B5EF4-FFF2-40B4-BE49-F238E27FC236}">
                <a16:creationId xmlns:a16="http://schemas.microsoft.com/office/drawing/2014/main" id="{2701A976-B3C9-170B-045F-E7D030A34039}"/>
              </a:ext>
            </a:extLst>
          </p:cNvPr>
          <p:cNvSpPr txBox="1"/>
          <p:nvPr/>
        </p:nvSpPr>
        <p:spPr>
          <a:xfrm>
            <a:off x="924735" y="8038393"/>
            <a:ext cx="3252742" cy="261610"/>
          </a:xfrm>
          <a:prstGeom prst="rect">
            <a:avLst/>
          </a:prstGeom>
          <a:noFill/>
        </p:spPr>
        <p:txBody>
          <a:bodyPr wrap="square" rtlCol="0">
            <a:noAutofit/>
          </a:bodyPr>
          <a:lstStyle/>
          <a:p>
            <a:r>
              <a:rPr lang="fr-FR" sz="1200" i="1" baseline="30000">
                <a:solidFill>
                  <a:srgbClr val="1C284B"/>
                </a:solidFill>
              </a:rPr>
              <a:t>2</a:t>
            </a:r>
            <a:r>
              <a:rPr lang="fr-FR" sz="1200" i="1">
                <a:solidFill>
                  <a:srgbClr val="1C284B"/>
                </a:solidFill>
              </a:rPr>
              <a:t>% M€ Volume d’Investissement</a:t>
            </a:r>
          </a:p>
        </p:txBody>
      </p:sp>
      <p:sp>
        <p:nvSpPr>
          <p:cNvPr id="88" name="ZoneTexte 87">
            <a:extLst>
              <a:ext uri="{FF2B5EF4-FFF2-40B4-BE49-F238E27FC236}">
                <a16:creationId xmlns:a16="http://schemas.microsoft.com/office/drawing/2014/main" id="{B518D26E-8CBC-E7BF-D999-C51D48D467A1}"/>
              </a:ext>
            </a:extLst>
          </p:cNvPr>
          <p:cNvSpPr txBox="1"/>
          <p:nvPr/>
        </p:nvSpPr>
        <p:spPr>
          <a:xfrm>
            <a:off x="12035722" y="1250379"/>
            <a:ext cx="3842657" cy="914289"/>
          </a:xfrm>
          <a:prstGeom prst="rect">
            <a:avLst/>
          </a:prstGeom>
          <a:noFill/>
        </p:spPr>
        <p:txBody>
          <a:bodyPr wrap="square" anchor="ctr">
            <a:noAutofit/>
          </a:bodyPr>
          <a:lstStyle/>
          <a:p>
            <a:pPr marL="0" indent="0" algn="ctr">
              <a:lnSpc>
                <a:spcPct val="120000"/>
              </a:lnSpc>
              <a:buNone/>
            </a:pPr>
            <a:r>
              <a:rPr lang="fr-FR" sz="2800" b="1">
                <a:solidFill>
                  <a:srgbClr val="667FC6"/>
                </a:solidFill>
              </a:rPr>
              <a:t>PIPELINE</a:t>
            </a:r>
          </a:p>
        </p:txBody>
      </p:sp>
      <p:sp>
        <p:nvSpPr>
          <p:cNvPr id="168" name="Titre 4">
            <a:extLst>
              <a:ext uri="{FF2B5EF4-FFF2-40B4-BE49-F238E27FC236}">
                <a16:creationId xmlns:a16="http://schemas.microsoft.com/office/drawing/2014/main" id="{8D7BBA71-634E-8371-3AB6-2553F3709E7C}"/>
              </a:ext>
            </a:extLst>
          </p:cNvPr>
          <p:cNvSpPr txBox="1">
            <a:spLocks/>
          </p:cNvSpPr>
          <p:nvPr/>
        </p:nvSpPr>
        <p:spPr>
          <a:xfrm>
            <a:off x="865918" y="676046"/>
            <a:ext cx="15616364" cy="834425"/>
          </a:xfrm>
          <a:prstGeom prst="rect">
            <a:avLst/>
          </a:prstGeom>
        </p:spPr>
        <p:txBody>
          <a:bodyPr vert="horz" lIns="130048" tIns="65024" rIns="130048" bIns="65024"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a:solidFill>
                  <a:srgbClr val="1C284B"/>
                </a:solidFill>
              </a:rPr>
              <a:t>TRACK RECORD AU 31/12/2023</a:t>
            </a:r>
          </a:p>
        </p:txBody>
      </p:sp>
      <p:grpSp>
        <p:nvGrpSpPr>
          <p:cNvPr id="4" name="Groupe 3">
            <a:extLst>
              <a:ext uri="{FF2B5EF4-FFF2-40B4-BE49-F238E27FC236}">
                <a16:creationId xmlns:a16="http://schemas.microsoft.com/office/drawing/2014/main" id="{D3F916F4-9DF4-332A-1BE7-014540572F88}"/>
              </a:ext>
            </a:extLst>
          </p:cNvPr>
          <p:cNvGrpSpPr/>
          <p:nvPr/>
        </p:nvGrpSpPr>
        <p:grpSpPr>
          <a:xfrm>
            <a:off x="924736" y="1867210"/>
            <a:ext cx="15536220" cy="5885627"/>
            <a:chOff x="924736" y="1867210"/>
            <a:chExt cx="15536220" cy="5885627"/>
          </a:xfrm>
        </p:grpSpPr>
        <p:grpSp>
          <p:nvGrpSpPr>
            <p:cNvPr id="6" name="Groupe 5">
              <a:extLst>
                <a:ext uri="{FF2B5EF4-FFF2-40B4-BE49-F238E27FC236}">
                  <a16:creationId xmlns:a16="http://schemas.microsoft.com/office/drawing/2014/main" id="{497257FA-67A9-5642-2133-9A08047C3DB1}"/>
                </a:ext>
              </a:extLst>
            </p:cNvPr>
            <p:cNvGrpSpPr/>
            <p:nvPr/>
          </p:nvGrpSpPr>
          <p:grpSpPr>
            <a:xfrm>
              <a:off x="6014170" y="1867210"/>
              <a:ext cx="4884428" cy="4953056"/>
              <a:chOff x="6099990" y="2956429"/>
              <a:chExt cx="4884428" cy="4953056"/>
            </a:xfrm>
          </p:grpSpPr>
          <p:grpSp>
            <p:nvGrpSpPr>
              <p:cNvPr id="49" name="Groupe 48">
                <a:extLst>
                  <a:ext uri="{FF2B5EF4-FFF2-40B4-BE49-F238E27FC236}">
                    <a16:creationId xmlns:a16="http://schemas.microsoft.com/office/drawing/2014/main" id="{5592C9A3-32DD-5D44-2FDC-DEA045EFF643}"/>
                  </a:ext>
                </a:extLst>
              </p:cNvPr>
              <p:cNvGrpSpPr/>
              <p:nvPr/>
            </p:nvGrpSpPr>
            <p:grpSpPr>
              <a:xfrm>
                <a:off x="6099990" y="2956429"/>
                <a:ext cx="4884428" cy="4953056"/>
                <a:chOff x="5900604" y="2541374"/>
                <a:chExt cx="4884428" cy="4953056"/>
              </a:xfrm>
            </p:grpSpPr>
            <p:pic>
              <p:nvPicPr>
                <p:cNvPr id="60" name="Image 59" descr="Une image contenant carte&#10;&#10;Description générée automatiquement">
                  <a:extLst>
                    <a:ext uri="{FF2B5EF4-FFF2-40B4-BE49-F238E27FC236}">
                      <a16:creationId xmlns:a16="http://schemas.microsoft.com/office/drawing/2014/main" id="{22B7A8AB-3D6F-2EF8-83AA-4733F7A3D0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768" b="3767"/>
                <a:stretch/>
              </p:blipFill>
              <p:spPr>
                <a:xfrm>
                  <a:off x="5900604" y="2541374"/>
                  <a:ext cx="4884428" cy="4953056"/>
                </a:xfrm>
                <a:prstGeom prst="rect">
                  <a:avLst/>
                </a:prstGeom>
              </p:spPr>
            </p:pic>
            <p:sp>
              <p:nvSpPr>
                <p:cNvPr id="61" name="Ellipse 60">
                  <a:extLst>
                    <a:ext uri="{FF2B5EF4-FFF2-40B4-BE49-F238E27FC236}">
                      <a16:creationId xmlns:a16="http://schemas.microsoft.com/office/drawing/2014/main" id="{C704E1A1-B3FA-6986-69E2-97D01E271C5D}"/>
                    </a:ext>
                  </a:extLst>
                </p:cNvPr>
                <p:cNvSpPr/>
                <p:nvPr/>
              </p:nvSpPr>
              <p:spPr>
                <a:xfrm>
                  <a:off x="7546975" y="4163041"/>
                  <a:ext cx="108000" cy="108000"/>
                </a:xfrm>
                <a:prstGeom prst="ellips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A58370D0-C540-C1DA-F8B5-F93BE5C505FF}"/>
                    </a:ext>
                  </a:extLst>
                </p:cNvPr>
                <p:cNvSpPr/>
                <p:nvPr/>
              </p:nvSpPr>
              <p:spPr>
                <a:xfrm>
                  <a:off x="7912100" y="5212971"/>
                  <a:ext cx="108000" cy="108000"/>
                </a:xfrm>
                <a:prstGeom prst="ellips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Ellipse 49">
                <a:extLst>
                  <a:ext uri="{FF2B5EF4-FFF2-40B4-BE49-F238E27FC236}">
                    <a16:creationId xmlns:a16="http://schemas.microsoft.com/office/drawing/2014/main" id="{B3E219EE-85DC-A646-BC00-2107527FD49F}"/>
                  </a:ext>
                </a:extLst>
              </p:cNvPr>
              <p:cNvSpPr/>
              <p:nvPr/>
            </p:nvSpPr>
            <p:spPr>
              <a:xfrm>
                <a:off x="7676486" y="5010863"/>
                <a:ext cx="108000" cy="108000"/>
              </a:xfrm>
              <a:prstGeom prst="ellips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87990443-52F8-875C-CCF4-1303316AD8FA}"/>
                  </a:ext>
                </a:extLst>
              </p:cNvPr>
              <p:cNvSpPr/>
              <p:nvPr/>
            </p:nvSpPr>
            <p:spPr>
              <a:xfrm>
                <a:off x="7014099" y="5085981"/>
                <a:ext cx="108000" cy="108000"/>
              </a:xfrm>
              <a:prstGeom prst="ellips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Triangle isocèle 51">
                <a:extLst>
                  <a:ext uri="{FF2B5EF4-FFF2-40B4-BE49-F238E27FC236}">
                    <a16:creationId xmlns:a16="http://schemas.microsoft.com/office/drawing/2014/main" id="{3F314E47-4A4C-56CF-4D70-98A91A2D7BFF}"/>
                  </a:ext>
                </a:extLst>
              </p:cNvPr>
              <p:cNvSpPr/>
              <p:nvPr/>
            </p:nvSpPr>
            <p:spPr>
              <a:xfrm>
                <a:off x="8303878" y="5010863"/>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riangle isocèle 52">
                <a:extLst>
                  <a:ext uri="{FF2B5EF4-FFF2-40B4-BE49-F238E27FC236}">
                    <a16:creationId xmlns:a16="http://schemas.microsoft.com/office/drawing/2014/main" id="{8061BB6E-F10A-79D5-301E-4160C27E3D6E}"/>
                  </a:ext>
                </a:extLst>
              </p:cNvPr>
              <p:cNvSpPr/>
              <p:nvPr/>
            </p:nvSpPr>
            <p:spPr>
              <a:xfrm>
                <a:off x="8409046" y="5023701"/>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a:extLst>
                  <a:ext uri="{FF2B5EF4-FFF2-40B4-BE49-F238E27FC236}">
                    <a16:creationId xmlns:a16="http://schemas.microsoft.com/office/drawing/2014/main" id="{F492D57E-CDF1-0401-0894-FC6549B554A2}"/>
                  </a:ext>
                </a:extLst>
              </p:cNvPr>
              <p:cNvSpPr/>
              <p:nvPr/>
            </p:nvSpPr>
            <p:spPr>
              <a:xfrm>
                <a:off x="7838486" y="5319674"/>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riangle isocèle 54">
                <a:extLst>
                  <a:ext uri="{FF2B5EF4-FFF2-40B4-BE49-F238E27FC236}">
                    <a16:creationId xmlns:a16="http://schemas.microsoft.com/office/drawing/2014/main" id="{FFC3EB24-2893-FBBA-92BD-F8A32F466739}"/>
                  </a:ext>
                </a:extLst>
              </p:cNvPr>
              <p:cNvSpPr/>
              <p:nvPr/>
            </p:nvSpPr>
            <p:spPr>
              <a:xfrm>
                <a:off x="7952241" y="4934614"/>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Triangle isocèle 55">
                <a:extLst>
                  <a:ext uri="{FF2B5EF4-FFF2-40B4-BE49-F238E27FC236}">
                    <a16:creationId xmlns:a16="http://schemas.microsoft.com/office/drawing/2014/main" id="{219107DA-7453-78E8-12F1-2C38A706DCAD}"/>
                  </a:ext>
                </a:extLst>
              </p:cNvPr>
              <p:cNvSpPr/>
              <p:nvPr/>
            </p:nvSpPr>
            <p:spPr>
              <a:xfrm>
                <a:off x="7750461" y="5424330"/>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Triangle isocèle 56">
                <a:extLst>
                  <a:ext uri="{FF2B5EF4-FFF2-40B4-BE49-F238E27FC236}">
                    <a16:creationId xmlns:a16="http://schemas.microsoft.com/office/drawing/2014/main" id="{89B368F6-B809-4AE5-A7C9-38586EED7C6F}"/>
                  </a:ext>
                </a:extLst>
              </p:cNvPr>
              <p:cNvSpPr/>
              <p:nvPr/>
            </p:nvSpPr>
            <p:spPr>
              <a:xfrm>
                <a:off x="7525224" y="5240793"/>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Triangle isocèle 57">
                <a:extLst>
                  <a:ext uri="{FF2B5EF4-FFF2-40B4-BE49-F238E27FC236}">
                    <a16:creationId xmlns:a16="http://schemas.microsoft.com/office/drawing/2014/main" id="{DD411F9F-EB02-4F9C-EDB0-E4164D5E14AF}"/>
                  </a:ext>
                </a:extLst>
              </p:cNvPr>
              <p:cNvSpPr/>
              <p:nvPr/>
            </p:nvSpPr>
            <p:spPr>
              <a:xfrm>
                <a:off x="8165486" y="4770808"/>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riangle isocèle 58">
                <a:extLst>
                  <a:ext uri="{FF2B5EF4-FFF2-40B4-BE49-F238E27FC236}">
                    <a16:creationId xmlns:a16="http://schemas.microsoft.com/office/drawing/2014/main" id="{1992349F-4C61-6F42-AC54-2305CA543546}"/>
                  </a:ext>
                </a:extLst>
              </p:cNvPr>
              <p:cNvSpPr/>
              <p:nvPr/>
            </p:nvSpPr>
            <p:spPr>
              <a:xfrm>
                <a:off x="8470104" y="4750175"/>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u contenu 7">
              <a:extLst>
                <a:ext uri="{FF2B5EF4-FFF2-40B4-BE49-F238E27FC236}">
                  <a16:creationId xmlns:a16="http://schemas.microsoft.com/office/drawing/2014/main" id="{3500A853-CB47-779A-0115-A87DD774255E}"/>
                </a:ext>
              </a:extLst>
            </p:cNvPr>
            <p:cNvSpPr txBox="1">
              <a:spLocks/>
            </p:cNvSpPr>
            <p:nvPr/>
          </p:nvSpPr>
          <p:spPr>
            <a:xfrm>
              <a:off x="924736" y="2164668"/>
              <a:ext cx="3842657" cy="5511140"/>
            </a:xfrm>
            <a:prstGeom prst="rect">
              <a:avLst/>
            </a:prstGeom>
            <a:solidFill>
              <a:srgbClr val="1C284B"/>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400" b="1">
                  <a:solidFill>
                    <a:schemeClr val="bg1"/>
                  </a:solidFill>
                </a:rPr>
                <a:t>ACTIFS</a:t>
              </a:r>
              <a:r>
                <a:rPr lang="fr-FR" sz="2400" b="1" baseline="30000">
                  <a:solidFill>
                    <a:schemeClr val="bg1"/>
                  </a:solidFill>
                </a:rPr>
                <a:t>1</a:t>
              </a:r>
              <a:r>
                <a:rPr lang="fr-FR" sz="2400" b="1">
                  <a:solidFill>
                    <a:schemeClr val="bg1"/>
                  </a:solidFill>
                </a:rPr>
                <a:t> </a:t>
              </a:r>
            </a:p>
            <a:p>
              <a:pPr marL="0" indent="0" algn="r">
                <a:lnSpc>
                  <a:spcPct val="150000"/>
                </a:lnSpc>
                <a:buFont typeface="Arial" panose="020B0604020202020204" pitchFamily="34" charset="0"/>
                <a:buNone/>
              </a:pPr>
              <a:r>
                <a:rPr lang="fr-FR" sz="3000" b="1">
                  <a:solidFill>
                    <a:schemeClr val="bg1"/>
                  </a:solidFill>
                </a:rPr>
                <a:t>95,25 M€</a:t>
              </a:r>
            </a:p>
            <a:p>
              <a:pPr marL="0" indent="0">
                <a:lnSpc>
                  <a:spcPct val="200000"/>
                </a:lnSpc>
                <a:buFont typeface="Arial" panose="020B0604020202020204" pitchFamily="34" charset="0"/>
                <a:buNone/>
              </a:pPr>
              <a:r>
                <a:rPr lang="fr-FR" sz="2400" b="1">
                  <a:solidFill>
                    <a:schemeClr val="bg1"/>
                  </a:solidFill>
                </a:rPr>
                <a:t>SURFACES</a:t>
              </a:r>
            </a:p>
            <a:p>
              <a:pPr marL="0" indent="0" algn="r">
                <a:lnSpc>
                  <a:spcPct val="150000"/>
                </a:lnSpc>
                <a:buFont typeface="Arial" panose="020B0604020202020204" pitchFamily="34" charset="0"/>
                <a:buNone/>
              </a:pPr>
              <a:r>
                <a:rPr lang="fr-FR" sz="3000" b="1">
                  <a:solidFill>
                    <a:schemeClr val="bg1"/>
                  </a:solidFill>
                </a:rPr>
                <a:t>15 171 M² </a:t>
              </a:r>
              <a:endParaRPr lang="fr-FR" sz="2400" b="1">
                <a:solidFill>
                  <a:schemeClr val="bg1"/>
                </a:solidFill>
              </a:endParaRPr>
            </a:p>
            <a:p>
              <a:pPr marL="0" indent="0">
                <a:lnSpc>
                  <a:spcPct val="200000"/>
                </a:lnSpc>
                <a:buNone/>
              </a:pPr>
              <a:r>
                <a:rPr lang="fr-FR" sz="2400" b="1">
                  <a:solidFill>
                    <a:srgbClr val="FFFFFF"/>
                  </a:solidFill>
                </a:rPr>
                <a:t>REPARTITION</a:t>
              </a:r>
              <a:r>
                <a:rPr lang="fr-FR" sz="2400" b="1" baseline="30000">
                  <a:solidFill>
                    <a:srgbClr val="FFFFFF"/>
                  </a:solidFill>
                </a:rPr>
                <a:t>2</a:t>
              </a:r>
            </a:p>
            <a:p>
              <a:pPr marL="0" indent="0">
                <a:lnSpc>
                  <a:spcPct val="120000"/>
                </a:lnSpc>
                <a:buFont typeface="Arial" panose="020B0604020202020204" pitchFamily="34" charset="0"/>
                <a:buNone/>
              </a:pPr>
              <a:endParaRPr lang="fr-FR" sz="2400">
                <a:solidFill>
                  <a:schemeClr val="bg1"/>
                </a:solidFill>
              </a:endParaRPr>
            </a:p>
            <a:p>
              <a:pPr marL="0" indent="0">
                <a:buFont typeface="Arial" panose="020B0604020202020204" pitchFamily="34" charset="0"/>
                <a:buNone/>
              </a:pPr>
              <a:endParaRPr lang="fr-FR" sz="2400" b="1">
                <a:solidFill>
                  <a:schemeClr val="bg1"/>
                </a:solidFill>
              </a:endParaRPr>
            </a:p>
            <a:p>
              <a:pPr marL="0" indent="0">
                <a:buFont typeface="Arial" panose="020B0604020202020204" pitchFamily="34" charset="0"/>
                <a:buNone/>
              </a:pPr>
              <a:endParaRPr lang="fr-FR" sz="2400">
                <a:solidFill>
                  <a:schemeClr val="bg1"/>
                </a:solidFill>
              </a:endParaRPr>
            </a:p>
          </p:txBody>
        </p:sp>
        <p:sp>
          <p:nvSpPr>
            <p:cNvPr id="9" name="Espace réservé du contenu 7">
              <a:extLst>
                <a:ext uri="{FF2B5EF4-FFF2-40B4-BE49-F238E27FC236}">
                  <a16:creationId xmlns:a16="http://schemas.microsoft.com/office/drawing/2014/main" id="{A5FF0F28-E64E-687C-1A5A-E97FE157B644}"/>
                </a:ext>
              </a:extLst>
            </p:cNvPr>
            <p:cNvSpPr txBox="1">
              <a:spLocks/>
            </p:cNvSpPr>
            <p:nvPr/>
          </p:nvSpPr>
          <p:spPr>
            <a:xfrm>
              <a:off x="12035722" y="2164668"/>
              <a:ext cx="3842657" cy="5588169"/>
            </a:xfrm>
            <a:prstGeom prst="rect">
              <a:avLst/>
            </a:prstGeom>
            <a:solidFill>
              <a:srgbClr val="667FC6"/>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400" b="1">
                  <a:solidFill>
                    <a:schemeClr val="bg1"/>
                  </a:solidFill>
                </a:rPr>
                <a:t>ACTIFS</a:t>
              </a:r>
              <a:endParaRPr lang="fr-FR" sz="2400" b="1" baseline="30000">
                <a:solidFill>
                  <a:schemeClr val="bg1"/>
                </a:solidFill>
              </a:endParaRPr>
            </a:p>
            <a:p>
              <a:pPr marL="0" indent="0" algn="r">
                <a:lnSpc>
                  <a:spcPct val="150000"/>
                </a:lnSpc>
                <a:buFont typeface="Arial" panose="020B0604020202020204" pitchFamily="34" charset="0"/>
                <a:buNone/>
              </a:pPr>
              <a:r>
                <a:rPr lang="fr-FR" sz="3000" b="1">
                  <a:solidFill>
                    <a:schemeClr val="bg1"/>
                  </a:solidFill>
                </a:rPr>
                <a:t>12,60 M€</a:t>
              </a:r>
            </a:p>
            <a:p>
              <a:pPr marL="0" indent="0">
                <a:lnSpc>
                  <a:spcPct val="200000"/>
                </a:lnSpc>
                <a:buFont typeface="Arial" panose="020B0604020202020204" pitchFamily="34" charset="0"/>
                <a:buNone/>
              </a:pPr>
              <a:r>
                <a:rPr lang="fr-FR" sz="2400" b="1">
                  <a:solidFill>
                    <a:schemeClr val="bg1"/>
                  </a:solidFill>
                </a:rPr>
                <a:t>SURFACES</a:t>
              </a:r>
            </a:p>
            <a:p>
              <a:pPr marL="0" indent="0" algn="r">
                <a:lnSpc>
                  <a:spcPct val="150000"/>
                </a:lnSpc>
                <a:buFont typeface="Arial" panose="020B0604020202020204" pitchFamily="34" charset="0"/>
                <a:buNone/>
              </a:pPr>
              <a:r>
                <a:rPr lang="fr-FR" sz="3000" b="1">
                  <a:solidFill>
                    <a:schemeClr val="bg1"/>
                  </a:solidFill>
                </a:rPr>
                <a:t>3 297 M² </a:t>
              </a:r>
            </a:p>
            <a:p>
              <a:pPr marL="0" indent="0">
                <a:lnSpc>
                  <a:spcPct val="200000"/>
                </a:lnSpc>
                <a:buFont typeface="Arial" panose="020B0604020202020204" pitchFamily="34" charset="0"/>
                <a:buNone/>
              </a:pPr>
              <a:r>
                <a:rPr lang="fr-FR" sz="2400" b="1">
                  <a:solidFill>
                    <a:srgbClr val="FFFFFF"/>
                  </a:solidFill>
                </a:rPr>
                <a:t>REPARTITION</a:t>
              </a:r>
              <a:r>
                <a:rPr lang="fr-FR" sz="2400" b="1" baseline="30000">
                  <a:solidFill>
                    <a:srgbClr val="FFFFFF"/>
                  </a:solidFill>
                </a:rPr>
                <a:t>2</a:t>
              </a:r>
            </a:p>
            <a:p>
              <a:pPr marL="0" indent="0">
                <a:lnSpc>
                  <a:spcPct val="120000"/>
                </a:lnSpc>
                <a:buFont typeface="Arial" panose="020B0604020202020204" pitchFamily="34" charset="0"/>
                <a:buNone/>
              </a:pPr>
              <a:endParaRPr lang="fr-FR" sz="2400">
                <a:solidFill>
                  <a:schemeClr val="bg1"/>
                </a:solidFill>
              </a:endParaRPr>
            </a:p>
            <a:p>
              <a:pPr marL="0" indent="0">
                <a:buFont typeface="Arial" panose="020B0604020202020204" pitchFamily="34" charset="0"/>
                <a:buNone/>
              </a:pPr>
              <a:endParaRPr lang="fr-FR" sz="2400" b="1">
                <a:solidFill>
                  <a:schemeClr val="bg1"/>
                </a:solidFill>
              </a:endParaRPr>
            </a:p>
            <a:p>
              <a:pPr marL="0" indent="0">
                <a:buFont typeface="Arial" panose="020B0604020202020204" pitchFamily="34" charset="0"/>
                <a:buNone/>
              </a:pPr>
              <a:endParaRPr lang="fr-FR" sz="2400">
                <a:solidFill>
                  <a:schemeClr val="bg1"/>
                </a:solidFill>
              </a:endParaRPr>
            </a:p>
          </p:txBody>
        </p:sp>
        <p:graphicFrame>
          <p:nvGraphicFramePr>
            <p:cNvPr id="10" name="Graphique 9">
              <a:extLst>
                <a:ext uri="{FF2B5EF4-FFF2-40B4-BE49-F238E27FC236}">
                  <a16:creationId xmlns:a16="http://schemas.microsoft.com/office/drawing/2014/main" id="{E4F61FB3-3FEE-6E99-1857-6E78CBF31EB6}"/>
                </a:ext>
              </a:extLst>
            </p:cNvPr>
            <p:cNvGraphicFramePr/>
            <p:nvPr/>
          </p:nvGraphicFramePr>
          <p:xfrm>
            <a:off x="2135095" y="5700987"/>
            <a:ext cx="2970145" cy="17855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phique 10">
              <a:extLst>
                <a:ext uri="{FF2B5EF4-FFF2-40B4-BE49-F238E27FC236}">
                  <a16:creationId xmlns:a16="http://schemas.microsoft.com/office/drawing/2014/main" id="{43B05828-3D50-2015-303D-CD9C16B77840}"/>
                </a:ext>
              </a:extLst>
            </p:cNvPr>
            <p:cNvGraphicFramePr/>
            <p:nvPr/>
          </p:nvGraphicFramePr>
          <p:xfrm>
            <a:off x="13490811" y="5700987"/>
            <a:ext cx="2970145" cy="1785524"/>
          </p:xfrm>
          <a:graphic>
            <a:graphicData uri="http://schemas.openxmlformats.org/drawingml/2006/chart">
              <c:chart xmlns:c="http://schemas.openxmlformats.org/drawingml/2006/chart" xmlns:r="http://schemas.openxmlformats.org/officeDocument/2006/relationships" r:id="rId6"/>
            </a:graphicData>
          </a:graphic>
        </p:graphicFrame>
        <p:sp>
          <p:nvSpPr>
            <p:cNvPr id="12" name="Triangle isocèle 11">
              <a:extLst>
                <a:ext uri="{FF2B5EF4-FFF2-40B4-BE49-F238E27FC236}">
                  <a16:creationId xmlns:a16="http://schemas.microsoft.com/office/drawing/2014/main" id="{2BBFBA97-1ACF-6A41-72AA-DE633835AC7A}"/>
                </a:ext>
              </a:extLst>
            </p:cNvPr>
            <p:cNvSpPr/>
            <p:nvPr/>
          </p:nvSpPr>
          <p:spPr>
            <a:xfrm>
              <a:off x="7540766" y="3397437"/>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CA16FB9E-A4B6-6652-DC68-A7EB19116731}"/>
                </a:ext>
              </a:extLst>
            </p:cNvPr>
            <p:cNvSpPr/>
            <p:nvPr/>
          </p:nvSpPr>
          <p:spPr>
            <a:xfrm>
              <a:off x="7560742" y="3540208"/>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208F60DD-33C6-2489-1974-FBED313B439B}"/>
                </a:ext>
              </a:extLst>
            </p:cNvPr>
            <p:cNvSpPr/>
            <p:nvPr/>
          </p:nvSpPr>
          <p:spPr>
            <a:xfrm>
              <a:off x="7270154" y="4674070"/>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667F45F9-5070-4536-5D8D-95E099A70F18}"/>
                </a:ext>
              </a:extLst>
            </p:cNvPr>
            <p:cNvSpPr/>
            <p:nvPr/>
          </p:nvSpPr>
          <p:spPr>
            <a:xfrm>
              <a:off x="8482778" y="5186033"/>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isocèle 15">
              <a:extLst>
                <a:ext uri="{FF2B5EF4-FFF2-40B4-BE49-F238E27FC236}">
                  <a16:creationId xmlns:a16="http://schemas.microsoft.com/office/drawing/2014/main" id="{C1ED6003-08A8-4C56-D6C8-8AF6B9AF436C}"/>
                </a:ext>
              </a:extLst>
            </p:cNvPr>
            <p:cNvSpPr/>
            <p:nvPr/>
          </p:nvSpPr>
          <p:spPr>
            <a:xfrm>
              <a:off x="8226108" y="4456574"/>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isocèle 16">
              <a:extLst>
                <a:ext uri="{FF2B5EF4-FFF2-40B4-BE49-F238E27FC236}">
                  <a16:creationId xmlns:a16="http://schemas.microsoft.com/office/drawing/2014/main" id="{73068C6D-8875-A66C-8663-363F7B698AFC}"/>
                </a:ext>
              </a:extLst>
            </p:cNvPr>
            <p:cNvSpPr/>
            <p:nvPr/>
          </p:nvSpPr>
          <p:spPr>
            <a:xfrm>
              <a:off x="7148675" y="5186033"/>
              <a:ext cx="99799" cy="108000"/>
            </a:xfrm>
            <a:prstGeom prst="triangle">
              <a:avLst/>
            </a:prstGeom>
            <a:solidFill>
              <a:srgbClr val="667FC6"/>
            </a:solidFill>
            <a:ln>
              <a:solidFill>
                <a:srgbClr val="667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18FEE6A5-14A6-73CD-1028-8BEFD86735AD}"/>
                </a:ext>
              </a:extLst>
            </p:cNvPr>
            <p:cNvGrpSpPr/>
            <p:nvPr/>
          </p:nvGrpSpPr>
          <p:grpSpPr>
            <a:xfrm>
              <a:off x="12919991" y="6337846"/>
              <a:ext cx="1141640" cy="779435"/>
              <a:chOff x="12997013" y="6840122"/>
              <a:chExt cx="1141640" cy="779435"/>
            </a:xfrm>
          </p:grpSpPr>
          <p:grpSp>
            <p:nvGrpSpPr>
              <p:cNvPr id="42" name="Groupe 41">
                <a:extLst>
                  <a:ext uri="{FF2B5EF4-FFF2-40B4-BE49-F238E27FC236}">
                    <a16:creationId xmlns:a16="http://schemas.microsoft.com/office/drawing/2014/main" id="{2471C9B9-396E-3F0A-B042-8418612D831E}"/>
                  </a:ext>
                </a:extLst>
              </p:cNvPr>
              <p:cNvGrpSpPr/>
              <p:nvPr/>
            </p:nvGrpSpPr>
            <p:grpSpPr>
              <a:xfrm>
                <a:off x="12997013" y="6840122"/>
                <a:ext cx="1141640" cy="511805"/>
                <a:chOff x="12233257" y="6558105"/>
                <a:chExt cx="1141640" cy="511805"/>
              </a:xfrm>
            </p:grpSpPr>
            <p:sp>
              <p:nvSpPr>
                <p:cNvPr id="45" name="Rectangle 44">
                  <a:extLst>
                    <a:ext uri="{FF2B5EF4-FFF2-40B4-BE49-F238E27FC236}">
                      <a16:creationId xmlns:a16="http://schemas.microsoft.com/office/drawing/2014/main" id="{370B1264-C9E5-C480-7F54-C75E5CFBD180}"/>
                    </a:ext>
                  </a:extLst>
                </p:cNvPr>
                <p:cNvSpPr/>
                <p:nvPr/>
              </p:nvSpPr>
              <p:spPr>
                <a:xfrm>
                  <a:off x="12233257" y="6889494"/>
                  <a:ext cx="108000" cy="108000"/>
                </a:xfrm>
                <a:prstGeom prst="rect">
                  <a:avLst/>
                </a:prstGeom>
                <a:pattFill prst="dotDmnd">
                  <a:fgClr>
                    <a:srgbClr val="667FC6"/>
                  </a:fgClr>
                  <a:bgClr>
                    <a:schemeClr val="bg1"/>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8736279A-BA81-8905-F461-716430A36069}"/>
                    </a:ext>
                  </a:extLst>
                </p:cNvPr>
                <p:cNvSpPr/>
                <p:nvPr/>
              </p:nvSpPr>
              <p:spPr>
                <a:xfrm>
                  <a:off x="12233257" y="6634910"/>
                  <a:ext cx="108000" cy="10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25441333-7EAE-C1E7-09B7-5783239F4821}"/>
                    </a:ext>
                  </a:extLst>
                </p:cNvPr>
                <p:cNvSpPr txBox="1"/>
                <p:nvPr/>
              </p:nvSpPr>
              <p:spPr>
                <a:xfrm>
                  <a:off x="12357421" y="6558105"/>
                  <a:ext cx="779923" cy="261610"/>
                </a:xfrm>
                <a:prstGeom prst="rect">
                  <a:avLst/>
                </a:prstGeom>
                <a:noFill/>
              </p:spPr>
              <p:txBody>
                <a:bodyPr wrap="square" rtlCol="0">
                  <a:noAutofit/>
                </a:bodyPr>
                <a:lstStyle/>
                <a:p>
                  <a:r>
                    <a:rPr lang="fr-FR" sz="1100">
                      <a:solidFill>
                        <a:srgbClr val="FFFFFF"/>
                      </a:solidFill>
                    </a:rPr>
                    <a:t>Bureaux</a:t>
                  </a:r>
                </a:p>
              </p:txBody>
            </p:sp>
            <p:sp>
              <p:nvSpPr>
                <p:cNvPr id="48" name="ZoneTexte 47">
                  <a:extLst>
                    <a:ext uri="{FF2B5EF4-FFF2-40B4-BE49-F238E27FC236}">
                      <a16:creationId xmlns:a16="http://schemas.microsoft.com/office/drawing/2014/main" id="{27F4D8B5-743A-D9C3-1BD1-0BD7E50051D3}"/>
                    </a:ext>
                  </a:extLst>
                </p:cNvPr>
                <p:cNvSpPr txBox="1"/>
                <p:nvPr/>
              </p:nvSpPr>
              <p:spPr>
                <a:xfrm>
                  <a:off x="12357421" y="6808300"/>
                  <a:ext cx="1017476" cy="261610"/>
                </a:xfrm>
                <a:prstGeom prst="rect">
                  <a:avLst/>
                </a:prstGeom>
                <a:noFill/>
              </p:spPr>
              <p:txBody>
                <a:bodyPr wrap="square" rtlCol="0">
                  <a:noAutofit/>
                </a:bodyPr>
                <a:lstStyle/>
                <a:p>
                  <a:r>
                    <a:rPr lang="fr-FR" sz="1100">
                      <a:solidFill>
                        <a:srgbClr val="FFFFFF"/>
                      </a:solidFill>
                    </a:rPr>
                    <a:t>Commerces</a:t>
                  </a:r>
                </a:p>
              </p:txBody>
            </p:sp>
          </p:grpSp>
          <p:sp>
            <p:nvSpPr>
              <p:cNvPr id="43" name="Rectangle 42">
                <a:extLst>
                  <a:ext uri="{FF2B5EF4-FFF2-40B4-BE49-F238E27FC236}">
                    <a16:creationId xmlns:a16="http://schemas.microsoft.com/office/drawing/2014/main" id="{58A8ED81-150E-F85E-9F49-CADD9400AC6E}"/>
                  </a:ext>
                </a:extLst>
              </p:cNvPr>
              <p:cNvSpPr/>
              <p:nvPr/>
            </p:nvSpPr>
            <p:spPr>
              <a:xfrm>
                <a:off x="12997013" y="7439141"/>
                <a:ext cx="108000" cy="108000"/>
              </a:xfrm>
              <a:prstGeom prst="rect">
                <a:avLst/>
              </a:prstGeom>
              <a:pattFill prst="dkVert">
                <a:fgClr>
                  <a:srgbClr val="667FC6"/>
                </a:fgClr>
                <a:bgClr>
                  <a:schemeClr val="bg1"/>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CB105857-F1BE-8FA5-BBF4-1025ADFB5652}"/>
                  </a:ext>
                </a:extLst>
              </p:cNvPr>
              <p:cNvSpPr txBox="1"/>
              <p:nvPr/>
            </p:nvSpPr>
            <p:spPr>
              <a:xfrm>
                <a:off x="13121177" y="7357947"/>
                <a:ext cx="1017476" cy="261610"/>
              </a:xfrm>
              <a:prstGeom prst="rect">
                <a:avLst/>
              </a:prstGeom>
              <a:noFill/>
            </p:spPr>
            <p:txBody>
              <a:bodyPr wrap="square" rtlCol="0">
                <a:noAutofit/>
              </a:bodyPr>
              <a:lstStyle/>
              <a:p>
                <a:r>
                  <a:rPr lang="fr-FR" sz="1100">
                    <a:solidFill>
                      <a:srgbClr val="FFFFFF"/>
                    </a:solidFill>
                  </a:rPr>
                  <a:t>Habitations</a:t>
                </a:r>
              </a:p>
            </p:txBody>
          </p:sp>
        </p:grpSp>
        <p:grpSp>
          <p:nvGrpSpPr>
            <p:cNvPr id="19" name="Groupe 18">
              <a:extLst>
                <a:ext uri="{FF2B5EF4-FFF2-40B4-BE49-F238E27FC236}">
                  <a16:creationId xmlns:a16="http://schemas.microsoft.com/office/drawing/2014/main" id="{49741220-ABFE-EBB3-F034-BD5AD6DF9659}"/>
                </a:ext>
              </a:extLst>
            </p:cNvPr>
            <p:cNvGrpSpPr/>
            <p:nvPr/>
          </p:nvGrpSpPr>
          <p:grpSpPr>
            <a:xfrm>
              <a:off x="1398430" y="6337846"/>
              <a:ext cx="1145605" cy="797794"/>
              <a:chOff x="1475452" y="6840122"/>
              <a:chExt cx="1145605" cy="797794"/>
            </a:xfrm>
          </p:grpSpPr>
          <p:grpSp>
            <p:nvGrpSpPr>
              <p:cNvPr id="35" name="Groupe 34">
                <a:extLst>
                  <a:ext uri="{FF2B5EF4-FFF2-40B4-BE49-F238E27FC236}">
                    <a16:creationId xmlns:a16="http://schemas.microsoft.com/office/drawing/2014/main" id="{A7A9F996-64B4-A021-E669-B27F1A817332}"/>
                  </a:ext>
                </a:extLst>
              </p:cNvPr>
              <p:cNvGrpSpPr/>
              <p:nvPr/>
            </p:nvGrpSpPr>
            <p:grpSpPr>
              <a:xfrm>
                <a:off x="1475452" y="6840122"/>
                <a:ext cx="1141640" cy="511805"/>
                <a:chOff x="1475452" y="6890106"/>
                <a:chExt cx="1141640" cy="511805"/>
              </a:xfrm>
            </p:grpSpPr>
            <p:sp>
              <p:nvSpPr>
                <p:cNvPr id="38" name="Rectangle 37">
                  <a:extLst>
                    <a:ext uri="{FF2B5EF4-FFF2-40B4-BE49-F238E27FC236}">
                      <a16:creationId xmlns:a16="http://schemas.microsoft.com/office/drawing/2014/main" id="{4FA40BDE-FC06-8C7D-443D-FD5917815320}"/>
                    </a:ext>
                  </a:extLst>
                </p:cNvPr>
                <p:cNvSpPr/>
                <p:nvPr/>
              </p:nvSpPr>
              <p:spPr>
                <a:xfrm>
                  <a:off x="1475452" y="7220821"/>
                  <a:ext cx="108000" cy="108000"/>
                </a:xfrm>
                <a:prstGeom prst="rect">
                  <a:avLst/>
                </a:prstGeom>
                <a:solidFill>
                  <a:srgbClr val="1C284B"/>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4E9F6D22-5852-6BD6-6EB3-166C2EA44501}"/>
                    </a:ext>
                  </a:extLst>
                </p:cNvPr>
                <p:cNvSpPr txBox="1"/>
                <p:nvPr/>
              </p:nvSpPr>
              <p:spPr>
                <a:xfrm>
                  <a:off x="1599616" y="6890106"/>
                  <a:ext cx="779923" cy="261610"/>
                </a:xfrm>
                <a:prstGeom prst="rect">
                  <a:avLst/>
                </a:prstGeom>
                <a:noFill/>
              </p:spPr>
              <p:txBody>
                <a:bodyPr wrap="square" rtlCol="0">
                  <a:noAutofit/>
                </a:bodyPr>
                <a:lstStyle/>
                <a:p>
                  <a:r>
                    <a:rPr lang="fr-FR" sz="1100">
                      <a:solidFill>
                        <a:srgbClr val="FFFFFF"/>
                      </a:solidFill>
                    </a:rPr>
                    <a:t>Bureaux</a:t>
                  </a:r>
                </a:p>
              </p:txBody>
            </p:sp>
            <p:sp>
              <p:nvSpPr>
                <p:cNvPr id="40" name="ZoneTexte 39">
                  <a:extLst>
                    <a:ext uri="{FF2B5EF4-FFF2-40B4-BE49-F238E27FC236}">
                      <a16:creationId xmlns:a16="http://schemas.microsoft.com/office/drawing/2014/main" id="{C36C53D5-A9BD-0702-9BDB-5031040D1247}"/>
                    </a:ext>
                  </a:extLst>
                </p:cNvPr>
                <p:cNvSpPr txBox="1"/>
                <p:nvPr/>
              </p:nvSpPr>
              <p:spPr>
                <a:xfrm>
                  <a:off x="1599616" y="7140301"/>
                  <a:ext cx="1017476" cy="261610"/>
                </a:xfrm>
                <a:prstGeom prst="rect">
                  <a:avLst/>
                </a:prstGeom>
                <a:noFill/>
              </p:spPr>
              <p:txBody>
                <a:bodyPr wrap="square" rtlCol="0">
                  <a:noAutofit/>
                </a:bodyPr>
                <a:lstStyle/>
                <a:p>
                  <a:r>
                    <a:rPr lang="fr-FR" sz="1100">
                      <a:solidFill>
                        <a:srgbClr val="FFFFFF"/>
                      </a:solidFill>
                    </a:rPr>
                    <a:t>Commerces</a:t>
                  </a:r>
                </a:p>
              </p:txBody>
            </p:sp>
            <p:sp>
              <p:nvSpPr>
                <p:cNvPr id="41" name="Rectangle 40">
                  <a:extLst>
                    <a:ext uri="{FF2B5EF4-FFF2-40B4-BE49-F238E27FC236}">
                      <a16:creationId xmlns:a16="http://schemas.microsoft.com/office/drawing/2014/main" id="{ECC7C4D8-1D96-1E7C-CD95-CE0A8ED7B50B}"/>
                    </a:ext>
                  </a:extLst>
                </p:cNvPr>
                <p:cNvSpPr/>
                <p:nvPr/>
              </p:nvSpPr>
              <p:spPr>
                <a:xfrm>
                  <a:off x="1475452" y="6957151"/>
                  <a:ext cx="108000" cy="108000"/>
                </a:xfrm>
                <a:prstGeom prst="rect">
                  <a:avLst/>
                </a:prstGeom>
                <a:pattFill prst="pct20">
                  <a:fgClr>
                    <a:srgbClr val="1C284B"/>
                  </a:fgClr>
                  <a:bgClr>
                    <a:schemeClr val="bg1"/>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Rectangle 35">
                <a:extLst>
                  <a:ext uri="{FF2B5EF4-FFF2-40B4-BE49-F238E27FC236}">
                    <a16:creationId xmlns:a16="http://schemas.microsoft.com/office/drawing/2014/main" id="{7A6B0E0E-D944-3FA8-56F9-DB5957EAE293}"/>
                  </a:ext>
                </a:extLst>
              </p:cNvPr>
              <p:cNvSpPr/>
              <p:nvPr/>
            </p:nvSpPr>
            <p:spPr>
              <a:xfrm>
                <a:off x="1479417" y="7457500"/>
                <a:ext cx="108000" cy="108000"/>
              </a:xfrm>
              <a:prstGeom prst="rect">
                <a:avLst/>
              </a:prstGeom>
              <a:pattFill prst="dkVert">
                <a:fgClr>
                  <a:srgbClr val="667FC6"/>
                </a:fgClr>
                <a:bgClr>
                  <a:schemeClr val="bg1"/>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C300847F-E215-36F2-4C1C-5842C1391BB0}"/>
                  </a:ext>
                </a:extLst>
              </p:cNvPr>
              <p:cNvSpPr txBox="1"/>
              <p:nvPr/>
            </p:nvSpPr>
            <p:spPr>
              <a:xfrm>
                <a:off x="1603581" y="7376306"/>
                <a:ext cx="1017476" cy="261610"/>
              </a:xfrm>
              <a:prstGeom prst="rect">
                <a:avLst/>
              </a:prstGeom>
              <a:noFill/>
            </p:spPr>
            <p:txBody>
              <a:bodyPr wrap="square" rtlCol="0">
                <a:noAutofit/>
              </a:bodyPr>
              <a:lstStyle/>
              <a:p>
                <a:r>
                  <a:rPr lang="fr-FR" sz="1100">
                    <a:solidFill>
                      <a:srgbClr val="FFFFFF"/>
                    </a:solidFill>
                  </a:rPr>
                  <a:t>Habitation</a:t>
                </a:r>
              </a:p>
            </p:txBody>
          </p:sp>
        </p:grpSp>
        <p:sp>
          <p:nvSpPr>
            <p:cNvPr id="20" name="Triangle isocèle 19">
              <a:extLst>
                <a:ext uri="{FF2B5EF4-FFF2-40B4-BE49-F238E27FC236}">
                  <a16:creationId xmlns:a16="http://schemas.microsoft.com/office/drawing/2014/main" id="{FB7A5445-2A1C-8D4C-B9D7-CA8F0155F2F7}"/>
                </a:ext>
              </a:extLst>
            </p:cNvPr>
            <p:cNvSpPr/>
            <p:nvPr/>
          </p:nvSpPr>
          <p:spPr>
            <a:xfrm>
              <a:off x="8423889" y="4173466"/>
              <a:ext cx="99799" cy="108000"/>
            </a:xfrm>
            <a:prstGeom prst="triangle">
              <a:avLst/>
            </a:prstGeom>
            <a:solidFill>
              <a:srgbClr val="1C284B"/>
            </a:solidFill>
            <a:ln>
              <a:solidFill>
                <a:srgbClr val="1C2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A9C1CD4C-C2B5-4865-6124-42E050A58936}"/>
                </a:ext>
              </a:extLst>
            </p:cNvPr>
            <p:cNvSpPr/>
            <p:nvPr/>
          </p:nvSpPr>
          <p:spPr>
            <a:xfrm>
              <a:off x="8485145" y="4456574"/>
              <a:ext cx="99799" cy="108000"/>
            </a:xfrm>
            <a:prstGeom prst="triangle">
              <a:avLst/>
            </a:prstGeom>
            <a:solidFill>
              <a:srgbClr val="1C284B"/>
            </a:solidFill>
            <a:ln>
              <a:solidFill>
                <a:srgbClr val="1C2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5260D749-0EAA-8A6F-1D64-025E46EA93FA}"/>
                </a:ext>
              </a:extLst>
            </p:cNvPr>
            <p:cNvSpPr/>
            <p:nvPr/>
          </p:nvSpPr>
          <p:spPr>
            <a:xfrm>
              <a:off x="7270155" y="7181811"/>
              <a:ext cx="99799" cy="108000"/>
            </a:xfrm>
            <a:prstGeom prst="triangl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0F53CB98-0C84-70D5-D5BC-672B4EECD49D}"/>
                </a:ext>
              </a:extLst>
            </p:cNvPr>
            <p:cNvSpPr txBox="1"/>
            <p:nvPr/>
          </p:nvSpPr>
          <p:spPr>
            <a:xfrm>
              <a:off x="7369953" y="7116095"/>
              <a:ext cx="2084307" cy="261610"/>
            </a:xfrm>
            <a:prstGeom prst="rect">
              <a:avLst/>
            </a:prstGeom>
            <a:noFill/>
          </p:spPr>
          <p:txBody>
            <a:bodyPr wrap="square" rtlCol="0">
              <a:noAutofit/>
            </a:bodyPr>
            <a:lstStyle/>
            <a:p>
              <a:r>
                <a:rPr lang="fr-FR" sz="1100">
                  <a:solidFill>
                    <a:srgbClr val="1C284B"/>
                  </a:solidFill>
                </a:rPr>
                <a:t>Commerces en portefeuille</a:t>
              </a:r>
            </a:p>
          </p:txBody>
        </p:sp>
        <p:sp>
          <p:nvSpPr>
            <p:cNvPr id="24" name="ZoneTexte 23">
              <a:extLst>
                <a:ext uri="{FF2B5EF4-FFF2-40B4-BE49-F238E27FC236}">
                  <a16:creationId xmlns:a16="http://schemas.microsoft.com/office/drawing/2014/main" id="{30236225-928A-FD67-7115-69F7727CC7DD}"/>
                </a:ext>
              </a:extLst>
            </p:cNvPr>
            <p:cNvSpPr txBox="1"/>
            <p:nvPr/>
          </p:nvSpPr>
          <p:spPr>
            <a:xfrm>
              <a:off x="5573437" y="7116095"/>
              <a:ext cx="1696718" cy="261610"/>
            </a:xfrm>
            <a:prstGeom prst="rect">
              <a:avLst/>
            </a:prstGeom>
            <a:noFill/>
          </p:spPr>
          <p:txBody>
            <a:bodyPr wrap="square" rtlCol="0">
              <a:noAutofit/>
            </a:bodyPr>
            <a:lstStyle/>
            <a:p>
              <a:r>
                <a:rPr lang="fr-FR" sz="1100">
                  <a:solidFill>
                    <a:srgbClr val="1C284B"/>
                  </a:solidFill>
                </a:rPr>
                <a:t>Bureaux en portefeuille</a:t>
              </a:r>
            </a:p>
          </p:txBody>
        </p:sp>
        <p:sp>
          <p:nvSpPr>
            <p:cNvPr id="25" name="Ellipse 24">
              <a:extLst>
                <a:ext uri="{FF2B5EF4-FFF2-40B4-BE49-F238E27FC236}">
                  <a16:creationId xmlns:a16="http://schemas.microsoft.com/office/drawing/2014/main" id="{3DEED312-7730-EEFA-8170-783B47EF9BF6}"/>
                </a:ext>
              </a:extLst>
            </p:cNvPr>
            <p:cNvSpPr/>
            <p:nvPr/>
          </p:nvSpPr>
          <p:spPr>
            <a:xfrm>
              <a:off x="5455336" y="7194540"/>
              <a:ext cx="108000" cy="108000"/>
            </a:xfrm>
            <a:prstGeom prst="ellipse">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973737A2-7779-17AF-7EB3-6E6975F38793}"/>
                </a:ext>
              </a:extLst>
            </p:cNvPr>
            <p:cNvSpPr txBox="1"/>
            <p:nvPr/>
          </p:nvSpPr>
          <p:spPr>
            <a:xfrm>
              <a:off x="5578178" y="7394951"/>
              <a:ext cx="1696718" cy="261610"/>
            </a:xfrm>
            <a:prstGeom prst="rect">
              <a:avLst/>
            </a:prstGeom>
            <a:noFill/>
          </p:spPr>
          <p:txBody>
            <a:bodyPr wrap="square" rtlCol="0">
              <a:noAutofit/>
            </a:bodyPr>
            <a:lstStyle/>
            <a:p>
              <a:r>
                <a:rPr lang="fr-FR" sz="1100">
                  <a:solidFill>
                    <a:srgbClr val="1C284B"/>
                  </a:solidFill>
                </a:rPr>
                <a:t>Bureaux en pipeline</a:t>
              </a:r>
            </a:p>
          </p:txBody>
        </p:sp>
        <p:sp>
          <p:nvSpPr>
            <p:cNvPr id="27" name="Ellipse 26">
              <a:extLst>
                <a:ext uri="{FF2B5EF4-FFF2-40B4-BE49-F238E27FC236}">
                  <a16:creationId xmlns:a16="http://schemas.microsoft.com/office/drawing/2014/main" id="{61972732-3051-0734-9AA3-C4C83F39C0B3}"/>
                </a:ext>
              </a:extLst>
            </p:cNvPr>
            <p:cNvSpPr/>
            <p:nvPr/>
          </p:nvSpPr>
          <p:spPr>
            <a:xfrm>
              <a:off x="5455336" y="7471756"/>
              <a:ext cx="108000" cy="108000"/>
            </a:xfrm>
            <a:prstGeom prst="ellipse">
              <a:avLst/>
            </a:prstGeom>
            <a:solidFill>
              <a:srgbClr val="667FC6"/>
            </a:solidFill>
            <a:ln>
              <a:solidFill>
                <a:srgbClr val="667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isocèle 27">
              <a:extLst>
                <a:ext uri="{FF2B5EF4-FFF2-40B4-BE49-F238E27FC236}">
                  <a16:creationId xmlns:a16="http://schemas.microsoft.com/office/drawing/2014/main" id="{333D55A7-BEB8-8E6A-D7A9-AC90377D24FF}"/>
                </a:ext>
              </a:extLst>
            </p:cNvPr>
            <p:cNvSpPr/>
            <p:nvPr/>
          </p:nvSpPr>
          <p:spPr>
            <a:xfrm>
              <a:off x="7270154" y="7486511"/>
              <a:ext cx="99799" cy="108000"/>
            </a:xfrm>
            <a:prstGeom prst="triangle">
              <a:avLst/>
            </a:prstGeom>
            <a:solidFill>
              <a:srgbClr val="667FC6"/>
            </a:solidFill>
            <a:ln>
              <a:solidFill>
                <a:srgbClr val="667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6FB838E-EA86-BEE3-5380-78BDF47689B0}"/>
                </a:ext>
              </a:extLst>
            </p:cNvPr>
            <p:cNvSpPr txBox="1"/>
            <p:nvPr/>
          </p:nvSpPr>
          <p:spPr>
            <a:xfrm>
              <a:off x="7369952" y="7420795"/>
              <a:ext cx="2084307" cy="261610"/>
            </a:xfrm>
            <a:prstGeom prst="rect">
              <a:avLst/>
            </a:prstGeom>
            <a:noFill/>
          </p:spPr>
          <p:txBody>
            <a:bodyPr wrap="square" rtlCol="0">
              <a:noAutofit/>
            </a:bodyPr>
            <a:lstStyle/>
            <a:p>
              <a:r>
                <a:rPr lang="fr-FR" sz="1100">
                  <a:solidFill>
                    <a:srgbClr val="1C284B"/>
                  </a:solidFill>
                </a:rPr>
                <a:t>Commerces en pipeline</a:t>
              </a:r>
            </a:p>
          </p:txBody>
        </p:sp>
        <p:sp>
          <p:nvSpPr>
            <p:cNvPr id="30" name="Rectangle 29">
              <a:extLst>
                <a:ext uri="{FF2B5EF4-FFF2-40B4-BE49-F238E27FC236}">
                  <a16:creationId xmlns:a16="http://schemas.microsoft.com/office/drawing/2014/main" id="{16476D39-1877-7B53-98A9-14D50335870C}"/>
                </a:ext>
              </a:extLst>
            </p:cNvPr>
            <p:cNvSpPr/>
            <p:nvPr/>
          </p:nvSpPr>
          <p:spPr>
            <a:xfrm>
              <a:off x="9454258" y="7211893"/>
              <a:ext cx="108000" cy="108000"/>
            </a:xfrm>
            <a:prstGeom prst="rect">
              <a:avLst/>
            </a:prstGeom>
            <a:solidFill>
              <a:srgbClr val="1C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993B65D6-C779-E8D6-540C-E6CA91B4A464}"/>
                </a:ext>
              </a:extLst>
            </p:cNvPr>
            <p:cNvSpPr txBox="1"/>
            <p:nvPr/>
          </p:nvSpPr>
          <p:spPr>
            <a:xfrm>
              <a:off x="9554058" y="7123298"/>
              <a:ext cx="2589662" cy="196589"/>
            </a:xfrm>
            <a:prstGeom prst="rect">
              <a:avLst/>
            </a:prstGeom>
            <a:noFill/>
          </p:spPr>
          <p:txBody>
            <a:bodyPr wrap="square" rtlCol="0">
              <a:noAutofit/>
            </a:bodyPr>
            <a:lstStyle/>
            <a:p>
              <a:r>
                <a:rPr lang="fr-FR" sz="1100">
                  <a:solidFill>
                    <a:srgbClr val="1C284B"/>
                  </a:solidFill>
                </a:rPr>
                <a:t>Immeubles mixtes en portefeuille</a:t>
              </a:r>
            </a:p>
          </p:txBody>
        </p:sp>
        <p:sp>
          <p:nvSpPr>
            <p:cNvPr id="32" name="Rectangle 31">
              <a:extLst>
                <a:ext uri="{FF2B5EF4-FFF2-40B4-BE49-F238E27FC236}">
                  <a16:creationId xmlns:a16="http://schemas.microsoft.com/office/drawing/2014/main" id="{9CE7483B-CC2E-35ED-E0C0-ADDD50B12A66}"/>
                </a:ext>
              </a:extLst>
            </p:cNvPr>
            <p:cNvSpPr/>
            <p:nvPr/>
          </p:nvSpPr>
          <p:spPr>
            <a:xfrm>
              <a:off x="9448089" y="7527267"/>
              <a:ext cx="108000" cy="108000"/>
            </a:xfrm>
            <a:prstGeom prst="rect">
              <a:avLst/>
            </a:prstGeom>
            <a:solidFill>
              <a:srgbClr val="66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9CF28A85-7561-D25F-10DC-D13D3CCD9DEC}"/>
                </a:ext>
              </a:extLst>
            </p:cNvPr>
            <p:cNvSpPr txBox="1"/>
            <p:nvPr/>
          </p:nvSpPr>
          <p:spPr>
            <a:xfrm>
              <a:off x="9547889" y="7438672"/>
              <a:ext cx="2084306" cy="261610"/>
            </a:xfrm>
            <a:prstGeom prst="rect">
              <a:avLst/>
            </a:prstGeom>
            <a:noFill/>
          </p:spPr>
          <p:txBody>
            <a:bodyPr wrap="square" rtlCol="0">
              <a:noAutofit/>
            </a:bodyPr>
            <a:lstStyle/>
            <a:p>
              <a:r>
                <a:rPr lang="fr-FR" sz="1100">
                  <a:solidFill>
                    <a:srgbClr val="1C284B"/>
                  </a:solidFill>
                </a:rPr>
                <a:t>Immeubles mixtes en pipeline</a:t>
              </a:r>
            </a:p>
          </p:txBody>
        </p:sp>
        <p:sp>
          <p:nvSpPr>
            <p:cNvPr id="34" name="Rectangle 33">
              <a:extLst>
                <a:ext uri="{FF2B5EF4-FFF2-40B4-BE49-F238E27FC236}">
                  <a16:creationId xmlns:a16="http://schemas.microsoft.com/office/drawing/2014/main" id="{7BE69E6E-887C-E8F2-DACF-822CE21D1879}"/>
                </a:ext>
              </a:extLst>
            </p:cNvPr>
            <p:cNvSpPr/>
            <p:nvPr/>
          </p:nvSpPr>
          <p:spPr>
            <a:xfrm>
              <a:off x="8317857" y="4640217"/>
              <a:ext cx="108000" cy="108000"/>
            </a:xfrm>
            <a:prstGeom prst="rect">
              <a:avLst/>
            </a:prstGeom>
            <a:solidFill>
              <a:srgbClr val="1C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3508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4">
            <a:extLst>
              <a:ext uri="{FF2B5EF4-FFF2-40B4-BE49-F238E27FC236}">
                <a16:creationId xmlns:a16="http://schemas.microsoft.com/office/drawing/2014/main" id="{3C4A4CA0-E676-CD30-C827-AA45BFA64CAA}"/>
              </a:ext>
            </a:extLst>
          </p:cNvPr>
          <p:cNvSpPr txBox="1">
            <a:spLocks/>
          </p:cNvSpPr>
          <p:nvPr/>
        </p:nvSpPr>
        <p:spPr>
          <a:xfrm>
            <a:off x="10092071" y="1860680"/>
            <a:ext cx="5197565" cy="640080"/>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4000" kern="1200">
                <a:solidFill>
                  <a:srgbClr val="8C634A"/>
                </a:solidFill>
                <a:latin typeface="+mj-lt"/>
                <a:ea typeface="+mj-ea"/>
                <a:cs typeface="+mj-cs"/>
              </a:defRPr>
            </a:lvl1pPr>
          </a:lstStyle>
          <a:p>
            <a:r>
              <a:rPr lang="fr-FR"/>
              <a:t>TABLE DES MATIERES</a:t>
            </a:r>
          </a:p>
        </p:txBody>
      </p:sp>
      <p:sp>
        <p:nvSpPr>
          <p:cNvPr id="8" name="object 7">
            <a:extLst>
              <a:ext uri="{FF2B5EF4-FFF2-40B4-BE49-F238E27FC236}">
                <a16:creationId xmlns:a16="http://schemas.microsoft.com/office/drawing/2014/main" id="{6BF61023-DAD3-B8EF-381B-45D5C1E9FF06}"/>
              </a:ext>
            </a:extLst>
          </p:cNvPr>
          <p:cNvSpPr txBox="1"/>
          <p:nvPr/>
        </p:nvSpPr>
        <p:spPr>
          <a:xfrm>
            <a:off x="10179810" y="4357864"/>
            <a:ext cx="5022089" cy="307777"/>
          </a:xfrm>
          <a:prstGeom prst="rect">
            <a:avLst/>
          </a:prstGeom>
        </p:spPr>
        <p:txBody>
          <a:bodyPr vert="horz" wrap="square" lIns="0" tIns="0" rIns="0" bIns="0" rtlCol="0" anchor="t">
            <a:spAutoFit/>
          </a:bodyPr>
          <a:lstStyle/>
          <a:p>
            <a:pPr marL="12700"/>
            <a:r>
              <a:rPr lang="fr-FR" sz="2000">
                <a:solidFill>
                  <a:srgbClr val="1C284B"/>
                </a:solidFill>
                <a:cs typeface="Arial"/>
              </a:rPr>
              <a:t>Colombus REIM</a:t>
            </a:r>
          </a:p>
        </p:txBody>
      </p:sp>
      <p:sp>
        <p:nvSpPr>
          <p:cNvPr id="4" name="object 7">
            <a:extLst>
              <a:ext uri="{FF2B5EF4-FFF2-40B4-BE49-F238E27FC236}">
                <a16:creationId xmlns:a16="http://schemas.microsoft.com/office/drawing/2014/main" id="{EE08BD5D-B23B-1642-E419-87D56FB38479}"/>
              </a:ext>
            </a:extLst>
          </p:cNvPr>
          <p:cNvSpPr txBox="1"/>
          <p:nvPr/>
        </p:nvSpPr>
        <p:spPr>
          <a:xfrm>
            <a:off x="10179810" y="4996022"/>
            <a:ext cx="5022089" cy="307777"/>
          </a:xfrm>
          <a:prstGeom prst="rect">
            <a:avLst/>
          </a:prstGeom>
        </p:spPr>
        <p:txBody>
          <a:bodyPr vert="horz" wrap="square" lIns="0" tIns="0" rIns="0" bIns="0" rtlCol="0" anchor="t">
            <a:spAutoFit/>
          </a:bodyPr>
          <a:lstStyle/>
          <a:p>
            <a:pPr marL="12700">
              <a:lnSpc>
                <a:spcPct val="100000"/>
              </a:lnSpc>
            </a:pPr>
            <a:r>
              <a:rPr lang="fr-FR" sz="2000">
                <a:solidFill>
                  <a:srgbClr val="1C284B"/>
                </a:solidFill>
                <a:cs typeface="Arial"/>
              </a:rPr>
              <a:t>Caractéristiques des fonds</a:t>
            </a:r>
          </a:p>
        </p:txBody>
      </p:sp>
      <p:sp>
        <p:nvSpPr>
          <p:cNvPr id="21" name="object 10">
            <a:extLst>
              <a:ext uri="{FF2B5EF4-FFF2-40B4-BE49-F238E27FC236}">
                <a16:creationId xmlns:a16="http://schemas.microsoft.com/office/drawing/2014/main" id="{6A70CEAF-60C5-8EB0-4BEF-058FCDFE07F7}"/>
              </a:ext>
            </a:extLst>
          </p:cNvPr>
          <p:cNvSpPr txBox="1"/>
          <p:nvPr/>
        </p:nvSpPr>
        <p:spPr>
          <a:xfrm>
            <a:off x="10179810" y="3719706"/>
            <a:ext cx="5796789" cy="307777"/>
          </a:xfrm>
          <a:prstGeom prst="rect">
            <a:avLst/>
          </a:prstGeom>
        </p:spPr>
        <p:txBody>
          <a:bodyPr vert="horz" wrap="square" lIns="0" tIns="0" rIns="0" bIns="0" rtlCol="0" anchor="t">
            <a:spAutoFit/>
          </a:bodyPr>
          <a:lstStyle/>
          <a:p>
            <a:r>
              <a:rPr lang="fr-FR" sz="2000" spc="-105">
                <a:solidFill>
                  <a:srgbClr val="1C284B"/>
                </a:solidFill>
                <a:ea typeface="+mn-lt"/>
                <a:cs typeface="+mn-lt"/>
              </a:rPr>
              <a:t>Opportunités d’investissement et transition énergétique</a:t>
            </a:r>
            <a:endParaRPr lang="fr-FR" sz="2000" spc="-105">
              <a:solidFill>
                <a:srgbClr val="1C284A"/>
              </a:solidFill>
              <a:cs typeface="Arial"/>
            </a:endParaRPr>
          </a:p>
        </p:txBody>
      </p:sp>
      <p:sp>
        <p:nvSpPr>
          <p:cNvPr id="14" name="object 15">
            <a:extLst>
              <a:ext uri="{FF2B5EF4-FFF2-40B4-BE49-F238E27FC236}">
                <a16:creationId xmlns:a16="http://schemas.microsoft.com/office/drawing/2014/main" id="{0714B0DA-BE37-AF63-4A32-F2F3A1FC87BA}"/>
              </a:ext>
            </a:extLst>
          </p:cNvPr>
          <p:cNvSpPr txBox="1"/>
          <p:nvPr/>
        </p:nvSpPr>
        <p:spPr>
          <a:xfrm>
            <a:off x="16261396" y="4357864"/>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9</a:t>
            </a:r>
            <a:endParaRPr lang="fr-FR" sz="2000">
              <a:cs typeface="Arial"/>
            </a:endParaRPr>
          </a:p>
        </p:txBody>
      </p:sp>
      <p:sp>
        <p:nvSpPr>
          <p:cNvPr id="24" name="object 16">
            <a:extLst>
              <a:ext uri="{FF2B5EF4-FFF2-40B4-BE49-F238E27FC236}">
                <a16:creationId xmlns:a16="http://schemas.microsoft.com/office/drawing/2014/main" id="{5818F6C6-2683-9255-EFD3-E1E0E9385BF7}"/>
              </a:ext>
            </a:extLst>
          </p:cNvPr>
          <p:cNvSpPr txBox="1"/>
          <p:nvPr/>
        </p:nvSpPr>
        <p:spPr>
          <a:xfrm>
            <a:off x="16261396" y="3719706"/>
            <a:ext cx="704040" cy="307777"/>
          </a:xfrm>
          <a:prstGeom prst="rect">
            <a:avLst/>
          </a:prstGeom>
        </p:spPr>
        <p:txBody>
          <a:bodyPr vert="horz" wrap="square" lIns="0" tIns="0" rIns="0" bIns="0" rtlCol="0" anchor="t">
            <a:spAutoFit/>
          </a:bodyPr>
          <a:lstStyle/>
          <a:p>
            <a:pPr marL="12700"/>
            <a:r>
              <a:rPr lang="fr-FR" sz="2000">
                <a:solidFill>
                  <a:srgbClr val="1C284A"/>
                </a:solidFill>
                <a:cs typeface="Arial"/>
              </a:rPr>
              <a:t>P. 4</a:t>
            </a:r>
            <a:endParaRPr lang="fr-FR" sz="2000">
              <a:cs typeface="Arial"/>
            </a:endParaRPr>
          </a:p>
        </p:txBody>
      </p:sp>
      <p:sp>
        <p:nvSpPr>
          <p:cNvPr id="25" name="object 15">
            <a:extLst>
              <a:ext uri="{FF2B5EF4-FFF2-40B4-BE49-F238E27FC236}">
                <a16:creationId xmlns:a16="http://schemas.microsoft.com/office/drawing/2014/main" id="{3F8C7EEE-E0E6-5E1F-BC63-762841660FCA}"/>
              </a:ext>
            </a:extLst>
          </p:cNvPr>
          <p:cNvSpPr txBox="1"/>
          <p:nvPr/>
        </p:nvSpPr>
        <p:spPr>
          <a:xfrm>
            <a:off x="16261396" y="4996022"/>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15</a:t>
            </a:r>
            <a:endParaRPr lang="fr-FR" sz="2000">
              <a:cs typeface="Arial"/>
            </a:endParaRPr>
          </a:p>
        </p:txBody>
      </p:sp>
      <p:sp>
        <p:nvSpPr>
          <p:cNvPr id="6" name="object 7">
            <a:extLst>
              <a:ext uri="{FF2B5EF4-FFF2-40B4-BE49-F238E27FC236}">
                <a16:creationId xmlns:a16="http://schemas.microsoft.com/office/drawing/2014/main" id="{49FB894F-E394-44E9-168A-F0152248EBE3}"/>
              </a:ext>
            </a:extLst>
          </p:cNvPr>
          <p:cNvSpPr txBox="1"/>
          <p:nvPr/>
        </p:nvSpPr>
        <p:spPr>
          <a:xfrm>
            <a:off x="10179810" y="6272338"/>
            <a:ext cx="5022089" cy="307777"/>
          </a:xfrm>
          <a:prstGeom prst="rect">
            <a:avLst/>
          </a:prstGeom>
        </p:spPr>
        <p:txBody>
          <a:bodyPr vert="horz" wrap="square" lIns="0" tIns="0" rIns="0" bIns="0" rtlCol="0" anchor="t">
            <a:spAutoFit/>
          </a:bodyPr>
          <a:lstStyle/>
          <a:p>
            <a:pPr marL="12700"/>
            <a:r>
              <a:rPr lang="en-US" sz="2000">
                <a:solidFill>
                  <a:srgbClr val="1C284B"/>
                </a:solidFill>
                <a:cs typeface="Arial"/>
              </a:rPr>
              <a:t>Track record</a:t>
            </a:r>
            <a:endParaRPr lang="fr-FR" sz="2000">
              <a:solidFill>
                <a:srgbClr val="1C284B"/>
              </a:solidFill>
              <a:cs typeface="Arial"/>
            </a:endParaRPr>
          </a:p>
        </p:txBody>
      </p:sp>
      <p:sp>
        <p:nvSpPr>
          <p:cNvPr id="7" name="object 15">
            <a:extLst>
              <a:ext uri="{FF2B5EF4-FFF2-40B4-BE49-F238E27FC236}">
                <a16:creationId xmlns:a16="http://schemas.microsoft.com/office/drawing/2014/main" id="{6855D545-F28C-E4EA-6488-D4C81D879140}"/>
              </a:ext>
            </a:extLst>
          </p:cNvPr>
          <p:cNvSpPr txBox="1"/>
          <p:nvPr/>
        </p:nvSpPr>
        <p:spPr>
          <a:xfrm>
            <a:off x="16261396" y="6272338"/>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28</a:t>
            </a:r>
            <a:endParaRPr lang="fr-FR" sz="2000">
              <a:cs typeface="Arial"/>
            </a:endParaRPr>
          </a:p>
        </p:txBody>
      </p:sp>
      <p:sp>
        <p:nvSpPr>
          <p:cNvPr id="12" name="object 15">
            <a:extLst>
              <a:ext uri="{FF2B5EF4-FFF2-40B4-BE49-F238E27FC236}">
                <a16:creationId xmlns:a16="http://schemas.microsoft.com/office/drawing/2014/main" id="{00E14E94-5A18-38AE-872D-1805334D00A5}"/>
              </a:ext>
            </a:extLst>
          </p:cNvPr>
          <p:cNvSpPr>
            <a:spLocks noChangeAspect="1"/>
          </p:cNvSpPr>
          <p:nvPr/>
        </p:nvSpPr>
        <p:spPr>
          <a:xfrm>
            <a:off x="15474110" y="168282"/>
            <a:ext cx="1617337" cy="675899"/>
          </a:xfrm>
          <a:prstGeom prst="rect">
            <a:avLst/>
          </a:prstGeom>
          <a:blipFill>
            <a:blip r:embed="rId2" cstate="print"/>
            <a:stretch>
              <a:fillRect/>
            </a:stretch>
          </a:blipFill>
        </p:spPr>
        <p:txBody>
          <a:bodyPr wrap="square" lIns="0" tIns="0" rIns="0" bIns="0" rtlCol="0">
            <a:spAutoFit/>
          </a:bodyPr>
          <a:lstStyle/>
          <a:p>
            <a:endParaRPr/>
          </a:p>
        </p:txBody>
      </p:sp>
      <p:sp>
        <p:nvSpPr>
          <p:cNvPr id="15" name="Text Placeholder 11">
            <a:extLst>
              <a:ext uri="{FF2B5EF4-FFF2-40B4-BE49-F238E27FC236}">
                <a16:creationId xmlns:a16="http://schemas.microsoft.com/office/drawing/2014/main" id="{B8E3FFF0-38AB-FE8F-E289-3DC557DC3AF7}"/>
              </a:ext>
            </a:extLst>
          </p:cNvPr>
          <p:cNvSpPr txBox="1">
            <a:spLocks/>
          </p:cNvSpPr>
          <p:nvPr/>
        </p:nvSpPr>
        <p:spPr>
          <a:xfrm>
            <a:off x="5836257" y="9183755"/>
            <a:ext cx="10758864"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2" name="object 9">
            <a:extLst>
              <a:ext uri="{FF2B5EF4-FFF2-40B4-BE49-F238E27FC236}">
                <a16:creationId xmlns:a16="http://schemas.microsoft.com/office/drawing/2014/main" id="{1FAE90F4-595A-8EF1-293C-83B36C5BED3A}"/>
              </a:ext>
            </a:extLst>
          </p:cNvPr>
          <p:cNvSpPr txBox="1"/>
          <p:nvPr/>
        </p:nvSpPr>
        <p:spPr>
          <a:xfrm>
            <a:off x="10179810" y="6910496"/>
            <a:ext cx="5796788" cy="307777"/>
          </a:xfrm>
          <a:prstGeom prst="rect">
            <a:avLst/>
          </a:prstGeom>
        </p:spPr>
        <p:txBody>
          <a:bodyPr vert="horz" wrap="square" lIns="0" tIns="0" rIns="0" bIns="0" rtlCol="0" anchor="t">
            <a:spAutoFit/>
          </a:bodyPr>
          <a:lstStyle/>
          <a:p>
            <a:pPr marL="12700">
              <a:lnSpc>
                <a:spcPct val="100000"/>
              </a:lnSpc>
            </a:pPr>
            <a:r>
              <a:rPr lang="fr-FR" sz="2000" spc="-100">
                <a:solidFill>
                  <a:srgbClr val="1C284B"/>
                </a:solidFill>
                <a:cs typeface="Arial"/>
              </a:rPr>
              <a:t>Annexe: Tendances du marché immobilier en 2024</a:t>
            </a:r>
          </a:p>
        </p:txBody>
      </p:sp>
      <p:sp>
        <p:nvSpPr>
          <p:cNvPr id="3" name="object 15">
            <a:extLst>
              <a:ext uri="{FF2B5EF4-FFF2-40B4-BE49-F238E27FC236}">
                <a16:creationId xmlns:a16="http://schemas.microsoft.com/office/drawing/2014/main" id="{A1277E4B-741C-A5E9-084A-6F2CD4298836}"/>
              </a:ext>
            </a:extLst>
          </p:cNvPr>
          <p:cNvSpPr txBox="1"/>
          <p:nvPr/>
        </p:nvSpPr>
        <p:spPr>
          <a:xfrm>
            <a:off x="16261396" y="6910496"/>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41</a:t>
            </a:r>
            <a:endParaRPr lang="fr-FR" sz="2000">
              <a:cs typeface="Arial"/>
            </a:endParaRPr>
          </a:p>
        </p:txBody>
      </p:sp>
      <p:sp>
        <p:nvSpPr>
          <p:cNvPr id="9" name="object 9">
            <a:extLst>
              <a:ext uri="{FF2B5EF4-FFF2-40B4-BE49-F238E27FC236}">
                <a16:creationId xmlns:a16="http://schemas.microsoft.com/office/drawing/2014/main" id="{2CC95FED-97CF-DB27-C588-3D8214FF7E53}"/>
              </a:ext>
            </a:extLst>
          </p:cNvPr>
          <p:cNvSpPr txBox="1"/>
          <p:nvPr/>
        </p:nvSpPr>
        <p:spPr>
          <a:xfrm>
            <a:off x="10179810" y="7548654"/>
            <a:ext cx="4836956" cy="307777"/>
          </a:xfrm>
          <a:prstGeom prst="rect">
            <a:avLst/>
          </a:prstGeom>
        </p:spPr>
        <p:txBody>
          <a:bodyPr vert="horz" wrap="square" lIns="0" tIns="0" rIns="0" bIns="0" rtlCol="0" anchor="t">
            <a:spAutoFit/>
          </a:bodyPr>
          <a:lstStyle/>
          <a:p>
            <a:pPr marL="12700">
              <a:lnSpc>
                <a:spcPct val="100000"/>
              </a:lnSpc>
            </a:pPr>
            <a:r>
              <a:rPr lang="fr-FR" sz="2000">
                <a:solidFill>
                  <a:srgbClr val="1C284B"/>
                </a:solidFill>
                <a:cs typeface="Arial"/>
              </a:rPr>
              <a:t>Contact</a:t>
            </a:r>
          </a:p>
        </p:txBody>
      </p:sp>
      <p:sp>
        <p:nvSpPr>
          <p:cNvPr id="11" name="object 15">
            <a:extLst>
              <a:ext uri="{FF2B5EF4-FFF2-40B4-BE49-F238E27FC236}">
                <a16:creationId xmlns:a16="http://schemas.microsoft.com/office/drawing/2014/main" id="{7C662AD4-B47F-3B2D-40F3-657EA4F2FA62}"/>
              </a:ext>
            </a:extLst>
          </p:cNvPr>
          <p:cNvSpPr txBox="1"/>
          <p:nvPr/>
        </p:nvSpPr>
        <p:spPr>
          <a:xfrm>
            <a:off x="16261396" y="7548654"/>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45</a:t>
            </a:r>
            <a:endParaRPr lang="fr-FR" sz="2000">
              <a:cs typeface="Arial"/>
            </a:endParaRPr>
          </a:p>
        </p:txBody>
      </p:sp>
      <p:sp>
        <p:nvSpPr>
          <p:cNvPr id="13" name="object 7">
            <a:extLst>
              <a:ext uri="{FF2B5EF4-FFF2-40B4-BE49-F238E27FC236}">
                <a16:creationId xmlns:a16="http://schemas.microsoft.com/office/drawing/2014/main" id="{9920B695-75A1-ECA2-FD83-D037CF8FBD47}"/>
              </a:ext>
            </a:extLst>
          </p:cNvPr>
          <p:cNvSpPr txBox="1"/>
          <p:nvPr/>
        </p:nvSpPr>
        <p:spPr>
          <a:xfrm>
            <a:off x="10179810" y="5634180"/>
            <a:ext cx="5022089" cy="307777"/>
          </a:xfrm>
          <a:prstGeom prst="rect">
            <a:avLst/>
          </a:prstGeom>
        </p:spPr>
        <p:txBody>
          <a:bodyPr vert="horz" wrap="square" lIns="0" tIns="0" rIns="0" bIns="0" rtlCol="0" anchor="t">
            <a:spAutoFit/>
          </a:bodyPr>
          <a:lstStyle/>
          <a:p>
            <a:pPr marL="12700"/>
            <a:r>
              <a:rPr lang="en-US" sz="2000">
                <a:solidFill>
                  <a:srgbClr val="1C284B"/>
                </a:solidFill>
                <a:cs typeface="Arial"/>
              </a:rPr>
              <a:t>Cas pratique: 107 Quai Dervaux</a:t>
            </a:r>
            <a:endParaRPr lang="fr-FR" sz="2000">
              <a:solidFill>
                <a:srgbClr val="1C284B"/>
              </a:solidFill>
              <a:cs typeface="Arial"/>
            </a:endParaRPr>
          </a:p>
        </p:txBody>
      </p:sp>
      <p:sp>
        <p:nvSpPr>
          <p:cNvPr id="17" name="object 15">
            <a:extLst>
              <a:ext uri="{FF2B5EF4-FFF2-40B4-BE49-F238E27FC236}">
                <a16:creationId xmlns:a16="http://schemas.microsoft.com/office/drawing/2014/main" id="{D9628C88-5A89-5376-7564-969A31FD5145}"/>
              </a:ext>
            </a:extLst>
          </p:cNvPr>
          <p:cNvSpPr txBox="1"/>
          <p:nvPr/>
        </p:nvSpPr>
        <p:spPr>
          <a:xfrm>
            <a:off x="16261396" y="5634180"/>
            <a:ext cx="755834" cy="307777"/>
          </a:xfrm>
          <a:prstGeom prst="rect">
            <a:avLst/>
          </a:prstGeom>
        </p:spPr>
        <p:txBody>
          <a:bodyPr vert="horz" wrap="square" lIns="0" tIns="0" rIns="0" bIns="0" rtlCol="0" anchor="t">
            <a:spAutoFit/>
          </a:bodyPr>
          <a:lstStyle/>
          <a:p>
            <a:pPr marL="12700"/>
            <a:r>
              <a:rPr lang="fr-FR" sz="2000">
                <a:solidFill>
                  <a:srgbClr val="1C284A"/>
                </a:solidFill>
                <a:cs typeface="Arial"/>
              </a:rPr>
              <a:t>P. 22</a:t>
            </a:r>
            <a:endParaRPr lang="fr-FR" sz="2000">
              <a:cs typeface="Arial"/>
            </a:endParaRPr>
          </a:p>
        </p:txBody>
      </p:sp>
    </p:spTree>
    <p:extLst>
      <p:ext uri="{BB962C8B-B14F-4D97-AF65-F5344CB8AC3E}">
        <p14:creationId xmlns:p14="http://schemas.microsoft.com/office/powerpoint/2010/main" val="260735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DF8F7D3-FD4F-3C0D-ED5F-E5408052A074}"/>
              </a:ext>
            </a:extLst>
          </p:cNvPr>
          <p:cNvPicPr>
            <a:picLocks noChangeAspect="1"/>
          </p:cNvPicPr>
          <p:nvPr/>
        </p:nvPicPr>
        <p:blipFill>
          <a:blip r:embed="rId3"/>
          <a:stretch>
            <a:fillRect/>
          </a:stretch>
        </p:blipFill>
        <p:spPr>
          <a:xfrm>
            <a:off x="596900" y="2238557"/>
            <a:ext cx="4831080" cy="5943600"/>
          </a:xfrm>
          <a:prstGeom prst="rect">
            <a:avLst/>
          </a:prstGeom>
        </p:spPr>
      </p:pic>
      <p:pic>
        <p:nvPicPr>
          <p:cNvPr id="3" name="Image 2">
            <a:extLst>
              <a:ext uri="{FF2B5EF4-FFF2-40B4-BE49-F238E27FC236}">
                <a16:creationId xmlns:a16="http://schemas.microsoft.com/office/drawing/2014/main" id="{D158FD32-3005-617B-FDCC-3DE26D3082A9}"/>
              </a:ext>
            </a:extLst>
          </p:cNvPr>
          <p:cNvPicPr>
            <a:picLocks noChangeAspect="1"/>
          </p:cNvPicPr>
          <p:nvPr/>
        </p:nvPicPr>
        <p:blipFill>
          <a:blip r:embed="rId4"/>
          <a:stretch>
            <a:fillRect/>
          </a:stretch>
        </p:blipFill>
        <p:spPr>
          <a:xfrm>
            <a:off x="5625902" y="5195117"/>
            <a:ext cx="5783580" cy="2987040"/>
          </a:xfrm>
          <a:prstGeom prst="rect">
            <a:avLst/>
          </a:prstGeom>
        </p:spPr>
      </p:pic>
      <p:pic>
        <p:nvPicPr>
          <p:cNvPr id="4" name="Image 3">
            <a:extLst>
              <a:ext uri="{FF2B5EF4-FFF2-40B4-BE49-F238E27FC236}">
                <a16:creationId xmlns:a16="http://schemas.microsoft.com/office/drawing/2014/main" id="{74B03864-289F-62FB-38DD-409321F9E084}"/>
              </a:ext>
            </a:extLst>
          </p:cNvPr>
          <p:cNvPicPr>
            <a:picLocks noChangeAspect="1"/>
          </p:cNvPicPr>
          <p:nvPr/>
        </p:nvPicPr>
        <p:blipFill>
          <a:blip r:embed="rId5"/>
          <a:stretch>
            <a:fillRect/>
          </a:stretch>
        </p:blipFill>
        <p:spPr>
          <a:xfrm>
            <a:off x="11582846" y="2241268"/>
            <a:ext cx="5173980" cy="2689860"/>
          </a:xfrm>
          <a:prstGeom prst="rect">
            <a:avLst/>
          </a:prstGeom>
        </p:spPr>
      </p:pic>
      <p:pic>
        <p:nvPicPr>
          <p:cNvPr id="5" name="Image 4">
            <a:extLst>
              <a:ext uri="{FF2B5EF4-FFF2-40B4-BE49-F238E27FC236}">
                <a16:creationId xmlns:a16="http://schemas.microsoft.com/office/drawing/2014/main" id="{AEF24B03-DF08-5B0F-EF82-C8B69A4BCD89}"/>
              </a:ext>
            </a:extLst>
          </p:cNvPr>
          <p:cNvPicPr>
            <a:picLocks noChangeAspect="1"/>
          </p:cNvPicPr>
          <p:nvPr/>
        </p:nvPicPr>
        <p:blipFill>
          <a:blip r:embed="rId6"/>
          <a:stretch>
            <a:fillRect/>
          </a:stretch>
        </p:blipFill>
        <p:spPr>
          <a:xfrm>
            <a:off x="11529506" y="5240837"/>
            <a:ext cx="5227320" cy="2941320"/>
          </a:xfrm>
          <a:prstGeom prst="rect">
            <a:avLst/>
          </a:prstGeom>
        </p:spPr>
      </p:pic>
      <p:sp>
        <p:nvSpPr>
          <p:cNvPr id="23" name="object 15">
            <a:extLst>
              <a:ext uri="{FF2B5EF4-FFF2-40B4-BE49-F238E27FC236}">
                <a16:creationId xmlns:a16="http://schemas.microsoft.com/office/drawing/2014/main" id="{FFDC5CB4-BBFA-F3CD-E566-B4787EDFBA57}"/>
              </a:ext>
            </a:extLst>
          </p:cNvPr>
          <p:cNvSpPr>
            <a:spLocks noChangeAspect="1"/>
          </p:cNvSpPr>
          <p:nvPr/>
        </p:nvSpPr>
        <p:spPr>
          <a:xfrm>
            <a:off x="15474110" y="168282"/>
            <a:ext cx="1617337" cy="675899"/>
          </a:xfrm>
          <a:prstGeom prst="rect">
            <a:avLst/>
          </a:prstGeom>
          <a:blipFill>
            <a:blip r:embed="rId7" cstate="print"/>
            <a:stretch>
              <a:fillRect/>
            </a:stretch>
          </a:blipFill>
        </p:spPr>
        <p:txBody>
          <a:bodyPr wrap="square" lIns="0" tIns="0" rIns="0" bIns="0" rtlCol="0">
            <a:spAutoFit/>
          </a:bodyPr>
          <a:lstStyle/>
          <a:p>
            <a:endParaRPr/>
          </a:p>
        </p:txBody>
      </p:sp>
      <p:sp>
        <p:nvSpPr>
          <p:cNvPr id="8" name="Espace réservé du numéro de diapositive 13">
            <a:extLst>
              <a:ext uri="{FF2B5EF4-FFF2-40B4-BE49-F238E27FC236}">
                <a16:creationId xmlns:a16="http://schemas.microsoft.com/office/drawing/2014/main" id="{1D8B75D6-5F75-960B-ABCB-EF411466C105}"/>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30</a:t>
            </a:fld>
            <a:endParaRPr lang="en-US"/>
          </a:p>
        </p:txBody>
      </p:sp>
      <p:sp>
        <p:nvSpPr>
          <p:cNvPr id="10" name="Text Placeholder 11">
            <a:extLst>
              <a:ext uri="{FF2B5EF4-FFF2-40B4-BE49-F238E27FC236}">
                <a16:creationId xmlns:a16="http://schemas.microsoft.com/office/drawing/2014/main" id="{01DEAD6D-B28C-4C7A-154D-7C8ED303C817}"/>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9" name="Titre 3">
            <a:extLst>
              <a:ext uri="{FF2B5EF4-FFF2-40B4-BE49-F238E27FC236}">
                <a16:creationId xmlns:a16="http://schemas.microsoft.com/office/drawing/2014/main" id="{6FD7857F-6FCE-69E7-2733-A10B9CED4851}"/>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kumimoji="0" lang="fr-FR" sz="3200" b="0" i="0" u="none" strike="noStrike" kern="1200" cap="none" spc="0" normalizeH="0" baseline="0" noProof="0">
                <a:ln>
                  <a:noFill/>
                </a:ln>
                <a:solidFill>
                  <a:srgbClr val="1C284B"/>
                </a:solidFill>
                <a:effectLst/>
                <a:uLnTx/>
                <a:uFillTx/>
                <a:latin typeface="Fivo Sans Modern Med"/>
                <a:ea typeface="+mj-ea"/>
                <a:cs typeface="+mj-cs"/>
              </a:rPr>
              <a:t>ACTIF CEDÉ</a:t>
            </a:r>
            <a:br>
              <a:rPr kumimoji="0" lang="fr-FR" sz="3200" b="0" i="0" u="none" strike="noStrike" kern="1200" cap="none" spc="0" normalizeH="0" baseline="0" noProof="0">
                <a:ln>
                  <a:noFill/>
                </a:ln>
                <a:solidFill>
                  <a:srgbClr val="1C284B"/>
                </a:solidFill>
                <a:effectLst/>
                <a:uLnTx/>
                <a:uFillTx/>
                <a:latin typeface="Fivo Sans Modern Med"/>
                <a:ea typeface="+mj-ea"/>
                <a:cs typeface="+mj-cs"/>
              </a:rPr>
            </a:br>
            <a:r>
              <a:rPr kumimoji="0" lang="fr-FR" sz="3200" b="0" i="0" u="none" strike="noStrike" kern="1200" cap="none" spc="0" normalizeH="0" baseline="0" noProof="0">
                <a:ln>
                  <a:noFill/>
                </a:ln>
                <a:solidFill>
                  <a:srgbClr val="1C284B"/>
                </a:solidFill>
                <a:effectLst/>
                <a:uLnTx/>
                <a:uFillTx/>
                <a:latin typeface="Fivo Sans Modern Med"/>
                <a:ea typeface="+mj-ea"/>
                <a:cs typeface="+mj-cs"/>
              </a:rPr>
              <a:t>55 rue Raspail, 92300 Levallois-Perret</a:t>
            </a:r>
            <a:endParaRPr lang="fr-FR"/>
          </a:p>
        </p:txBody>
      </p:sp>
      <p:sp>
        <p:nvSpPr>
          <p:cNvPr id="25" name="Text Placeholder 8">
            <a:extLst>
              <a:ext uri="{FF2B5EF4-FFF2-40B4-BE49-F238E27FC236}">
                <a16:creationId xmlns:a16="http://schemas.microsoft.com/office/drawing/2014/main" id="{CF3023A4-D392-B4BA-02BF-C7976FDAAA64}"/>
              </a:ext>
            </a:extLst>
          </p:cNvPr>
          <p:cNvSpPr txBox="1">
            <a:spLocks/>
          </p:cNvSpPr>
          <p:nvPr/>
        </p:nvSpPr>
        <p:spPr>
          <a:xfrm>
            <a:off x="504371" y="1722382"/>
            <a:ext cx="151547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Achat-revente de deux plateaux de bureaux à proximité de la Gare SNCF de « Clichy-Levallois »</a:t>
            </a:r>
          </a:p>
        </p:txBody>
      </p:sp>
      <p:grpSp>
        <p:nvGrpSpPr>
          <p:cNvPr id="26" name="Groupe 25">
            <a:extLst>
              <a:ext uri="{FF2B5EF4-FFF2-40B4-BE49-F238E27FC236}">
                <a16:creationId xmlns:a16="http://schemas.microsoft.com/office/drawing/2014/main" id="{E6CCEE2A-9009-EFCF-69AC-0B5B37B5E81A}"/>
              </a:ext>
            </a:extLst>
          </p:cNvPr>
          <p:cNvGrpSpPr>
            <a:grpSpLocks noChangeAspect="1"/>
          </p:cNvGrpSpPr>
          <p:nvPr/>
        </p:nvGrpSpPr>
        <p:grpSpPr>
          <a:xfrm>
            <a:off x="5625902" y="2228568"/>
            <a:ext cx="5607187" cy="2685600"/>
            <a:chOff x="5735639" y="2581277"/>
            <a:chExt cx="5746749" cy="2505073"/>
          </a:xfrm>
        </p:grpSpPr>
        <p:pic>
          <p:nvPicPr>
            <p:cNvPr id="27" name="Image 26">
              <a:extLst>
                <a:ext uri="{FF2B5EF4-FFF2-40B4-BE49-F238E27FC236}">
                  <a16:creationId xmlns:a16="http://schemas.microsoft.com/office/drawing/2014/main" id="{5567DEDB-022A-15A6-FE42-7085F2FEA2F1}"/>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b="3908"/>
            <a:stretch/>
          </p:blipFill>
          <p:spPr>
            <a:xfrm>
              <a:off x="5735639" y="2586989"/>
              <a:ext cx="5736615" cy="2499361"/>
            </a:xfrm>
            <a:prstGeom prst="rect">
              <a:avLst/>
            </a:prstGeom>
          </p:spPr>
        </p:pic>
        <p:pic>
          <p:nvPicPr>
            <p:cNvPr id="28" name="Graphique 27" descr="Repère avec un remplissage uni">
              <a:extLst>
                <a:ext uri="{FF2B5EF4-FFF2-40B4-BE49-F238E27FC236}">
                  <a16:creationId xmlns:a16="http://schemas.microsoft.com/office/drawing/2014/main" id="{109E035E-29CF-6D65-9E3F-BEE4C0B364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67197" y="2613996"/>
              <a:ext cx="685800" cy="533400"/>
            </a:xfrm>
            <a:prstGeom prst="rect">
              <a:avLst/>
            </a:prstGeom>
          </p:spPr>
        </p:pic>
        <p:grpSp>
          <p:nvGrpSpPr>
            <p:cNvPr id="29" name="Groupe 28">
              <a:extLst>
                <a:ext uri="{FF2B5EF4-FFF2-40B4-BE49-F238E27FC236}">
                  <a16:creationId xmlns:a16="http://schemas.microsoft.com/office/drawing/2014/main" id="{550C84F1-CDD1-ED78-B283-2D2974E65633}"/>
                </a:ext>
              </a:extLst>
            </p:cNvPr>
            <p:cNvGrpSpPr/>
            <p:nvPr/>
          </p:nvGrpSpPr>
          <p:grpSpPr>
            <a:xfrm>
              <a:off x="6943725" y="3200400"/>
              <a:ext cx="1123950" cy="1885950"/>
              <a:chOff x="6943725" y="3200400"/>
              <a:chExt cx="1123950" cy="1885950"/>
            </a:xfrm>
          </p:grpSpPr>
          <p:sp>
            <p:nvSpPr>
              <p:cNvPr id="42" name="Forme libre : forme 41">
                <a:extLst>
                  <a:ext uri="{FF2B5EF4-FFF2-40B4-BE49-F238E27FC236}">
                    <a16:creationId xmlns:a16="http://schemas.microsoft.com/office/drawing/2014/main" id="{CAF7A99F-2FDE-1A6D-C97E-9E8390E71376}"/>
                  </a:ext>
                </a:extLst>
              </p:cNvPr>
              <p:cNvSpPr/>
              <p:nvPr/>
            </p:nvSpPr>
            <p:spPr>
              <a:xfrm>
                <a:off x="6943725" y="3200400"/>
                <a:ext cx="1123950" cy="1885950"/>
              </a:xfrm>
              <a:custGeom>
                <a:avLst/>
                <a:gdLst>
                  <a:gd name="connsiteX0" fmla="*/ 1123950 w 1123950"/>
                  <a:gd name="connsiteY0" fmla="*/ 1885950 h 1885950"/>
                  <a:gd name="connsiteX1" fmla="*/ 0 w 1123950"/>
                  <a:gd name="connsiteY1" fmla="*/ 0 h 1885950"/>
                </a:gdLst>
                <a:ahLst/>
                <a:cxnLst>
                  <a:cxn ang="0">
                    <a:pos x="connsiteX0" y="connsiteY0"/>
                  </a:cxn>
                  <a:cxn ang="0">
                    <a:pos x="connsiteX1" y="connsiteY1"/>
                  </a:cxn>
                </a:cxnLst>
                <a:rect l="l" t="t" r="r" b="b"/>
                <a:pathLst>
                  <a:path w="1123950" h="1885950">
                    <a:moveTo>
                      <a:pt x="1123950" y="1885950"/>
                    </a:moveTo>
                    <a:lnTo>
                      <a:pt x="0" y="0"/>
                    </a:lnTo>
                  </a:path>
                </a:pathLst>
              </a:custGeom>
              <a:noFill/>
              <a:ln>
                <a:solidFill>
                  <a:srgbClr val="85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D92874C1-A2D7-1E34-FFA7-AB7C322F90D4}"/>
                  </a:ext>
                </a:extLst>
              </p:cNvPr>
              <p:cNvSpPr/>
              <p:nvPr/>
            </p:nvSpPr>
            <p:spPr>
              <a:xfrm>
                <a:off x="7272859" y="3806390"/>
                <a:ext cx="232841" cy="242888"/>
              </a:xfrm>
              <a:prstGeom prst="ellipse">
                <a:avLst/>
              </a:prstGeom>
              <a:solidFill>
                <a:srgbClr val="858C0F"/>
              </a:solidFill>
              <a:ln>
                <a:solidFill>
                  <a:srgbClr val="85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3</a:t>
                </a:r>
                <a:endParaRPr lang="fr-FR"/>
              </a:p>
            </p:txBody>
          </p:sp>
        </p:grpSp>
        <p:sp>
          <p:nvSpPr>
            <p:cNvPr id="30" name="Forme libre : forme 29">
              <a:extLst>
                <a:ext uri="{FF2B5EF4-FFF2-40B4-BE49-F238E27FC236}">
                  <a16:creationId xmlns:a16="http://schemas.microsoft.com/office/drawing/2014/main" id="{19A14D72-B940-EA71-0263-476B360C3574}"/>
                </a:ext>
              </a:extLst>
            </p:cNvPr>
            <p:cNvSpPr/>
            <p:nvPr/>
          </p:nvSpPr>
          <p:spPr>
            <a:xfrm>
              <a:off x="8124825" y="2590800"/>
              <a:ext cx="2757488" cy="2471738"/>
            </a:xfrm>
            <a:custGeom>
              <a:avLst/>
              <a:gdLst>
                <a:gd name="connsiteX0" fmla="*/ 2757488 w 2757488"/>
                <a:gd name="connsiteY0" fmla="*/ 2471738 h 2471738"/>
                <a:gd name="connsiteX1" fmla="*/ 2595563 w 2757488"/>
                <a:gd name="connsiteY1" fmla="*/ 2295525 h 2471738"/>
                <a:gd name="connsiteX2" fmla="*/ 1871663 w 2757488"/>
                <a:gd name="connsiteY2" fmla="*/ 1662113 h 2471738"/>
                <a:gd name="connsiteX3" fmla="*/ 0 w 2757488"/>
                <a:gd name="connsiteY3" fmla="*/ 0 h 2471738"/>
              </a:gdLst>
              <a:ahLst/>
              <a:cxnLst>
                <a:cxn ang="0">
                  <a:pos x="connsiteX0" y="connsiteY0"/>
                </a:cxn>
                <a:cxn ang="0">
                  <a:pos x="connsiteX1" y="connsiteY1"/>
                </a:cxn>
                <a:cxn ang="0">
                  <a:pos x="connsiteX2" y="connsiteY2"/>
                </a:cxn>
                <a:cxn ang="0">
                  <a:pos x="connsiteX3" y="connsiteY3"/>
                </a:cxn>
              </a:cxnLst>
              <a:rect l="l" t="t" r="r" b="b"/>
              <a:pathLst>
                <a:path w="2757488" h="2471738">
                  <a:moveTo>
                    <a:pt x="2757488" y="2471738"/>
                  </a:moveTo>
                  <a:cubicBezTo>
                    <a:pt x="2750344" y="2451100"/>
                    <a:pt x="2743200" y="2430462"/>
                    <a:pt x="2595563" y="2295525"/>
                  </a:cubicBezTo>
                  <a:cubicBezTo>
                    <a:pt x="2447926" y="2160588"/>
                    <a:pt x="1871663" y="1662113"/>
                    <a:pt x="1871663" y="1662113"/>
                  </a:cubicBezTo>
                  <a:lnTo>
                    <a:pt x="0" y="0"/>
                  </a:lnTo>
                </a:path>
              </a:pathLst>
            </a:custGeom>
            <a:noFill/>
            <a:ln>
              <a:solidFill>
                <a:srgbClr val="5A7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E8940719-0AD8-8481-2BC1-F4CFD76EE114}"/>
                </a:ext>
              </a:extLst>
            </p:cNvPr>
            <p:cNvSpPr/>
            <p:nvPr/>
          </p:nvSpPr>
          <p:spPr>
            <a:xfrm>
              <a:off x="8181975" y="2581277"/>
              <a:ext cx="2757488" cy="2471738"/>
            </a:xfrm>
            <a:custGeom>
              <a:avLst/>
              <a:gdLst>
                <a:gd name="connsiteX0" fmla="*/ 2757488 w 2757488"/>
                <a:gd name="connsiteY0" fmla="*/ 2471738 h 2471738"/>
                <a:gd name="connsiteX1" fmla="*/ 2595563 w 2757488"/>
                <a:gd name="connsiteY1" fmla="*/ 2295525 h 2471738"/>
                <a:gd name="connsiteX2" fmla="*/ 1871663 w 2757488"/>
                <a:gd name="connsiteY2" fmla="*/ 1662113 h 2471738"/>
                <a:gd name="connsiteX3" fmla="*/ 0 w 2757488"/>
                <a:gd name="connsiteY3" fmla="*/ 0 h 2471738"/>
              </a:gdLst>
              <a:ahLst/>
              <a:cxnLst>
                <a:cxn ang="0">
                  <a:pos x="connsiteX0" y="connsiteY0"/>
                </a:cxn>
                <a:cxn ang="0">
                  <a:pos x="connsiteX1" y="connsiteY1"/>
                </a:cxn>
                <a:cxn ang="0">
                  <a:pos x="connsiteX2" y="connsiteY2"/>
                </a:cxn>
                <a:cxn ang="0">
                  <a:pos x="connsiteX3" y="connsiteY3"/>
                </a:cxn>
              </a:cxnLst>
              <a:rect l="l" t="t" r="r" b="b"/>
              <a:pathLst>
                <a:path w="2757488" h="2471738">
                  <a:moveTo>
                    <a:pt x="2757488" y="2471738"/>
                  </a:moveTo>
                  <a:cubicBezTo>
                    <a:pt x="2750344" y="2451100"/>
                    <a:pt x="2743200" y="2430462"/>
                    <a:pt x="2595563" y="2295525"/>
                  </a:cubicBezTo>
                  <a:cubicBezTo>
                    <a:pt x="2447926" y="2160588"/>
                    <a:pt x="1871663" y="1662113"/>
                    <a:pt x="1871663" y="1662113"/>
                  </a:cubicBezTo>
                  <a:lnTo>
                    <a:pt x="0" y="0"/>
                  </a:lnTo>
                </a:path>
              </a:pathLst>
            </a:custGeom>
            <a:noFill/>
            <a:ln>
              <a:solidFill>
                <a:srgbClr val="BE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70455EC1-872C-0340-D36C-4F7444731BBA}"/>
                </a:ext>
              </a:extLst>
            </p:cNvPr>
            <p:cNvSpPr/>
            <p:nvPr/>
          </p:nvSpPr>
          <p:spPr>
            <a:xfrm>
              <a:off x="9270728" y="3580782"/>
              <a:ext cx="232841" cy="242888"/>
            </a:xfrm>
            <a:prstGeom prst="ellipse">
              <a:avLst/>
            </a:prstGeom>
            <a:solidFill>
              <a:srgbClr val="5A7ED3"/>
            </a:solidFill>
            <a:ln>
              <a:solidFill>
                <a:srgbClr val="5A7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L</a:t>
              </a:r>
              <a:endParaRPr lang="fr-FR"/>
            </a:p>
          </p:txBody>
        </p:sp>
        <p:sp>
          <p:nvSpPr>
            <p:cNvPr id="33" name="Ellipse 32">
              <a:extLst>
                <a:ext uri="{FF2B5EF4-FFF2-40B4-BE49-F238E27FC236}">
                  <a16:creationId xmlns:a16="http://schemas.microsoft.com/office/drawing/2014/main" id="{B9936201-B985-9769-0D10-BD92840568DE}"/>
                </a:ext>
              </a:extLst>
            </p:cNvPr>
            <p:cNvSpPr/>
            <p:nvPr/>
          </p:nvSpPr>
          <p:spPr>
            <a:xfrm>
              <a:off x="10240037" y="4352924"/>
              <a:ext cx="232841" cy="242888"/>
            </a:xfrm>
            <a:prstGeom prst="ellipse">
              <a:avLst/>
            </a:prstGeom>
            <a:solidFill>
              <a:srgbClr val="BEDA02"/>
            </a:solidFill>
            <a:ln>
              <a:solidFill>
                <a:srgbClr val="BE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J</a:t>
              </a:r>
              <a:endParaRPr lang="fr-FR"/>
            </a:p>
          </p:txBody>
        </p:sp>
        <p:sp>
          <p:nvSpPr>
            <p:cNvPr id="34" name="Forme libre : forme 33">
              <a:extLst>
                <a:ext uri="{FF2B5EF4-FFF2-40B4-BE49-F238E27FC236}">
                  <a16:creationId xmlns:a16="http://schemas.microsoft.com/office/drawing/2014/main" id="{13B5ECDE-14CA-4501-3EF8-822CDDCEE6C9}"/>
                </a:ext>
              </a:extLst>
            </p:cNvPr>
            <p:cNvSpPr/>
            <p:nvPr/>
          </p:nvSpPr>
          <p:spPr>
            <a:xfrm>
              <a:off x="10029825" y="2586038"/>
              <a:ext cx="1447800" cy="1876425"/>
            </a:xfrm>
            <a:custGeom>
              <a:avLst/>
              <a:gdLst>
                <a:gd name="connsiteX0" fmla="*/ 0 w 1447800"/>
                <a:gd name="connsiteY0" fmla="*/ 0 h 1876425"/>
                <a:gd name="connsiteX1" fmla="*/ 309563 w 1447800"/>
                <a:gd name="connsiteY1" fmla="*/ 557212 h 1876425"/>
                <a:gd name="connsiteX2" fmla="*/ 523875 w 1447800"/>
                <a:gd name="connsiteY2" fmla="*/ 1009650 h 1876425"/>
                <a:gd name="connsiteX3" fmla="*/ 738188 w 1447800"/>
                <a:gd name="connsiteY3" fmla="*/ 1271587 h 1876425"/>
                <a:gd name="connsiteX4" fmla="*/ 1447800 w 1447800"/>
                <a:gd name="connsiteY4" fmla="*/ 1876425 h 187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1876425">
                  <a:moveTo>
                    <a:pt x="0" y="0"/>
                  </a:moveTo>
                  <a:cubicBezTo>
                    <a:pt x="111125" y="194468"/>
                    <a:pt x="222251" y="388937"/>
                    <a:pt x="309563" y="557212"/>
                  </a:cubicBezTo>
                  <a:cubicBezTo>
                    <a:pt x="396876" y="725487"/>
                    <a:pt x="452438" y="890588"/>
                    <a:pt x="523875" y="1009650"/>
                  </a:cubicBezTo>
                  <a:cubicBezTo>
                    <a:pt x="595312" y="1128712"/>
                    <a:pt x="584201" y="1127125"/>
                    <a:pt x="738188" y="1271587"/>
                  </a:cubicBezTo>
                  <a:cubicBezTo>
                    <a:pt x="892176" y="1416050"/>
                    <a:pt x="1169988" y="1646237"/>
                    <a:pt x="1447800" y="1876425"/>
                  </a:cubicBezTo>
                </a:path>
              </a:pathLst>
            </a:custGeom>
            <a:noFill/>
            <a:ln>
              <a:solidFill>
                <a:srgbClr val="67C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C9390562-4A83-18E2-BBA4-7EBC6C049078}"/>
                </a:ext>
              </a:extLst>
            </p:cNvPr>
            <p:cNvSpPr/>
            <p:nvPr/>
          </p:nvSpPr>
          <p:spPr>
            <a:xfrm>
              <a:off x="10224020" y="3062207"/>
              <a:ext cx="232841" cy="242888"/>
            </a:xfrm>
            <a:prstGeom prst="ellipse">
              <a:avLst/>
            </a:prstGeom>
            <a:solidFill>
              <a:srgbClr val="67C5E2"/>
            </a:solidFill>
            <a:ln>
              <a:solidFill>
                <a:srgbClr val="67C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67D18135-BC20-48CD-1607-487FB6FC9185}"/>
                </a:ext>
              </a:extLst>
            </p:cNvPr>
            <p:cNvSpPr txBox="1"/>
            <p:nvPr/>
          </p:nvSpPr>
          <p:spPr>
            <a:xfrm>
              <a:off x="10179730" y="3031304"/>
              <a:ext cx="388595" cy="307777"/>
            </a:xfrm>
            <a:prstGeom prst="rect">
              <a:avLst/>
            </a:prstGeom>
            <a:noFill/>
          </p:spPr>
          <p:txBody>
            <a:bodyPr wrap="square" rtlCol="0">
              <a:spAutoFit/>
            </a:bodyPr>
            <a:lstStyle/>
            <a:p>
              <a:r>
                <a:rPr lang="fr-FR" sz="1400">
                  <a:solidFill>
                    <a:schemeClr val="bg1"/>
                  </a:solidFill>
                </a:rPr>
                <a:t>13</a:t>
              </a:r>
            </a:p>
          </p:txBody>
        </p:sp>
        <p:sp>
          <p:nvSpPr>
            <p:cNvPr id="37" name="Forme libre : forme 36">
              <a:extLst>
                <a:ext uri="{FF2B5EF4-FFF2-40B4-BE49-F238E27FC236}">
                  <a16:creationId xmlns:a16="http://schemas.microsoft.com/office/drawing/2014/main" id="{EC31CED0-1C6A-140D-1142-0E7818406122}"/>
                </a:ext>
              </a:extLst>
            </p:cNvPr>
            <p:cNvSpPr/>
            <p:nvPr/>
          </p:nvSpPr>
          <p:spPr>
            <a:xfrm>
              <a:off x="10889857" y="2590800"/>
              <a:ext cx="535381" cy="2490788"/>
            </a:xfrm>
            <a:custGeom>
              <a:avLst/>
              <a:gdLst>
                <a:gd name="connsiteX0" fmla="*/ 135331 w 535381"/>
                <a:gd name="connsiteY0" fmla="*/ 2490788 h 2490788"/>
                <a:gd name="connsiteX1" fmla="*/ 49606 w 535381"/>
                <a:gd name="connsiteY1" fmla="*/ 2281238 h 2490788"/>
                <a:gd name="connsiteX2" fmla="*/ 6743 w 535381"/>
                <a:gd name="connsiteY2" fmla="*/ 1924050 h 2490788"/>
                <a:gd name="connsiteX3" fmla="*/ 192481 w 535381"/>
                <a:gd name="connsiteY3" fmla="*/ 1062038 h 2490788"/>
                <a:gd name="connsiteX4" fmla="*/ 535381 w 535381"/>
                <a:gd name="connsiteY4" fmla="*/ 0 h 249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81" h="2490788">
                  <a:moveTo>
                    <a:pt x="135331" y="2490788"/>
                  </a:moveTo>
                  <a:cubicBezTo>
                    <a:pt x="103184" y="2433241"/>
                    <a:pt x="71037" y="2375694"/>
                    <a:pt x="49606" y="2281238"/>
                  </a:cubicBezTo>
                  <a:cubicBezTo>
                    <a:pt x="28175" y="2186782"/>
                    <a:pt x="-17069" y="2127250"/>
                    <a:pt x="6743" y="1924050"/>
                  </a:cubicBezTo>
                  <a:cubicBezTo>
                    <a:pt x="30555" y="1720850"/>
                    <a:pt x="104375" y="1382713"/>
                    <a:pt x="192481" y="1062038"/>
                  </a:cubicBezTo>
                  <a:cubicBezTo>
                    <a:pt x="280587" y="741363"/>
                    <a:pt x="407984" y="370681"/>
                    <a:pt x="535381" y="0"/>
                  </a:cubicBezTo>
                </a:path>
              </a:pathLst>
            </a:custGeom>
            <a:noFill/>
            <a:ln>
              <a:solidFill>
                <a:srgbClr val="511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7F91600F-27C2-F6C9-FFB8-90C7DF68263F}"/>
                </a:ext>
              </a:extLst>
            </p:cNvPr>
            <p:cNvSpPr/>
            <p:nvPr/>
          </p:nvSpPr>
          <p:spPr>
            <a:xfrm>
              <a:off x="10939463" y="3622729"/>
              <a:ext cx="232841" cy="242888"/>
            </a:xfrm>
            <a:prstGeom prst="ellipse">
              <a:avLst/>
            </a:prstGeom>
            <a:solidFill>
              <a:srgbClr val="511285"/>
            </a:solidFill>
            <a:ln>
              <a:solidFill>
                <a:srgbClr val="511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5EF1ABE0-9C34-B6A4-3CBF-D273D45D9DD6}"/>
                </a:ext>
              </a:extLst>
            </p:cNvPr>
            <p:cNvSpPr txBox="1"/>
            <p:nvPr/>
          </p:nvSpPr>
          <p:spPr>
            <a:xfrm>
              <a:off x="10879671" y="3590284"/>
              <a:ext cx="388595" cy="307777"/>
            </a:xfrm>
            <a:prstGeom prst="rect">
              <a:avLst/>
            </a:prstGeom>
            <a:noFill/>
          </p:spPr>
          <p:txBody>
            <a:bodyPr wrap="square" rtlCol="0">
              <a:spAutoFit/>
            </a:bodyPr>
            <a:lstStyle/>
            <a:p>
              <a:r>
                <a:rPr lang="fr-FR" sz="1400">
                  <a:solidFill>
                    <a:schemeClr val="bg1"/>
                  </a:solidFill>
                </a:rPr>
                <a:t>14</a:t>
              </a:r>
            </a:p>
          </p:txBody>
        </p:sp>
        <p:sp>
          <p:nvSpPr>
            <p:cNvPr id="40" name="Forme libre : forme 39">
              <a:extLst>
                <a:ext uri="{FF2B5EF4-FFF2-40B4-BE49-F238E27FC236}">
                  <a16:creationId xmlns:a16="http://schemas.microsoft.com/office/drawing/2014/main" id="{27722040-BAE2-69E7-1B8D-9BF04B1A8FE4}"/>
                </a:ext>
              </a:extLst>
            </p:cNvPr>
            <p:cNvSpPr/>
            <p:nvPr/>
          </p:nvSpPr>
          <p:spPr>
            <a:xfrm>
              <a:off x="9248775" y="3367088"/>
              <a:ext cx="2233613" cy="1709737"/>
            </a:xfrm>
            <a:custGeom>
              <a:avLst/>
              <a:gdLst>
                <a:gd name="connsiteX0" fmla="*/ 0 w 2233613"/>
                <a:gd name="connsiteY0" fmla="*/ 1709737 h 1709737"/>
                <a:gd name="connsiteX1" fmla="*/ 147638 w 2233613"/>
                <a:gd name="connsiteY1" fmla="*/ 1547812 h 1709737"/>
                <a:gd name="connsiteX2" fmla="*/ 771525 w 2233613"/>
                <a:gd name="connsiteY2" fmla="*/ 919162 h 1709737"/>
                <a:gd name="connsiteX3" fmla="*/ 1290638 w 2233613"/>
                <a:gd name="connsiteY3" fmla="*/ 557212 h 1709737"/>
                <a:gd name="connsiteX4" fmla="*/ 2233613 w 2233613"/>
                <a:gd name="connsiteY4" fmla="*/ 0 h 1709737"/>
                <a:gd name="connsiteX5" fmla="*/ 2233613 w 2233613"/>
                <a:gd name="connsiteY5" fmla="*/ 0 h 17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613" h="1709737">
                  <a:moveTo>
                    <a:pt x="0" y="1709737"/>
                  </a:moveTo>
                  <a:cubicBezTo>
                    <a:pt x="19447" y="1688305"/>
                    <a:pt x="19051" y="1679574"/>
                    <a:pt x="147638" y="1547812"/>
                  </a:cubicBezTo>
                  <a:cubicBezTo>
                    <a:pt x="276225" y="1416050"/>
                    <a:pt x="581025" y="1084262"/>
                    <a:pt x="771525" y="919162"/>
                  </a:cubicBezTo>
                  <a:cubicBezTo>
                    <a:pt x="962025" y="754062"/>
                    <a:pt x="1046957" y="710406"/>
                    <a:pt x="1290638" y="557212"/>
                  </a:cubicBezTo>
                  <a:cubicBezTo>
                    <a:pt x="1534319" y="404018"/>
                    <a:pt x="2233613" y="0"/>
                    <a:pt x="2233613" y="0"/>
                  </a:cubicBezTo>
                  <a:lnTo>
                    <a:pt x="2233613" y="0"/>
                  </a:lnTo>
                </a:path>
              </a:pathLst>
            </a:custGeom>
            <a:noFill/>
            <a:ln>
              <a:solidFill>
                <a:srgbClr val="F7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5526B8D-694C-210B-12AC-2F9307D7429A}"/>
                </a:ext>
              </a:extLst>
            </p:cNvPr>
            <p:cNvSpPr/>
            <p:nvPr/>
          </p:nvSpPr>
          <p:spPr>
            <a:xfrm>
              <a:off x="9564143" y="4462463"/>
              <a:ext cx="232841" cy="242888"/>
            </a:xfrm>
            <a:prstGeom prst="ellipse">
              <a:avLst/>
            </a:prstGeom>
            <a:solidFill>
              <a:srgbClr val="F7E266"/>
            </a:solidFill>
            <a:ln>
              <a:solidFill>
                <a:srgbClr val="F7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C</a:t>
              </a:r>
              <a:endParaRPr lang="fr-FR"/>
            </a:p>
          </p:txBody>
        </p:sp>
      </p:grpSp>
    </p:spTree>
    <p:extLst>
      <p:ext uri="{BB962C8B-B14F-4D97-AF65-F5344CB8AC3E}">
        <p14:creationId xmlns:p14="http://schemas.microsoft.com/office/powerpoint/2010/main" val="307180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3">
            <a:extLst>
              <a:ext uri="{FF2B5EF4-FFF2-40B4-BE49-F238E27FC236}">
                <a16:creationId xmlns:a16="http://schemas.microsoft.com/office/drawing/2014/main" id="{BAE50A99-323B-48BB-A6EA-266D6F4E37D7}"/>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kumimoji="0" lang="fr-FR" sz="3200" b="0" i="0" u="none" strike="noStrike" kern="1200" cap="none" spc="0" normalizeH="0" baseline="0" noProof="0">
                <a:ln>
                  <a:noFill/>
                </a:ln>
                <a:solidFill>
                  <a:srgbClr val="1C284B"/>
                </a:solidFill>
                <a:effectLst/>
                <a:uLnTx/>
                <a:uFillTx/>
                <a:latin typeface="Fivo Sans Modern Med"/>
                <a:ea typeface="+mj-ea"/>
                <a:cs typeface="+mj-cs"/>
              </a:rPr>
              <a:t>ACTIF CEDÉ</a:t>
            </a:r>
            <a:br>
              <a:rPr kumimoji="0" lang="fr-FR" sz="3200" b="0" i="0" u="none" strike="noStrike" kern="1200" cap="none" spc="0" normalizeH="0" baseline="0" noProof="0">
                <a:ln>
                  <a:noFill/>
                </a:ln>
                <a:solidFill>
                  <a:srgbClr val="1C284B"/>
                </a:solidFill>
                <a:effectLst/>
                <a:uLnTx/>
                <a:uFillTx/>
                <a:latin typeface="Fivo Sans Modern Med"/>
                <a:ea typeface="+mj-ea"/>
                <a:cs typeface="+mj-cs"/>
              </a:rPr>
            </a:br>
            <a:r>
              <a:rPr kumimoji="0" lang="fr-FR" sz="3200" b="0" i="0" u="none" strike="noStrike" kern="1200" cap="none" spc="0" normalizeH="0" baseline="0" noProof="0">
                <a:ln>
                  <a:noFill/>
                </a:ln>
                <a:solidFill>
                  <a:srgbClr val="1C284B"/>
                </a:solidFill>
                <a:effectLst/>
                <a:uLnTx/>
                <a:uFillTx/>
                <a:latin typeface="Fivo Sans Modern Med"/>
                <a:ea typeface="+mj-ea"/>
                <a:cs typeface="+mj-cs"/>
              </a:rPr>
              <a:t>55 rue Raspail, 92300 Levallois-Perret</a:t>
            </a:r>
            <a:endParaRPr lang="fr-FR"/>
          </a:p>
        </p:txBody>
      </p:sp>
      <p:sp>
        <p:nvSpPr>
          <p:cNvPr id="20" name="ZoneTexte 19">
            <a:extLst>
              <a:ext uri="{FF2B5EF4-FFF2-40B4-BE49-F238E27FC236}">
                <a16:creationId xmlns:a16="http://schemas.microsoft.com/office/drawing/2014/main" id="{98BA7909-C87E-C14D-0135-93A3D0AA4B2F}"/>
              </a:ext>
            </a:extLst>
          </p:cNvPr>
          <p:cNvSpPr txBox="1"/>
          <p:nvPr/>
        </p:nvSpPr>
        <p:spPr>
          <a:xfrm>
            <a:off x="504371" y="2193385"/>
            <a:ext cx="16704129" cy="1423659"/>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kumimoji="0" lang="fr-FR" sz="2000" b="0" i="0" u="none" strike="noStrike" kern="1200" cap="none" spc="0" normalizeH="0" baseline="0" noProof="0">
                <a:ln>
                  <a:noFill/>
                </a:ln>
                <a:solidFill>
                  <a:srgbClr val="1C284B"/>
                </a:solidFill>
                <a:effectLst/>
                <a:uLnTx/>
                <a:uFillTx/>
                <a:latin typeface="ChaletBook"/>
                <a:ea typeface="+mn-ea"/>
                <a:cs typeface="+mn-cs"/>
              </a:rPr>
              <a:t>Acquisition de deux plateaux vides d’une surface totale </a:t>
            </a:r>
            <a:r>
              <a:rPr kumimoji="0" lang="fr-FR" sz="2000" b="1" i="0" u="none" strike="noStrike" kern="1200" cap="none" spc="0" normalizeH="0" baseline="0" noProof="0">
                <a:ln>
                  <a:noFill/>
                </a:ln>
                <a:solidFill>
                  <a:srgbClr val="1C284B"/>
                </a:solidFill>
                <a:effectLst/>
                <a:uLnTx/>
                <a:uFillTx/>
                <a:latin typeface="ChaletBook"/>
                <a:ea typeface="+mn-ea"/>
                <a:cs typeface="+mn-cs"/>
              </a:rPr>
              <a:t>1 199 m² </a:t>
            </a:r>
            <a:r>
              <a:rPr kumimoji="0" lang="fr-FR" sz="2000" b="0" i="0" u="none" strike="noStrike" kern="1200" cap="none" spc="0" normalizeH="0" baseline="0" noProof="0">
                <a:ln>
                  <a:noFill/>
                </a:ln>
                <a:solidFill>
                  <a:srgbClr val="1C284B"/>
                </a:solidFill>
                <a:effectLst/>
                <a:uLnTx/>
                <a:uFillTx/>
                <a:latin typeface="ChaletBook"/>
                <a:ea typeface="+mn-ea"/>
                <a:cs typeface="+mn-cs"/>
              </a:rPr>
              <a:t>avec </a:t>
            </a:r>
            <a:r>
              <a:rPr kumimoji="0" lang="fr-FR" sz="2000" b="1" i="0" u="none" strike="noStrike" kern="1200" cap="none" spc="0" normalizeH="0" baseline="0" noProof="0">
                <a:ln>
                  <a:noFill/>
                </a:ln>
                <a:solidFill>
                  <a:srgbClr val="1C284B"/>
                </a:solidFill>
                <a:effectLst/>
                <a:uLnTx/>
                <a:uFillTx/>
                <a:latin typeface="ChaletBook"/>
                <a:ea typeface="+mn-ea"/>
                <a:cs typeface="+mn-cs"/>
              </a:rPr>
              <a:t>28 parkings </a:t>
            </a:r>
            <a:r>
              <a:rPr kumimoji="0" lang="fr-FR" sz="2000" b="0" i="0" u="none" strike="noStrike" kern="1200" cap="none" spc="0" normalizeH="0" baseline="0" noProof="0">
                <a:ln>
                  <a:noFill/>
                </a:ln>
                <a:solidFill>
                  <a:srgbClr val="1C284B"/>
                </a:solidFill>
                <a:effectLst/>
                <a:uLnTx/>
                <a:uFillTx/>
                <a:latin typeface="ChaletBook"/>
                <a:ea typeface="+mn-ea"/>
                <a:cs typeface="+mn-cs"/>
              </a:rPr>
              <a:t>dans un immeuble à usage mixte bureaux et commerce</a:t>
            </a:r>
          </a:p>
          <a:p>
            <a:pPr marL="342900" indent="-342900">
              <a:lnSpc>
                <a:spcPct val="150000"/>
              </a:lnSpc>
              <a:buFont typeface="Wingdings" panose="05000000000000000000" pitchFamily="2" charset="2"/>
              <a:buChar char="ü"/>
            </a:pPr>
            <a:r>
              <a:rPr kumimoji="0" lang="fr-FR" sz="2000" b="0" i="0" u="none" strike="noStrike" kern="1200" cap="none" spc="0" normalizeH="0" baseline="0" noProof="0">
                <a:ln>
                  <a:noFill/>
                </a:ln>
                <a:solidFill>
                  <a:srgbClr val="1C284B"/>
                </a:solidFill>
                <a:effectLst/>
                <a:uLnTx/>
                <a:uFillTx/>
                <a:latin typeface="ChaletBook"/>
                <a:ea typeface="+mn-ea"/>
                <a:cs typeface="+mn-cs"/>
              </a:rPr>
              <a:t>Opération réalisée en </a:t>
            </a:r>
            <a:r>
              <a:rPr kumimoji="0" lang="fr-FR" sz="2000" b="1" i="0" u="none" strike="noStrike" kern="1200" cap="none" spc="0" normalizeH="0" baseline="0" noProof="0">
                <a:ln>
                  <a:noFill/>
                </a:ln>
                <a:solidFill>
                  <a:srgbClr val="1C284B"/>
                </a:solidFill>
                <a:effectLst/>
                <a:uLnTx/>
                <a:uFillTx/>
                <a:latin typeface="ChaletBook"/>
                <a:ea typeface="+mn-ea"/>
                <a:cs typeface="+mn-cs"/>
              </a:rPr>
              <a:t>Joint-Venture avec Banque Populaire Val de France Immo </a:t>
            </a:r>
            <a:r>
              <a:rPr kumimoji="0" lang="fr-FR" sz="2000" b="0" i="0" u="none" strike="noStrike" kern="1200" cap="none" spc="0" normalizeH="0" baseline="0" noProof="0">
                <a:ln>
                  <a:noFill/>
                </a:ln>
                <a:solidFill>
                  <a:srgbClr val="1C284B"/>
                </a:solidFill>
                <a:effectLst/>
                <a:uLnTx/>
                <a:uFillTx/>
                <a:latin typeface="ChaletBook"/>
                <a:ea typeface="+mn-ea"/>
                <a:cs typeface="+mn-cs"/>
              </a:rPr>
              <a:t>prévu sur une période de 24 mois, </a:t>
            </a:r>
            <a:r>
              <a:rPr kumimoji="0" lang="fr-FR" sz="2000" b="1" i="0" u="none" strike="noStrike" kern="1200" cap="none" spc="0" normalizeH="0" baseline="0" noProof="0">
                <a:ln>
                  <a:noFill/>
                </a:ln>
                <a:solidFill>
                  <a:srgbClr val="1C284B"/>
                </a:solidFill>
                <a:effectLst/>
                <a:uLnTx/>
                <a:uFillTx/>
                <a:latin typeface="ChaletBook"/>
                <a:ea typeface="+mn-ea"/>
                <a:cs typeface="+mn-cs"/>
              </a:rPr>
              <a:t>réalisée en 12 mois</a:t>
            </a:r>
            <a:endParaRPr lang="fr-FR" sz="2000" b="1">
              <a:solidFill>
                <a:srgbClr val="1C284B"/>
              </a:solidFill>
              <a:latin typeface="ChaletBook"/>
            </a:endParaRPr>
          </a:p>
          <a:p>
            <a:pPr marL="342900" indent="-342900">
              <a:lnSpc>
                <a:spcPct val="150000"/>
              </a:lnSpc>
              <a:buFont typeface="Wingdings" panose="05000000000000000000" pitchFamily="2" charset="2"/>
              <a:buChar char="ü"/>
            </a:pPr>
            <a:r>
              <a:rPr lang="fr-FR" sz="2000">
                <a:solidFill>
                  <a:srgbClr val="1C284B"/>
                </a:solidFill>
              </a:rPr>
              <a:t>Revente de l’actif par le biais d’un </a:t>
            </a:r>
            <a:r>
              <a:rPr lang="fr-FR" sz="2000" b="1">
                <a:solidFill>
                  <a:srgbClr val="1C284B"/>
                </a:solidFill>
              </a:rPr>
              <a:t>SWAP</a:t>
            </a:r>
            <a:r>
              <a:rPr lang="fr-FR" sz="2000">
                <a:solidFill>
                  <a:srgbClr val="1C284B"/>
                </a:solidFill>
              </a:rPr>
              <a:t> avec l’actif situé 12 rue Cabanis 75014 Paris </a:t>
            </a:r>
          </a:p>
        </p:txBody>
      </p:sp>
      <p:grpSp>
        <p:nvGrpSpPr>
          <p:cNvPr id="21" name="Groupe 20">
            <a:extLst>
              <a:ext uri="{FF2B5EF4-FFF2-40B4-BE49-F238E27FC236}">
                <a16:creationId xmlns:a16="http://schemas.microsoft.com/office/drawing/2014/main" id="{25C10960-A589-3FED-8DA2-02349A963CCD}"/>
              </a:ext>
            </a:extLst>
          </p:cNvPr>
          <p:cNvGrpSpPr/>
          <p:nvPr/>
        </p:nvGrpSpPr>
        <p:grpSpPr>
          <a:xfrm>
            <a:off x="869744" y="3987976"/>
            <a:ext cx="15303499" cy="2648129"/>
            <a:chOff x="1140732" y="3873434"/>
            <a:chExt cx="14011356" cy="3601420"/>
          </a:xfrm>
        </p:grpSpPr>
        <p:grpSp>
          <p:nvGrpSpPr>
            <p:cNvPr id="22" name="Groupe 21">
              <a:extLst>
                <a:ext uri="{FF2B5EF4-FFF2-40B4-BE49-F238E27FC236}">
                  <a16:creationId xmlns:a16="http://schemas.microsoft.com/office/drawing/2014/main" id="{1D8297BE-E7FA-A179-8DC8-B449601F8258}"/>
                </a:ext>
              </a:extLst>
            </p:cNvPr>
            <p:cNvGrpSpPr/>
            <p:nvPr/>
          </p:nvGrpSpPr>
          <p:grpSpPr>
            <a:xfrm>
              <a:off x="1140732" y="3873434"/>
              <a:ext cx="14011356" cy="3601420"/>
              <a:chOff x="2647949" y="4713533"/>
              <a:chExt cx="14011356" cy="2726118"/>
            </a:xfrm>
          </p:grpSpPr>
          <p:sp>
            <p:nvSpPr>
              <p:cNvPr id="25" name="Espace réservé du contenu 7">
                <a:extLst>
                  <a:ext uri="{FF2B5EF4-FFF2-40B4-BE49-F238E27FC236}">
                    <a16:creationId xmlns:a16="http://schemas.microsoft.com/office/drawing/2014/main" id="{D56FFB24-2B3D-F3C4-1FEB-94341690ECDC}"/>
                  </a:ext>
                </a:extLst>
              </p:cNvPr>
              <p:cNvSpPr txBox="1">
                <a:spLocks/>
              </p:cNvSpPr>
              <p:nvPr/>
            </p:nvSpPr>
            <p:spPr>
              <a:xfrm>
                <a:off x="2647949" y="5114171"/>
                <a:ext cx="14011356" cy="2325480"/>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26" name="Rectangle 25">
                <a:extLst>
                  <a:ext uri="{FF2B5EF4-FFF2-40B4-BE49-F238E27FC236}">
                    <a16:creationId xmlns:a16="http://schemas.microsoft.com/office/drawing/2014/main" id="{5B5B145E-DAA4-723A-EC78-B99D71CE8AA0}"/>
                  </a:ext>
                </a:extLst>
              </p:cNvPr>
              <p:cNvSpPr/>
              <p:nvPr/>
            </p:nvSpPr>
            <p:spPr>
              <a:xfrm>
                <a:off x="2647949" y="4713533"/>
                <a:ext cx="14011356" cy="395463"/>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23" name="ZoneTexte 22">
              <a:extLst>
                <a:ext uri="{FF2B5EF4-FFF2-40B4-BE49-F238E27FC236}">
                  <a16:creationId xmlns:a16="http://schemas.microsoft.com/office/drawing/2014/main" id="{623ED6C8-2AC1-E0EA-57B2-B1B63478F807}"/>
                </a:ext>
              </a:extLst>
            </p:cNvPr>
            <p:cNvSpPr txBox="1"/>
            <p:nvPr/>
          </p:nvSpPr>
          <p:spPr>
            <a:xfrm>
              <a:off x="1420174" y="4725870"/>
              <a:ext cx="6667500" cy="204080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lang="fr-FR" sz="2000">
                  <a:solidFill>
                    <a:srgbClr val="1C284B"/>
                  </a:solidFill>
                  <a:latin typeface="ChaletBook"/>
                </a:rPr>
                <a:t> Valeur d’expertise : 8 090 000 € </a:t>
              </a: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srgbClr val="1C284B"/>
                  </a:solidFill>
                  <a:effectLst/>
                  <a:uLnTx/>
                  <a:uFillTx/>
                  <a:latin typeface="ChaletBook"/>
                  <a:ea typeface="+mn-ea"/>
                  <a:cs typeface="+mn-cs"/>
                </a:rPr>
                <a:t> Prix Net de Revente : 8 300 000 €</a:t>
              </a:r>
            </a:p>
          </p:txBody>
        </p:sp>
        <p:sp>
          <p:nvSpPr>
            <p:cNvPr id="24" name="ZoneTexte 23">
              <a:extLst>
                <a:ext uri="{FF2B5EF4-FFF2-40B4-BE49-F238E27FC236}">
                  <a16:creationId xmlns:a16="http://schemas.microsoft.com/office/drawing/2014/main" id="{D712789F-C882-6C98-A122-6FDC08607CE7}"/>
                </a:ext>
              </a:extLst>
            </p:cNvPr>
            <p:cNvSpPr txBox="1"/>
            <p:nvPr/>
          </p:nvSpPr>
          <p:spPr>
            <a:xfrm>
              <a:off x="8023183" y="4725870"/>
              <a:ext cx="7083219" cy="2040801"/>
            </a:xfrm>
            <a:prstGeom prst="rect">
              <a:avLst/>
            </a:prstGeom>
            <a:noFill/>
          </p:spPr>
          <p:txBody>
            <a:bodyPr wrap="square" rtlCol="0">
              <a:spAutoFit/>
            </a:bodyPr>
            <a:lstStyle/>
            <a:p>
              <a:pPr marL="342900" indent="-342900">
                <a:lnSpc>
                  <a:spcPct val="250000"/>
                </a:lnSpc>
                <a:buFont typeface="Wingdings" panose="05000000000000000000" pitchFamily="2" charset="2"/>
                <a:buChar char="ü"/>
              </a:pPr>
              <a:r>
                <a:rPr lang="fr-FR" sz="2000" b="1">
                  <a:solidFill>
                    <a:srgbClr val="1C284B"/>
                  </a:solidFill>
                </a:rPr>
                <a:t>80% de levier bancaire</a:t>
              </a:r>
            </a:p>
            <a:p>
              <a:pPr marL="342900" indent="-342900">
                <a:lnSpc>
                  <a:spcPct val="250000"/>
                </a:lnSpc>
                <a:buFont typeface="Wingdings" panose="05000000000000000000" pitchFamily="2" charset="2"/>
                <a:buChar char="ü"/>
              </a:pPr>
              <a:r>
                <a:rPr lang="fr-FR" sz="2000" b="1">
                  <a:solidFill>
                    <a:srgbClr val="1C284B"/>
                  </a:solidFill>
                </a:rPr>
                <a:t>Marge de l’opération* &gt; 25%</a:t>
              </a:r>
              <a:endParaRPr lang="fr-FR" sz="2000">
                <a:solidFill>
                  <a:srgbClr val="1C284B"/>
                </a:solidFill>
              </a:endParaRPr>
            </a:p>
          </p:txBody>
        </p:sp>
      </p:grpSp>
      <p:sp>
        <p:nvSpPr>
          <p:cNvPr id="27" name="Titre 4">
            <a:extLst>
              <a:ext uri="{FF2B5EF4-FFF2-40B4-BE49-F238E27FC236}">
                <a16:creationId xmlns:a16="http://schemas.microsoft.com/office/drawing/2014/main" id="{5D4075D3-AB91-102F-618B-6711A9C3C5A9}"/>
              </a:ext>
            </a:extLst>
          </p:cNvPr>
          <p:cNvSpPr txBox="1">
            <a:spLocks/>
          </p:cNvSpPr>
          <p:nvPr/>
        </p:nvSpPr>
        <p:spPr>
          <a:xfrm>
            <a:off x="673101" y="7311229"/>
            <a:ext cx="16001998" cy="77723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2400">
                <a:solidFill>
                  <a:schemeClr val="bg1"/>
                </a:solidFill>
              </a:rPr>
              <a:t>Revente au propriétaire utilisateur de l’actif situé 12 rue Cabanis 75014 Paris, à la recherche de nouveaux locaux plus adaptés à sa </a:t>
            </a:r>
            <a:r>
              <a:rPr lang="fr-FR" sz="2400"/>
              <a:t>nouvelle stratégie, sa politique d’implantations </a:t>
            </a:r>
            <a:r>
              <a:rPr lang="fr-FR" sz="2400">
                <a:solidFill>
                  <a:schemeClr val="bg1"/>
                </a:solidFill>
              </a:rPr>
              <a:t>et disposant d’un espace extérieur</a:t>
            </a:r>
          </a:p>
        </p:txBody>
      </p:sp>
      <p:sp>
        <p:nvSpPr>
          <p:cNvPr id="28" name="ZoneTexte 27">
            <a:extLst>
              <a:ext uri="{FF2B5EF4-FFF2-40B4-BE49-F238E27FC236}">
                <a16:creationId xmlns:a16="http://schemas.microsoft.com/office/drawing/2014/main" id="{10A027C8-3440-B6DD-9457-535DF4371F93}"/>
              </a:ext>
            </a:extLst>
          </p:cNvPr>
          <p:cNvSpPr txBox="1"/>
          <p:nvPr/>
        </p:nvSpPr>
        <p:spPr>
          <a:xfrm>
            <a:off x="10180836" y="6681343"/>
            <a:ext cx="6278363" cy="276999"/>
          </a:xfrm>
          <a:prstGeom prst="rect">
            <a:avLst/>
          </a:prstGeom>
          <a:noFill/>
        </p:spPr>
        <p:txBody>
          <a:bodyPr wrap="square" rtlCol="0">
            <a:noAutofit/>
          </a:bodyPr>
          <a:lstStyle/>
          <a:p>
            <a:r>
              <a:rPr lang="fr-FR" sz="1400" i="1">
                <a:solidFill>
                  <a:srgbClr val="1C284B"/>
                </a:solidFill>
              </a:rPr>
              <a:t>* Les performances passées ne présagent pas des performances futures</a:t>
            </a:r>
          </a:p>
        </p:txBody>
      </p:sp>
      <p:sp>
        <p:nvSpPr>
          <p:cNvPr id="6" name="object 15">
            <a:extLst>
              <a:ext uri="{FF2B5EF4-FFF2-40B4-BE49-F238E27FC236}">
                <a16:creationId xmlns:a16="http://schemas.microsoft.com/office/drawing/2014/main" id="{89467139-D8AD-85F4-94E8-D300D41D621A}"/>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2" name="Espace réservé du numéro de diapositive 13">
            <a:extLst>
              <a:ext uri="{FF2B5EF4-FFF2-40B4-BE49-F238E27FC236}">
                <a16:creationId xmlns:a16="http://schemas.microsoft.com/office/drawing/2014/main" id="{8B2C7EFE-796E-A842-3AFE-A6DCD536738B}"/>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31</a:t>
            </a:fld>
            <a:endParaRPr lang="en-US"/>
          </a:p>
        </p:txBody>
      </p:sp>
      <p:sp>
        <p:nvSpPr>
          <p:cNvPr id="3" name="Text Placeholder 11">
            <a:extLst>
              <a:ext uri="{FF2B5EF4-FFF2-40B4-BE49-F238E27FC236}">
                <a16:creationId xmlns:a16="http://schemas.microsoft.com/office/drawing/2014/main" id="{888E15BF-644B-530A-AFD3-30EE33D46C19}"/>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4" name="Text Placeholder 8">
            <a:extLst>
              <a:ext uri="{FF2B5EF4-FFF2-40B4-BE49-F238E27FC236}">
                <a16:creationId xmlns:a16="http://schemas.microsoft.com/office/drawing/2014/main" id="{2F2A5930-84C1-8EB5-5DE6-AA08E487569F}"/>
              </a:ext>
            </a:extLst>
          </p:cNvPr>
          <p:cNvSpPr txBox="1">
            <a:spLocks/>
          </p:cNvSpPr>
          <p:nvPr/>
        </p:nvSpPr>
        <p:spPr>
          <a:xfrm>
            <a:off x="504371" y="1722382"/>
            <a:ext cx="151547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Résumé de l’opération</a:t>
            </a:r>
          </a:p>
        </p:txBody>
      </p:sp>
    </p:spTree>
    <p:extLst>
      <p:ext uri="{BB962C8B-B14F-4D97-AF65-F5344CB8AC3E}">
        <p14:creationId xmlns:p14="http://schemas.microsoft.com/office/powerpoint/2010/main" val="579107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78746E-C258-AB54-AAD5-C704043C2D5E}"/>
              </a:ext>
            </a:extLst>
          </p:cNvPr>
          <p:cNvPicPr>
            <a:picLocks noChangeAspect="1"/>
          </p:cNvPicPr>
          <p:nvPr/>
        </p:nvPicPr>
        <p:blipFill>
          <a:blip r:embed="rId3"/>
          <a:stretch>
            <a:fillRect/>
          </a:stretch>
        </p:blipFill>
        <p:spPr>
          <a:xfrm>
            <a:off x="596899" y="2238558"/>
            <a:ext cx="4815840" cy="5935980"/>
          </a:xfrm>
          <a:prstGeom prst="rect">
            <a:avLst/>
          </a:prstGeom>
        </p:spPr>
      </p:pic>
      <p:pic>
        <p:nvPicPr>
          <p:cNvPr id="3" name="Image 2">
            <a:extLst>
              <a:ext uri="{FF2B5EF4-FFF2-40B4-BE49-F238E27FC236}">
                <a16:creationId xmlns:a16="http://schemas.microsoft.com/office/drawing/2014/main" id="{514C5E5E-461D-12B3-DC2E-254293CDB74F}"/>
              </a:ext>
            </a:extLst>
          </p:cNvPr>
          <p:cNvPicPr>
            <a:picLocks noChangeAspect="1"/>
          </p:cNvPicPr>
          <p:nvPr/>
        </p:nvPicPr>
        <p:blipFill>
          <a:blip r:embed="rId4"/>
          <a:stretch>
            <a:fillRect/>
          </a:stretch>
        </p:blipFill>
        <p:spPr>
          <a:xfrm>
            <a:off x="5778404" y="5328652"/>
            <a:ext cx="5532120" cy="2834640"/>
          </a:xfrm>
          <a:prstGeom prst="rect">
            <a:avLst/>
          </a:prstGeom>
        </p:spPr>
      </p:pic>
      <p:pic>
        <p:nvPicPr>
          <p:cNvPr id="4" name="Image 3">
            <a:extLst>
              <a:ext uri="{FF2B5EF4-FFF2-40B4-BE49-F238E27FC236}">
                <a16:creationId xmlns:a16="http://schemas.microsoft.com/office/drawing/2014/main" id="{9211A6E8-DB17-CCFE-D3AC-B92FDD479BAE}"/>
              </a:ext>
            </a:extLst>
          </p:cNvPr>
          <p:cNvPicPr>
            <a:picLocks noChangeAspect="1"/>
          </p:cNvPicPr>
          <p:nvPr/>
        </p:nvPicPr>
        <p:blipFill>
          <a:blip r:embed="rId5"/>
          <a:stretch>
            <a:fillRect/>
          </a:stretch>
        </p:blipFill>
        <p:spPr>
          <a:xfrm>
            <a:off x="11695653" y="2246178"/>
            <a:ext cx="5052060" cy="5928360"/>
          </a:xfrm>
          <a:prstGeom prst="rect">
            <a:avLst/>
          </a:prstGeom>
        </p:spPr>
      </p:pic>
      <p:sp>
        <p:nvSpPr>
          <p:cNvPr id="60" name="Titre 3">
            <a:extLst>
              <a:ext uri="{FF2B5EF4-FFF2-40B4-BE49-F238E27FC236}">
                <a16:creationId xmlns:a16="http://schemas.microsoft.com/office/drawing/2014/main" id="{BAE50A99-323B-48BB-A6EA-266D6F4E37D7}"/>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p>
          <a:p>
            <a:r>
              <a:rPr lang="fr-FR" sz="3200"/>
              <a:t>12 rue Cabanis, 75014 Paris </a:t>
            </a:r>
            <a:endParaRPr lang="fr-FR"/>
          </a:p>
        </p:txBody>
      </p:sp>
      <p:sp>
        <p:nvSpPr>
          <p:cNvPr id="21" name="object 15">
            <a:extLst>
              <a:ext uri="{FF2B5EF4-FFF2-40B4-BE49-F238E27FC236}">
                <a16:creationId xmlns:a16="http://schemas.microsoft.com/office/drawing/2014/main" id="{5394838B-D7A4-A5FD-BB47-6F6B8698AEBA}"/>
              </a:ext>
            </a:extLst>
          </p:cNvPr>
          <p:cNvSpPr>
            <a:spLocks noChangeAspect="1"/>
          </p:cNvSpPr>
          <p:nvPr/>
        </p:nvSpPr>
        <p:spPr>
          <a:xfrm>
            <a:off x="15474110" y="168282"/>
            <a:ext cx="1617337" cy="675899"/>
          </a:xfrm>
          <a:prstGeom prst="rect">
            <a:avLst/>
          </a:prstGeom>
          <a:blipFill>
            <a:blip r:embed="rId6" cstate="print"/>
            <a:stretch>
              <a:fillRect/>
            </a:stretch>
          </a:blipFill>
        </p:spPr>
        <p:txBody>
          <a:bodyPr wrap="square" lIns="0" tIns="0" rIns="0" bIns="0" rtlCol="0">
            <a:spAutoFit/>
          </a:bodyPr>
          <a:lstStyle/>
          <a:p>
            <a:endParaRPr/>
          </a:p>
        </p:txBody>
      </p:sp>
      <p:sp>
        <p:nvSpPr>
          <p:cNvPr id="10" name="Espace réservé du numéro de diapositive 13">
            <a:extLst>
              <a:ext uri="{FF2B5EF4-FFF2-40B4-BE49-F238E27FC236}">
                <a16:creationId xmlns:a16="http://schemas.microsoft.com/office/drawing/2014/main" id="{7097E219-4B68-9FFD-6634-9715C843C06E}"/>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32</a:t>
            </a:fld>
            <a:endParaRPr lang="en-US"/>
          </a:p>
        </p:txBody>
      </p:sp>
      <p:sp>
        <p:nvSpPr>
          <p:cNvPr id="19" name="Text Placeholder 11">
            <a:extLst>
              <a:ext uri="{FF2B5EF4-FFF2-40B4-BE49-F238E27FC236}">
                <a16:creationId xmlns:a16="http://schemas.microsoft.com/office/drawing/2014/main" id="{B2140E7D-E9CE-A84D-7D64-553DD52EC1B9}"/>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8" name="Text Placeholder 8">
            <a:extLst>
              <a:ext uri="{FF2B5EF4-FFF2-40B4-BE49-F238E27FC236}">
                <a16:creationId xmlns:a16="http://schemas.microsoft.com/office/drawing/2014/main" id="{30AE6333-A17C-EE47-C4E1-0A7A96F77A87}"/>
              </a:ext>
            </a:extLst>
          </p:cNvPr>
          <p:cNvSpPr txBox="1">
            <a:spLocks/>
          </p:cNvSpPr>
          <p:nvPr/>
        </p:nvSpPr>
        <p:spPr>
          <a:xfrm>
            <a:off x="504370" y="17169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Rénovation de 2 033 m² de plateaux de bureaux face à l’Hôpital Sainte-Anne dans le 14</a:t>
            </a:r>
            <a:r>
              <a:rPr lang="fr-FR" sz="2400" b="1" baseline="30000">
                <a:solidFill>
                  <a:srgbClr val="8C634A"/>
                </a:solidFill>
              </a:rPr>
              <a:t>ème</a:t>
            </a:r>
            <a:r>
              <a:rPr lang="fr-FR" sz="2400" b="1">
                <a:solidFill>
                  <a:srgbClr val="8C634A"/>
                </a:solidFill>
              </a:rPr>
              <a:t> arrondissement de Paris </a:t>
            </a:r>
          </a:p>
        </p:txBody>
      </p:sp>
      <p:grpSp>
        <p:nvGrpSpPr>
          <p:cNvPr id="23" name="Groupe 22">
            <a:extLst>
              <a:ext uri="{FF2B5EF4-FFF2-40B4-BE49-F238E27FC236}">
                <a16:creationId xmlns:a16="http://schemas.microsoft.com/office/drawing/2014/main" id="{8B366986-21D2-831C-3712-6AADD4B7E44D}"/>
              </a:ext>
            </a:extLst>
          </p:cNvPr>
          <p:cNvGrpSpPr/>
          <p:nvPr/>
        </p:nvGrpSpPr>
        <p:grpSpPr>
          <a:xfrm>
            <a:off x="5793580" y="2241268"/>
            <a:ext cx="5528397" cy="2732456"/>
            <a:chOff x="11227258" y="3610262"/>
            <a:chExt cx="5845775" cy="3719041"/>
          </a:xfrm>
        </p:grpSpPr>
        <p:pic>
          <p:nvPicPr>
            <p:cNvPr id="24" name="Image 23">
              <a:extLst>
                <a:ext uri="{FF2B5EF4-FFF2-40B4-BE49-F238E27FC236}">
                  <a16:creationId xmlns:a16="http://schemas.microsoft.com/office/drawing/2014/main" id="{EC9921A1-1895-CE70-1A92-D938F4465E3F}"/>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1227258" y="3614866"/>
              <a:ext cx="5845775" cy="3687634"/>
            </a:xfrm>
            <a:prstGeom prst="rect">
              <a:avLst/>
            </a:prstGeom>
          </p:spPr>
        </p:pic>
        <p:pic>
          <p:nvPicPr>
            <p:cNvPr id="25" name="Graphique 24" descr="Repère avec un remplissage uni">
              <a:extLst>
                <a:ext uri="{FF2B5EF4-FFF2-40B4-BE49-F238E27FC236}">
                  <a16:creationId xmlns:a16="http://schemas.microsoft.com/office/drawing/2014/main" id="{AB7CD139-12B8-37E4-B9EA-FE0413C10C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12006" y="5941266"/>
              <a:ext cx="576193" cy="533400"/>
            </a:xfrm>
            <a:prstGeom prst="rect">
              <a:avLst/>
            </a:prstGeom>
          </p:spPr>
        </p:pic>
        <p:sp>
          <p:nvSpPr>
            <p:cNvPr id="26" name="Forme libre : forme 25">
              <a:extLst>
                <a:ext uri="{FF2B5EF4-FFF2-40B4-BE49-F238E27FC236}">
                  <a16:creationId xmlns:a16="http://schemas.microsoft.com/office/drawing/2014/main" id="{CF2C2773-907D-3EAE-0931-6B58D9632301}"/>
                </a:ext>
              </a:extLst>
            </p:cNvPr>
            <p:cNvSpPr/>
            <p:nvPr/>
          </p:nvSpPr>
          <p:spPr>
            <a:xfrm>
              <a:off x="11709856" y="3656480"/>
              <a:ext cx="1216500" cy="3672823"/>
            </a:xfrm>
            <a:custGeom>
              <a:avLst/>
              <a:gdLst>
                <a:gd name="connsiteX0" fmla="*/ 781898 w 1175552"/>
                <a:gd name="connsiteY0" fmla="*/ 0 h 3643771"/>
                <a:gd name="connsiteX1" fmla="*/ 1105748 w 1175552"/>
                <a:gd name="connsiteY1" fmla="*/ 1282700 h 3643771"/>
                <a:gd name="connsiteX2" fmla="*/ 1169248 w 1175552"/>
                <a:gd name="connsiteY2" fmla="*/ 1536700 h 3643771"/>
                <a:gd name="connsiteX3" fmla="*/ 1004148 w 1175552"/>
                <a:gd name="connsiteY3" fmla="*/ 1866900 h 3643771"/>
                <a:gd name="connsiteX4" fmla="*/ 96098 w 1175552"/>
                <a:gd name="connsiteY4" fmla="*/ 3460750 h 3643771"/>
                <a:gd name="connsiteX5" fmla="*/ 70698 w 1175552"/>
                <a:gd name="connsiteY5" fmla="*/ 3543300 h 364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552" h="3643771">
                  <a:moveTo>
                    <a:pt x="781898" y="0"/>
                  </a:moveTo>
                  <a:lnTo>
                    <a:pt x="1105748" y="1282700"/>
                  </a:lnTo>
                  <a:cubicBezTo>
                    <a:pt x="1170306" y="1538817"/>
                    <a:pt x="1186181" y="1439333"/>
                    <a:pt x="1169248" y="1536700"/>
                  </a:cubicBezTo>
                  <a:cubicBezTo>
                    <a:pt x="1152315" y="1634067"/>
                    <a:pt x="1183006" y="1546225"/>
                    <a:pt x="1004148" y="1866900"/>
                  </a:cubicBezTo>
                  <a:cubicBezTo>
                    <a:pt x="825290" y="2187575"/>
                    <a:pt x="251673" y="3181350"/>
                    <a:pt x="96098" y="3460750"/>
                  </a:cubicBezTo>
                  <a:cubicBezTo>
                    <a:pt x="-59477" y="3740150"/>
                    <a:pt x="5610" y="3641725"/>
                    <a:pt x="70698" y="3543300"/>
                  </a:cubicBezTo>
                </a:path>
              </a:pathLst>
            </a:custGeom>
            <a:noFill/>
            <a:ln>
              <a:solidFill>
                <a:srgbClr val="B52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25C1DFF-FAC3-957B-EB63-DE3CA1DFD177}"/>
                </a:ext>
              </a:extLst>
            </p:cNvPr>
            <p:cNvSpPr/>
            <p:nvPr/>
          </p:nvSpPr>
          <p:spPr>
            <a:xfrm>
              <a:off x="12410839" y="5806721"/>
              <a:ext cx="234776" cy="269091"/>
            </a:xfrm>
            <a:prstGeom prst="ellipse">
              <a:avLst/>
            </a:prstGeom>
            <a:solidFill>
              <a:srgbClr val="B528A9"/>
            </a:solidFill>
            <a:ln>
              <a:solidFill>
                <a:srgbClr val="B52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4</a:t>
              </a:r>
              <a:endParaRPr lang="fr-FR"/>
            </a:p>
          </p:txBody>
        </p:sp>
        <p:sp>
          <p:nvSpPr>
            <p:cNvPr id="28" name="Forme libre : forme 27">
              <a:extLst>
                <a:ext uri="{FF2B5EF4-FFF2-40B4-BE49-F238E27FC236}">
                  <a16:creationId xmlns:a16="http://schemas.microsoft.com/office/drawing/2014/main" id="{925ACA59-7C29-DB8E-7CAA-B8411AEE5572}"/>
                </a:ext>
              </a:extLst>
            </p:cNvPr>
            <p:cNvSpPr/>
            <p:nvPr/>
          </p:nvSpPr>
          <p:spPr>
            <a:xfrm>
              <a:off x="12977078" y="3610262"/>
              <a:ext cx="902367" cy="3692238"/>
            </a:xfrm>
            <a:custGeom>
              <a:avLst/>
              <a:gdLst>
                <a:gd name="connsiteX0" fmla="*/ 840522 w 902367"/>
                <a:gd name="connsiteY0" fmla="*/ 2888 h 3692238"/>
                <a:gd name="connsiteX1" fmla="*/ 827822 w 902367"/>
                <a:gd name="connsiteY1" fmla="*/ 218788 h 3692238"/>
                <a:gd name="connsiteX2" fmla="*/ 97572 w 902367"/>
                <a:gd name="connsiteY2" fmla="*/ 1393538 h 3692238"/>
                <a:gd name="connsiteX3" fmla="*/ 2322 w 902367"/>
                <a:gd name="connsiteY3" fmla="*/ 1539588 h 3692238"/>
                <a:gd name="connsiteX4" fmla="*/ 40422 w 902367"/>
                <a:gd name="connsiteY4" fmla="*/ 1755488 h 3692238"/>
                <a:gd name="connsiteX5" fmla="*/ 161072 w 902367"/>
                <a:gd name="connsiteY5" fmla="*/ 2314288 h 3692238"/>
                <a:gd name="connsiteX6" fmla="*/ 326172 w 902367"/>
                <a:gd name="connsiteY6" fmla="*/ 2631788 h 3692238"/>
                <a:gd name="connsiteX7" fmla="*/ 523022 w 902367"/>
                <a:gd name="connsiteY7" fmla="*/ 2892138 h 3692238"/>
                <a:gd name="connsiteX8" fmla="*/ 726222 w 902367"/>
                <a:gd name="connsiteY8" fmla="*/ 3692238 h 3692238"/>
                <a:gd name="connsiteX9" fmla="*/ 726222 w 902367"/>
                <a:gd name="connsiteY9" fmla="*/ 3692238 h 369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2367" h="3692238">
                  <a:moveTo>
                    <a:pt x="840522" y="2888"/>
                  </a:moveTo>
                  <a:cubicBezTo>
                    <a:pt x="896084" y="-5050"/>
                    <a:pt x="951647" y="-12987"/>
                    <a:pt x="827822" y="218788"/>
                  </a:cubicBezTo>
                  <a:cubicBezTo>
                    <a:pt x="703997" y="450563"/>
                    <a:pt x="235155" y="1173405"/>
                    <a:pt x="97572" y="1393538"/>
                  </a:cubicBezTo>
                  <a:cubicBezTo>
                    <a:pt x="-40011" y="1613671"/>
                    <a:pt x="11847" y="1479263"/>
                    <a:pt x="2322" y="1539588"/>
                  </a:cubicBezTo>
                  <a:cubicBezTo>
                    <a:pt x="-7203" y="1599913"/>
                    <a:pt x="13964" y="1626371"/>
                    <a:pt x="40422" y="1755488"/>
                  </a:cubicBezTo>
                  <a:cubicBezTo>
                    <a:pt x="66880" y="1884605"/>
                    <a:pt x="113447" y="2168238"/>
                    <a:pt x="161072" y="2314288"/>
                  </a:cubicBezTo>
                  <a:cubicBezTo>
                    <a:pt x="208697" y="2460338"/>
                    <a:pt x="265847" y="2535480"/>
                    <a:pt x="326172" y="2631788"/>
                  </a:cubicBezTo>
                  <a:cubicBezTo>
                    <a:pt x="386497" y="2728096"/>
                    <a:pt x="456347" y="2715396"/>
                    <a:pt x="523022" y="2892138"/>
                  </a:cubicBezTo>
                  <a:cubicBezTo>
                    <a:pt x="589697" y="3068880"/>
                    <a:pt x="726222" y="3692238"/>
                    <a:pt x="726222" y="3692238"/>
                  </a:cubicBezTo>
                  <a:lnTo>
                    <a:pt x="726222" y="3692238"/>
                  </a:lnTo>
                </a:path>
              </a:pathLst>
            </a:custGeom>
            <a:noFill/>
            <a:ln>
              <a:solidFill>
                <a:srgbClr val="4E7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73489CCF-4ACD-8456-9F71-A5CE0E75AA6B}"/>
                </a:ext>
              </a:extLst>
            </p:cNvPr>
            <p:cNvSpPr/>
            <p:nvPr/>
          </p:nvSpPr>
          <p:spPr>
            <a:xfrm>
              <a:off x="13031218" y="5876571"/>
              <a:ext cx="234776" cy="269091"/>
            </a:xfrm>
            <a:prstGeom prst="ellipse">
              <a:avLst/>
            </a:prstGeom>
            <a:solidFill>
              <a:srgbClr val="4E75D0"/>
            </a:solidFill>
            <a:ln>
              <a:solidFill>
                <a:srgbClr val="4E7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B</a:t>
              </a:r>
              <a:endParaRPr lang="fr-FR"/>
            </a:p>
          </p:txBody>
        </p:sp>
        <p:sp>
          <p:nvSpPr>
            <p:cNvPr id="30" name="Forme libre : forme 29">
              <a:extLst>
                <a:ext uri="{FF2B5EF4-FFF2-40B4-BE49-F238E27FC236}">
                  <a16:creationId xmlns:a16="http://schemas.microsoft.com/office/drawing/2014/main" id="{4D73874F-ABA6-0620-03CC-325F2C81FA76}"/>
                </a:ext>
              </a:extLst>
            </p:cNvPr>
            <p:cNvSpPr/>
            <p:nvPr/>
          </p:nvSpPr>
          <p:spPr>
            <a:xfrm>
              <a:off x="12325350" y="3619500"/>
              <a:ext cx="4737100" cy="3045862"/>
            </a:xfrm>
            <a:custGeom>
              <a:avLst/>
              <a:gdLst>
                <a:gd name="connsiteX0" fmla="*/ 4737100 w 4737100"/>
                <a:gd name="connsiteY0" fmla="*/ 2660650 h 3045862"/>
                <a:gd name="connsiteX1" fmla="*/ 4457700 w 4737100"/>
                <a:gd name="connsiteY1" fmla="*/ 2819400 h 3045862"/>
                <a:gd name="connsiteX2" fmla="*/ 4076700 w 4737100"/>
                <a:gd name="connsiteY2" fmla="*/ 2984500 h 3045862"/>
                <a:gd name="connsiteX3" fmla="*/ 3956050 w 4737100"/>
                <a:gd name="connsiteY3" fmla="*/ 3035300 h 3045862"/>
                <a:gd name="connsiteX4" fmla="*/ 3346450 w 4737100"/>
                <a:gd name="connsiteY4" fmla="*/ 2794000 h 3045862"/>
                <a:gd name="connsiteX5" fmla="*/ 2241550 w 4737100"/>
                <a:gd name="connsiteY5" fmla="*/ 2324100 h 3045862"/>
                <a:gd name="connsiteX6" fmla="*/ 1358900 w 4737100"/>
                <a:gd name="connsiteY6" fmla="*/ 1936750 h 3045862"/>
                <a:gd name="connsiteX7" fmla="*/ 717550 w 4737100"/>
                <a:gd name="connsiteY7" fmla="*/ 1689100 h 3045862"/>
                <a:gd name="connsiteX8" fmla="*/ 577850 w 4737100"/>
                <a:gd name="connsiteY8" fmla="*/ 1536700 h 3045862"/>
                <a:gd name="connsiteX9" fmla="*/ 463550 w 4737100"/>
                <a:gd name="connsiteY9" fmla="*/ 1263650 h 3045862"/>
                <a:gd name="connsiteX10" fmla="*/ 317500 w 4737100"/>
                <a:gd name="connsiteY10" fmla="*/ 660400 h 3045862"/>
                <a:gd name="connsiteX11" fmla="*/ 222250 w 4737100"/>
                <a:gd name="connsiteY11" fmla="*/ 247650 h 3045862"/>
                <a:gd name="connsiteX12" fmla="*/ 165100 w 4737100"/>
                <a:gd name="connsiteY12" fmla="*/ 114300 h 3045862"/>
                <a:gd name="connsiteX13" fmla="*/ 0 w 4737100"/>
                <a:gd name="connsiteY13" fmla="*/ 0 h 304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7100" h="3045862">
                  <a:moveTo>
                    <a:pt x="4737100" y="2660650"/>
                  </a:moveTo>
                  <a:cubicBezTo>
                    <a:pt x="4652433" y="2713037"/>
                    <a:pt x="4567767" y="2765425"/>
                    <a:pt x="4457700" y="2819400"/>
                  </a:cubicBezTo>
                  <a:cubicBezTo>
                    <a:pt x="4347633" y="2873375"/>
                    <a:pt x="4076700" y="2984500"/>
                    <a:pt x="4076700" y="2984500"/>
                  </a:cubicBezTo>
                  <a:cubicBezTo>
                    <a:pt x="3993092" y="3020483"/>
                    <a:pt x="4077758" y="3067050"/>
                    <a:pt x="3956050" y="3035300"/>
                  </a:cubicBezTo>
                  <a:cubicBezTo>
                    <a:pt x="3834342" y="3003550"/>
                    <a:pt x="3346450" y="2794000"/>
                    <a:pt x="3346450" y="2794000"/>
                  </a:cubicBezTo>
                  <a:cubicBezTo>
                    <a:pt x="3060700" y="2675467"/>
                    <a:pt x="2241550" y="2324100"/>
                    <a:pt x="2241550" y="2324100"/>
                  </a:cubicBezTo>
                  <a:lnTo>
                    <a:pt x="1358900" y="1936750"/>
                  </a:lnTo>
                  <a:cubicBezTo>
                    <a:pt x="1104900" y="1830917"/>
                    <a:pt x="847725" y="1755775"/>
                    <a:pt x="717550" y="1689100"/>
                  </a:cubicBezTo>
                  <a:cubicBezTo>
                    <a:pt x="587375" y="1622425"/>
                    <a:pt x="620183" y="1607608"/>
                    <a:pt x="577850" y="1536700"/>
                  </a:cubicBezTo>
                  <a:cubicBezTo>
                    <a:pt x="535517" y="1465792"/>
                    <a:pt x="506942" y="1409700"/>
                    <a:pt x="463550" y="1263650"/>
                  </a:cubicBezTo>
                  <a:cubicBezTo>
                    <a:pt x="420158" y="1117600"/>
                    <a:pt x="357717" y="829733"/>
                    <a:pt x="317500" y="660400"/>
                  </a:cubicBezTo>
                  <a:cubicBezTo>
                    <a:pt x="277283" y="491067"/>
                    <a:pt x="247650" y="338667"/>
                    <a:pt x="222250" y="247650"/>
                  </a:cubicBezTo>
                  <a:cubicBezTo>
                    <a:pt x="196850" y="156633"/>
                    <a:pt x="202142" y="155575"/>
                    <a:pt x="165100" y="114300"/>
                  </a:cubicBezTo>
                  <a:cubicBezTo>
                    <a:pt x="128058" y="73025"/>
                    <a:pt x="64029" y="36512"/>
                    <a:pt x="0" y="0"/>
                  </a:cubicBezTo>
                </a:path>
              </a:pathLst>
            </a:custGeom>
            <a:noFill/>
            <a:ln>
              <a:solidFill>
                <a:srgbClr val="77B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98818A2A-A63B-53BB-1518-52C9D375B70B}"/>
                </a:ext>
              </a:extLst>
            </p:cNvPr>
            <p:cNvSpPr/>
            <p:nvPr/>
          </p:nvSpPr>
          <p:spPr>
            <a:xfrm>
              <a:off x="15511877" y="6207966"/>
              <a:ext cx="234776" cy="269091"/>
            </a:xfrm>
            <a:prstGeom prst="ellipse">
              <a:avLst/>
            </a:prstGeom>
            <a:solidFill>
              <a:srgbClr val="77B596"/>
            </a:solidFill>
            <a:ln>
              <a:solidFill>
                <a:srgbClr val="77B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6</a:t>
              </a:r>
              <a:endParaRPr lang="fr-FR"/>
            </a:p>
          </p:txBody>
        </p:sp>
      </p:grpSp>
    </p:spTree>
    <p:extLst>
      <p:ext uri="{BB962C8B-B14F-4D97-AF65-F5344CB8AC3E}">
        <p14:creationId xmlns:p14="http://schemas.microsoft.com/office/powerpoint/2010/main" val="2279076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3">
            <a:extLst>
              <a:ext uri="{FF2B5EF4-FFF2-40B4-BE49-F238E27FC236}">
                <a16:creationId xmlns:a16="http://schemas.microsoft.com/office/drawing/2014/main" id="{BAE50A99-323B-48BB-A6EA-266D6F4E37D7}"/>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12 rue Cabanis, 75014 Paris </a:t>
            </a:r>
            <a:endParaRPr lang="fr-FR" sz="1600"/>
          </a:p>
        </p:txBody>
      </p:sp>
      <p:grpSp>
        <p:nvGrpSpPr>
          <p:cNvPr id="2" name="Groupe 1">
            <a:extLst>
              <a:ext uri="{FF2B5EF4-FFF2-40B4-BE49-F238E27FC236}">
                <a16:creationId xmlns:a16="http://schemas.microsoft.com/office/drawing/2014/main" id="{12AB9360-CBF9-B08E-AB49-BEDABA366DFD}"/>
              </a:ext>
            </a:extLst>
          </p:cNvPr>
          <p:cNvGrpSpPr/>
          <p:nvPr/>
        </p:nvGrpSpPr>
        <p:grpSpPr>
          <a:xfrm>
            <a:off x="13559675" y="2163405"/>
            <a:ext cx="1888327" cy="806235"/>
            <a:chOff x="10807700" y="6390100"/>
            <a:chExt cx="2286000" cy="907520"/>
          </a:xfrm>
        </p:grpSpPr>
        <p:sp>
          <p:nvSpPr>
            <p:cNvPr id="3" name="Rectangle 2">
              <a:extLst>
                <a:ext uri="{FF2B5EF4-FFF2-40B4-BE49-F238E27FC236}">
                  <a16:creationId xmlns:a16="http://schemas.microsoft.com/office/drawing/2014/main" id="{7AC2E065-58EF-B9CC-1C06-33B02C4218C4}"/>
                </a:ext>
              </a:extLst>
            </p:cNvPr>
            <p:cNvSpPr/>
            <p:nvPr/>
          </p:nvSpPr>
          <p:spPr>
            <a:xfrm>
              <a:off x="10807700" y="6424760"/>
              <a:ext cx="2286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10;&#10;Description générée automatiquement">
              <a:extLst>
                <a:ext uri="{FF2B5EF4-FFF2-40B4-BE49-F238E27FC236}">
                  <a16:creationId xmlns:a16="http://schemas.microsoft.com/office/drawing/2014/main" id="{65E38C6A-8BA3-D648-0BE4-573B1479EB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7700" y="6390100"/>
              <a:ext cx="2229097" cy="907520"/>
            </a:xfrm>
            <a:prstGeom prst="rect">
              <a:avLst/>
            </a:prstGeom>
            <a:ln>
              <a:noFill/>
            </a:ln>
          </p:spPr>
        </p:pic>
      </p:grpSp>
      <p:sp>
        <p:nvSpPr>
          <p:cNvPr id="6" name="Titre 4">
            <a:extLst>
              <a:ext uri="{FF2B5EF4-FFF2-40B4-BE49-F238E27FC236}">
                <a16:creationId xmlns:a16="http://schemas.microsoft.com/office/drawing/2014/main" id="{FFA6B376-77D1-35EB-68FC-84A8481137F9}"/>
              </a:ext>
            </a:extLst>
          </p:cNvPr>
          <p:cNvSpPr txBox="1">
            <a:spLocks/>
          </p:cNvSpPr>
          <p:nvPr/>
        </p:nvSpPr>
        <p:spPr>
          <a:xfrm>
            <a:off x="680895" y="7490351"/>
            <a:ext cx="16001998" cy="77723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2400">
                <a:solidFill>
                  <a:schemeClr val="bg1"/>
                </a:solidFill>
              </a:rPr>
              <a:t>Rénovation avec une mise aux normes ERP et commercialisation des surfaces  - Zone de Report pour les locataires évincés de la Tour Montparnasse en 2022</a:t>
            </a:r>
          </a:p>
        </p:txBody>
      </p:sp>
      <p:sp>
        <p:nvSpPr>
          <p:cNvPr id="7" name="ZoneTexte 6">
            <a:extLst>
              <a:ext uri="{FF2B5EF4-FFF2-40B4-BE49-F238E27FC236}">
                <a16:creationId xmlns:a16="http://schemas.microsoft.com/office/drawing/2014/main" id="{4F8E2D2C-0B2F-C821-D7CF-0B8DB4A7D08A}"/>
              </a:ext>
            </a:extLst>
          </p:cNvPr>
          <p:cNvSpPr txBox="1"/>
          <p:nvPr/>
        </p:nvSpPr>
        <p:spPr>
          <a:xfrm>
            <a:off x="504371" y="2163405"/>
            <a:ext cx="16704129" cy="961995"/>
          </a:xfrm>
          <a:prstGeom prst="rect">
            <a:avLst/>
          </a:prstGeom>
          <a:noFill/>
        </p:spPr>
        <p:txBody>
          <a:bodyPr wrap="square" rtlCol="0">
            <a:spAutoFit/>
          </a:bodyPr>
          <a:lstStyle/>
          <a:p>
            <a:pPr>
              <a:lnSpc>
                <a:spcPct val="150000"/>
              </a:lnSpc>
            </a:pPr>
            <a:r>
              <a:rPr lang="fr-FR" sz="2000" b="1">
                <a:solidFill>
                  <a:srgbClr val="1C284B"/>
                </a:solidFill>
              </a:rPr>
              <a:t>Contexte : </a:t>
            </a:r>
            <a:r>
              <a:rPr kumimoji="0" lang="fr-FR" sz="2000" b="0" i="0" u="none" strike="noStrike" kern="1200" cap="none" spc="0" normalizeH="0" baseline="0" noProof="0">
                <a:ln>
                  <a:noFill/>
                </a:ln>
                <a:solidFill>
                  <a:srgbClr val="1C284B"/>
                </a:solidFill>
                <a:effectLst/>
                <a:uLnTx/>
                <a:uFillTx/>
                <a:latin typeface="ChaletBook"/>
                <a:ea typeface="+mn-ea"/>
                <a:cs typeface="+mn-cs"/>
              </a:rPr>
              <a:t>SWAP avec l’actif situé 55 rue Raspail Levallois-Perret </a:t>
            </a:r>
            <a:r>
              <a:rPr lang="fr-FR" sz="2000">
                <a:solidFill>
                  <a:srgbClr val="1C284B"/>
                </a:solidFill>
                <a:latin typeface="ChaletBook"/>
              </a:rPr>
              <a:t>en Joint-Venture avec Banque Populaire VDFI</a:t>
            </a:r>
            <a:endParaRPr kumimoji="0" lang="fr-FR" sz="2000" b="0" i="0" u="none" strike="noStrike" kern="1200" cap="none" spc="0" normalizeH="0" baseline="0" noProof="0">
              <a:ln>
                <a:noFill/>
              </a:ln>
              <a:solidFill>
                <a:srgbClr val="1C284B"/>
              </a:solidFill>
              <a:effectLst/>
              <a:uLnTx/>
              <a:uFillTx/>
              <a:latin typeface="ChaletBook"/>
              <a:ea typeface="+mn-ea"/>
              <a:cs typeface="+mn-cs"/>
            </a:endParaRPr>
          </a:p>
          <a:p>
            <a:pPr>
              <a:lnSpc>
                <a:spcPct val="150000"/>
              </a:lnSpc>
            </a:pPr>
            <a:r>
              <a:rPr lang="fr-FR" sz="2000" b="1">
                <a:solidFill>
                  <a:srgbClr val="1C284B"/>
                </a:solidFill>
              </a:rPr>
              <a:t>Description : </a:t>
            </a:r>
            <a:r>
              <a:rPr kumimoji="0" lang="fr-FR" sz="2000" b="0" i="0" u="none" strike="noStrike" kern="1200" cap="none" spc="0" normalizeH="0" baseline="0" noProof="0">
                <a:ln>
                  <a:noFill/>
                </a:ln>
                <a:solidFill>
                  <a:srgbClr val="1C284B"/>
                </a:solidFill>
                <a:effectLst/>
                <a:uLnTx/>
                <a:uFillTx/>
                <a:latin typeface="ChaletBook"/>
                <a:ea typeface="+mn-ea"/>
                <a:cs typeface="+mn-cs"/>
              </a:rPr>
              <a:t>Trois plateaux d’une surface totale </a:t>
            </a:r>
            <a:r>
              <a:rPr kumimoji="0" lang="fr-FR" sz="2000" b="1" i="0" u="none" strike="noStrike" kern="1200" cap="none" spc="0" normalizeH="0" baseline="0" noProof="0">
                <a:ln>
                  <a:noFill/>
                </a:ln>
                <a:solidFill>
                  <a:srgbClr val="1C284B"/>
                </a:solidFill>
                <a:effectLst/>
                <a:uLnTx/>
                <a:uFillTx/>
                <a:latin typeface="ChaletBook"/>
                <a:ea typeface="+mn-ea"/>
                <a:cs typeface="+mn-cs"/>
              </a:rPr>
              <a:t>2 033 m² </a:t>
            </a:r>
            <a:r>
              <a:rPr kumimoji="0" lang="fr-FR" sz="2000" b="0" i="0" u="none" strike="noStrike" kern="1200" cap="none" spc="0" normalizeH="0" baseline="0" noProof="0">
                <a:ln>
                  <a:noFill/>
                </a:ln>
                <a:solidFill>
                  <a:srgbClr val="1C284B"/>
                </a:solidFill>
                <a:effectLst/>
                <a:uLnTx/>
                <a:uFillTx/>
                <a:latin typeface="ChaletBook"/>
                <a:ea typeface="+mn-ea"/>
                <a:cs typeface="+mn-cs"/>
              </a:rPr>
              <a:t>avec </a:t>
            </a:r>
            <a:r>
              <a:rPr kumimoji="0" lang="fr-FR" sz="2000" b="1" i="0" u="none" strike="noStrike" kern="1200" cap="none" spc="0" normalizeH="0" baseline="0" noProof="0">
                <a:ln>
                  <a:noFill/>
                </a:ln>
                <a:solidFill>
                  <a:srgbClr val="1C284B"/>
                </a:solidFill>
                <a:effectLst/>
                <a:uLnTx/>
                <a:uFillTx/>
                <a:latin typeface="ChaletBook"/>
                <a:ea typeface="+mn-ea"/>
                <a:cs typeface="+mn-cs"/>
              </a:rPr>
              <a:t>21 parkings </a:t>
            </a:r>
            <a:r>
              <a:rPr kumimoji="0" lang="fr-FR" sz="2000" b="0" i="0" u="none" strike="noStrike" kern="1200" cap="none" spc="0" normalizeH="0" baseline="0" noProof="0">
                <a:ln>
                  <a:noFill/>
                </a:ln>
                <a:solidFill>
                  <a:srgbClr val="1C284B"/>
                </a:solidFill>
                <a:effectLst/>
                <a:uLnTx/>
                <a:uFillTx/>
                <a:latin typeface="ChaletBook"/>
                <a:ea typeface="+mn-ea"/>
                <a:cs typeface="+mn-cs"/>
              </a:rPr>
              <a:t>dans un immeuble à usage de bureaux</a:t>
            </a:r>
            <a:endParaRPr lang="fr-FR" sz="2000" b="1">
              <a:solidFill>
                <a:srgbClr val="1C284B"/>
              </a:solidFill>
            </a:endParaRPr>
          </a:p>
        </p:txBody>
      </p:sp>
      <p:grpSp>
        <p:nvGrpSpPr>
          <p:cNvPr id="11" name="Groupe 10">
            <a:extLst>
              <a:ext uri="{FF2B5EF4-FFF2-40B4-BE49-F238E27FC236}">
                <a16:creationId xmlns:a16="http://schemas.microsoft.com/office/drawing/2014/main" id="{B5324D63-C1E5-2942-DE5C-A63D0F10AFE2}"/>
              </a:ext>
            </a:extLst>
          </p:cNvPr>
          <p:cNvGrpSpPr/>
          <p:nvPr/>
        </p:nvGrpSpPr>
        <p:grpSpPr>
          <a:xfrm>
            <a:off x="795605" y="3313892"/>
            <a:ext cx="15952108" cy="3617303"/>
            <a:chOff x="1140732" y="3873429"/>
            <a:chExt cx="14605200" cy="3313448"/>
          </a:xfrm>
        </p:grpSpPr>
        <p:grpSp>
          <p:nvGrpSpPr>
            <p:cNvPr id="12" name="Groupe 11">
              <a:extLst>
                <a:ext uri="{FF2B5EF4-FFF2-40B4-BE49-F238E27FC236}">
                  <a16:creationId xmlns:a16="http://schemas.microsoft.com/office/drawing/2014/main" id="{B7A1411A-2859-8140-7423-05C2D3D23825}"/>
                </a:ext>
              </a:extLst>
            </p:cNvPr>
            <p:cNvGrpSpPr/>
            <p:nvPr/>
          </p:nvGrpSpPr>
          <p:grpSpPr>
            <a:xfrm>
              <a:off x="1140732" y="3873429"/>
              <a:ext cx="14011356" cy="3313448"/>
              <a:chOff x="2647949" y="4713529"/>
              <a:chExt cx="14011356" cy="2508136"/>
            </a:xfrm>
          </p:grpSpPr>
          <p:sp>
            <p:nvSpPr>
              <p:cNvPr id="15" name="Espace réservé du contenu 7">
                <a:extLst>
                  <a:ext uri="{FF2B5EF4-FFF2-40B4-BE49-F238E27FC236}">
                    <a16:creationId xmlns:a16="http://schemas.microsoft.com/office/drawing/2014/main" id="{FD2E7DA6-0E55-915E-819E-7A71302B078C}"/>
                  </a:ext>
                </a:extLst>
              </p:cNvPr>
              <p:cNvSpPr txBox="1">
                <a:spLocks/>
              </p:cNvSpPr>
              <p:nvPr/>
            </p:nvSpPr>
            <p:spPr>
              <a:xfrm>
                <a:off x="2647949" y="5114172"/>
                <a:ext cx="14011356" cy="2107493"/>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16" name="Rectangle 15">
                <a:extLst>
                  <a:ext uri="{FF2B5EF4-FFF2-40B4-BE49-F238E27FC236}">
                    <a16:creationId xmlns:a16="http://schemas.microsoft.com/office/drawing/2014/main" id="{5962E720-826D-1746-B8C4-CDCE99FB52C3}"/>
                  </a:ext>
                </a:extLst>
              </p:cNvPr>
              <p:cNvSpPr/>
              <p:nvPr/>
            </p:nvSpPr>
            <p:spPr>
              <a:xfrm>
                <a:off x="2647949" y="4713529"/>
                <a:ext cx="14011356" cy="395462"/>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13" name="ZoneTexte 12">
              <a:extLst>
                <a:ext uri="{FF2B5EF4-FFF2-40B4-BE49-F238E27FC236}">
                  <a16:creationId xmlns:a16="http://schemas.microsoft.com/office/drawing/2014/main" id="{6C5F2204-71AE-B7AF-20AB-B6AE802EA7B5}"/>
                </a:ext>
              </a:extLst>
            </p:cNvPr>
            <p:cNvSpPr txBox="1"/>
            <p:nvPr/>
          </p:nvSpPr>
          <p:spPr>
            <a:xfrm>
              <a:off x="1378525" y="4249503"/>
              <a:ext cx="6667500" cy="2784168"/>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Valeur d’expertise* </a:t>
              </a:r>
              <a:r>
                <a:rPr kumimoji="0" lang="fr-FR" sz="2000" b="0" i="0" u="none" strike="noStrike" kern="1200" cap="none" spc="0" normalizeH="0" baseline="0" noProof="0" dirty="0">
                  <a:ln>
                    <a:noFill/>
                  </a:ln>
                  <a:solidFill>
                    <a:srgbClr val="1C284B"/>
                  </a:solidFill>
                  <a:effectLst/>
                  <a:uLnTx/>
                  <a:uFillTx/>
                  <a:latin typeface="ChaletBook"/>
                  <a:ea typeface="+mn-ea"/>
                  <a:cs typeface="+mn-cs"/>
                </a:rPr>
                <a:t>: 20 000 000€</a:t>
              </a: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Estimation des travaux : </a:t>
              </a:r>
              <a:r>
                <a:rPr kumimoji="0" lang="fr-FR" sz="2000" i="0" u="none" strike="noStrike" kern="1200" cap="none" spc="0" normalizeH="0" baseline="0" noProof="0" dirty="0">
                  <a:ln>
                    <a:noFill/>
                  </a:ln>
                  <a:solidFill>
                    <a:srgbClr val="1C284B"/>
                  </a:solidFill>
                  <a:effectLst/>
                  <a:uLnTx/>
                  <a:uFillTx/>
                  <a:latin typeface="ChaletBook"/>
                  <a:ea typeface="+mn-ea"/>
                  <a:cs typeface="+mn-cs"/>
                </a:rPr>
                <a:t>600 000 €</a:t>
              </a:r>
            </a:p>
            <a:p>
              <a:pPr>
                <a:lnSpc>
                  <a:spcPct val="250000"/>
                </a:lnSpc>
                <a:buFont typeface="Wingdings" panose="05000000000000000000" pitchFamily="2" charset="2"/>
                <a:buChar char="ü"/>
                <a:defRPr/>
              </a:pPr>
              <a:r>
                <a:rPr lang="fr-FR" sz="2000" b="1" dirty="0">
                  <a:solidFill>
                    <a:srgbClr val="1C284B"/>
                  </a:solidFill>
                </a:rPr>
                <a:t> Rendement locatif brut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à l’acquisition</a:t>
              </a:r>
              <a:r>
                <a:rPr lang="fr-FR" sz="2000" b="1" dirty="0">
                  <a:solidFill>
                    <a:srgbClr val="1C284B"/>
                  </a:solidFill>
                </a:rPr>
                <a:t> : </a:t>
              </a:r>
              <a:r>
                <a:rPr lang="fr-FR" sz="2000" dirty="0">
                  <a:solidFill>
                    <a:srgbClr val="1C284B"/>
                  </a:solidFill>
                </a:rPr>
                <a:t>En travaux</a:t>
              </a:r>
              <a:endParaRPr lang="fr-FR" sz="2000" dirty="0">
                <a:solidFill>
                  <a:srgbClr val="1C284B"/>
                </a:solidFill>
                <a:latin typeface="ChaletBook"/>
              </a:endParaRPr>
            </a:p>
            <a:p>
              <a:pPr>
                <a:lnSpc>
                  <a:spcPct val="250000"/>
                </a:lnSpc>
                <a:buFont typeface="Wingdings" panose="05000000000000000000" pitchFamily="2" charset="2"/>
                <a:buChar char="ü"/>
                <a:defRPr/>
              </a:pPr>
              <a:r>
                <a:rPr lang="fr-FR" sz="2000" b="1" dirty="0">
                  <a:solidFill>
                    <a:srgbClr val="1C284B"/>
                  </a:solidFill>
                  <a:latin typeface="ChaletBook"/>
                </a:rPr>
                <a:t> </a:t>
              </a:r>
              <a:r>
                <a:rPr lang="fr-FR" sz="2000" b="1" dirty="0">
                  <a:solidFill>
                    <a:srgbClr val="1C284B"/>
                  </a:solidFill>
                </a:rPr>
                <a:t>Rendement locatif brut visé</a:t>
              </a:r>
              <a:r>
                <a:rPr lang="fr-FR" sz="2000" b="1" baseline="30000" dirty="0">
                  <a:solidFill>
                    <a:srgbClr val="1C284B"/>
                  </a:solidFill>
                </a:rPr>
                <a:t>**</a:t>
              </a:r>
              <a:r>
                <a:rPr lang="fr-FR" sz="2000" b="1" dirty="0">
                  <a:solidFill>
                    <a:srgbClr val="1C284B"/>
                  </a:solidFill>
                </a:rPr>
                <a:t>: </a:t>
              </a:r>
              <a:r>
                <a:rPr lang="fr-FR" sz="2000" dirty="0">
                  <a:solidFill>
                    <a:srgbClr val="1C284B"/>
                  </a:solidFill>
                </a:rPr>
                <a:t>7,16%</a:t>
              </a:r>
            </a:p>
          </p:txBody>
        </p:sp>
        <p:sp>
          <p:nvSpPr>
            <p:cNvPr id="14" name="ZoneTexte 13">
              <a:extLst>
                <a:ext uri="{FF2B5EF4-FFF2-40B4-BE49-F238E27FC236}">
                  <a16:creationId xmlns:a16="http://schemas.microsoft.com/office/drawing/2014/main" id="{4E0998D4-5E4D-965A-DDEA-F47795BFA3F6}"/>
                </a:ext>
              </a:extLst>
            </p:cNvPr>
            <p:cNvSpPr txBox="1"/>
            <p:nvPr/>
          </p:nvSpPr>
          <p:spPr>
            <a:xfrm>
              <a:off x="8662713" y="4249503"/>
              <a:ext cx="7083219" cy="2784168"/>
            </a:xfrm>
            <a:prstGeom prst="rect">
              <a:avLst/>
            </a:prstGeom>
            <a:noFill/>
          </p:spPr>
          <p:txBody>
            <a:bodyPr wrap="square" rtlCol="0">
              <a:spAutoFit/>
            </a:bodyPr>
            <a:lstStyle/>
            <a:p>
              <a:pPr marL="342900" indent="-342900">
                <a:lnSpc>
                  <a:spcPct val="250000"/>
                </a:lnSpc>
                <a:buFont typeface="Wingdings" panose="05000000000000000000" pitchFamily="2" charset="2"/>
                <a:buChar char="ü"/>
              </a:pPr>
              <a:r>
                <a:rPr lang="fr-FR" sz="2000" b="1">
                  <a:solidFill>
                    <a:srgbClr val="1C284B"/>
                  </a:solidFill>
                </a:rPr>
                <a:t>Etat d’avancement : </a:t>
              </a:r>
              <a:r>
                <a:rPr lang="fr-FR" sz="2000">
                  <a:solidFill>
                    <a:srgbClr val="1C284B"/>
                  </a:solidFill>
                </a:rPr>
                <a:t>Propriétaire</a:t>
              </a:r>
            </a:p>
            <a:p>
              <a:pPr marL="342900" indent="-342900">
                <a:lnSpc>
                  <a:spcPct val="250000"/>
                </a:lnSpc>
                <a:buFont typeface="Wingdings" panose="05000000000000000000" pitchFamily="2" charset="2"/>
                <a:buChar char="ü"/>
              </a:pPr>
              <a:r>
                <a:rPr lang="fr-FR" sz="2000" b="1">
                  <a:solidFill>
                    <a:srgbClr val="1C284B"/>
                  </a:solidFill>
                </a:rPr>
                <a:t>LTC : </a:t>
              </a:r>
              <a:r>
                <a:rPr lang="fr-FR" sz="2000">
                  <a:solidFill>
                    <a:srgbClr val="1C284B"/>
                  </a:solidFill>
                </a:rPr>
                <a:t>74% du prix de revient de l’opération</a:t>
              </a:r>
            </a:p>
            <a:p>
              <a:pPr marL="342900" indent="-342900">
                <a:lnSpc>
                  <a:spcPct val="250000"/>
                </a:lnSpc>
                <a:buFont typeface="Wingdings" panose="05000000000000000000" pitchFamily="2" charset="2"/>
                <a:buChar char="ü"/>
              </a:pPr>
              <a:r>
                <a:rPr kumimoji="0" lang="fr-FR" sz="2000" b="1" i="0" u="none" strike="noStrike" kern="1200" cap="none" spc="0" normalizeH="0" baseline="0" noProof="0">
                  <a:ln>
                    <a:noFill/>
                  </a:ln>
                  <a:solidFill>
                    <a:srgbClr val="1C284B"/>
                  </a:solidFill>
                  <a:effectLst/>
                  <a:uLnTx/>
                  <a:uFillTx/>
                  <a:latin typeface="ChaletBook"/>
                  <a:ea typeface="+mn-ea"/>
                  <a:cs typeface="+mn-cs"/>
                </a:rPr>
                <a:t>Taux d’occupation immédiat : </a:t>
              </a:r>
              <a:r>
                <a:rPr kumimoji="0" lang="fr-FR" sz="2000" i="0" u="none" strike="noStrike" kern="1200" cap="none" spc="0" normalizeH="0" baseline="0" noProof="0">
                  <a:ln>
                    <a:noFill/>
                  </a:ln>
                  <a:solidFill>
                    <a:srgbClr val="1C284B"/>
                  </a:solidFill>
                  <a:effectLst/>
                  <a:uLnTx/>
                  <a:uFillTx/>
                  <a:latin typeface="ChaletBook"/>
                  <a:ea typeface="+mn-ea"/>
                  <a:cs typeface="+mn-cs"/>
                </a:rPr>
                <a:t>En travaux</a:t>
              </a:r>
              <a:endParaRPr lang="fr-FR" sz="2000">
                <a:solidFill>
                  <a:srgbClr val="1C284B"/>
                </a:solidFill>
              </a:endParaRPr>
            </a:p>
            <a:p>
              <a:pPr marL="342900" indent="-342900">
                <a:lnSpc>
                  <a:spcPct val="250000"/>
                </a:lnSpc>
                <a:buFont typeface="Wingdings" panose="05000000000000000000" pitchFamily="2" charset="2"/>
                <a:buChar char="ü"/>
              </a:pPr>
              <a:r>
                <a:rPr lang="fr-FR" sz="2000" b="1">
                  <a:solidFill>
                    <a:srgbClr val="1C284B"/>
                  </a:solidFill>
                </a:rPr>
                <a:t>Marge de l’opération visée**</a:t>
              </a:r>
              <a:r>
                <a:rPr lang="fr-FR" sz="2000" b="1" baseline="30000">
                  <a:solidFill>
                    <a:srgbClr val="1C284B"/>
                  </a:solidFill>
                </a:rPr>
                <a:t> </a:t>
              </a:r>
              <a:r>
                <a:rPr lang="fr-FR" sz="2000" b="1">
                  <a:solidFill>
                    <a:srgbClr val="1C284B"/>
                  </a:solidFill>
                </a:rPr>
                <a:t> &gt; 25%</a:t>
              </a:r>
              <a:endParaRPr lang="fr-FR" sz="2000"/>
            </a:p>
          </p:txBody>
        </p:sp>
      </p:grpSp>
      <p:sp>
        <p:nvSpPr>
          <p:cNvPr id="17" name="ZoneTexte 16">
            <a:extLst>
              <a:ext uri="{FF2B5EF4-FFF2-40B4-BE49-F238E27FC236}">
                <a16:creationId xmlns:a16="http://schemas.microsoft.com/office/drawing/2014/main" id="{0EF2EB53-CB2C-D624-CB48-40E0841CE99D}"/>
              </a:ext>
            </a:extLst>
          </p:cNvPr>
          <p:cNvSpPr txBox="1"/>
          <p:nvPr/>
        </p:nvSpPr>
        <p:spPr>
          <a:xfrm>
            <a:off x="10215678" y="6989862"/>
            <a:ext cx="5979542" cy="276999"/>
          </a:xfrm>
          <a:prstGeom prst="rect">
            <a:avLst/>
          </a:prstGeom>
          <a:noFill/>
        </p:spPr>
        <p:txBody>
          <a:bodyPr wrap="square" rtlCol="0">
            <a:noAutofit/>
          </a:bodyPr>
          <a:lstStyle/>
          <a:p>
            <a:pPr algn="r"/>
            <a:r>
              <a:rPr lang="fr-FR" sz="1400" i="1">
                <a:solidFill>
                  <a:srgbClr val="1C284B"/>
                </a:solidFill>
              </a:rPr>
              <a:t>**Les rendements et les performances sont non garantis</a:t>
            </a:r>
          </a:p>
        </p:txBody>
      </p:sp>
      <p:sp>
        <p:nvSpPr>
          <p:cNvPr id="22" name="object 15">
            <a:extLst>
              <a:ext uri="{FF2B5EF4-FFF2-40B4-BE49-F238E27FC236}">
                <a16:creationId xmlns:a16="http://schemas.microsoft.com/office/drawing/2014/main" id="{3493B332-FCB5-2854-A511-21B362961F6D}"/>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sp>
        <p:nvSpPr>
          <p:cNvPr id="10" name="ZoneTexte 9">
            <a:extLst>
              <a:ext uri="{FF2B5EF4-FFF2-40B4-BE49-F238E27FC236}">
                <a16:creationId xmlns:a16="http://schemas.microsoft.com/office/drawing/2014/main" id="{BE383587-1005-61F7-A819-3119CFD5D4D8}"/>
              </a:ext>
            </a:extLst>
          </p:cNvPr>
          <p:cNvSpPr txBox="1"/>
          <p:nvPr/>
        </p:nvSpPr>
        <p:spPr>
          <a:xfrm>
            <a:off x="891721" y="6974472"/>
            <a:ext cx="4734379" cy="307777"/>
          </a:xfrm>
          <a:prstGeom prst="rect">
            <a:avLst/>
          </a:prstGeom>
          <a:noFill/>
        </p:spPr>
        <p:txBody>
          <a:bodyPr wrap="square" rtlCol="0">
            <a:spAutoFit/>
          </a:bodyPr>
          <a:lstStyle/>
          <a:p>
            <a:r>
              <a:rPr lang="fr-FR" sz="1400" i="1">
                <a:solidFill>
                  <a:srgbClr val="1C284B"/>
                </a:solidFill>
              </a:rPr>
              <a:t>*Valeur d’expertise au 31/12/2023</a:t>
            </a:r>
          </a:p>
        </p:txBody>
      </p:sp>
      <p:sp>
        <p:nvSpPr>
          <p:cNvPr id="18" name="Espace réservé du numéro de diapositive 13">
            <a:extLst>
              <a:ext uri="{FF2B5EF4-FFF2-40B4-BE49-F238E27FC236}">
                <a16:creationId xmlns:a16="http://schemas.microsoft.com/office/drawing/2014/main" id="{54A5A865-84DD-FD39-55A4-B6F46D4EC22A}"/>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33</a:t>
            </a:fld>
            <a:endParaRPr lang="en-US"/>
          </a:p>
        </p:txBody>
      </p:sp>
      <p:sp>
        <p:nvSpPr>
          <p:cNvPr id="19" name="Text Placeholder 11">
            <a:extLst>
              <a:ext uri="{FF2B5EF4-FFF2-40B4-BE49-F238E27FC236}">
                <a16:creationId xmlns:a16="http://schemas.microsoft.com/office/drawing/2014/main" id="{1CCD43AB-50D7-5376-A95B-47DB34513BFF}"/>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8" name="Text Placeholder 8">
            <a:extLst>
              <a:ext uri="{FF2B5EF4-FFF2-40B4-BE49-F238E27FC236}">
                <a16:creationId xmlns:a16="http://schemas.microsoft.com/office/drawing/2014/main" id="{BA11A943-8125-C51E-4AB1-610099B197B7}"/>
              </a:ext>
            </a:extLst>
          </p:cNvPr>
          <p:cNvSpPr txBox="1">
            <a:spLocks/>
          </p:cNvSpPr>
          <p:nvPr/>
        </p:nvSpPr>
        <p:spPr>
          <a:xfrm>
            <a:off x="504370" y="17169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Rénovation de 2 033 m² de plateaux de bureaux face à l’Hôpital Sainte-Anne dans le 14</a:t>
            </a:r>
            <a:r>
              <a:rPr lang="fr-FR" sz="2400" b="1" baseline="30000">
                <a:solidFill>
                  <a:srgbClr val="8C634A"/>
                </a:solidFill>
              </a:rPr>
              <a:t>ème</a:t>
            </a:r>
            <a:r>
              <a:rPr lang="fr-FR" sz="2400" b="1">
                <a:solidFill>
                  <a:srgbClr val="8C634A"/>
                </a:solidFill>
              </a:rPr>
              <a:t> arrondissement de Paris </a:t>
            </a:r>
          </a:p>
        </p:txBody>
      </p:sp>
    </p:spTree>
    <p:extLst>
      <p:ext uri="{BB962C8B-B14F-4D97-AF65-F5344CB8AC3E}">
        <p14:creationId xmlns:p14="http://schemas.microsoft.com/office/powerpoint/2010/main" val="76691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28FBE9C-0AF8-0169-A656-B2C385FA5A95}"/>
              </a:ext>
            </a:extLst>
          </p:cNvPr>
          <p:cNvPicPr>
            <a:picLocks noChangeAspect="1"/>
          </p:cNvPicPr>
          <p:nvPr/>
        </p:nvPicPr>
        <p:blipFill>
          <a:blip r:embed="rId3"/>
          <a:stretch>
            <a:fillRect/>
          </a:stretch>
        </p:blipFill>
        <p:spPr>
          <a:xfrm>
            <a:off x="6299289" y="2204622"/>
            <a:ext cx="4564380" cy="2887980"/>
          </a:xfrm>
          <a:prstGeom prst="rect">
            <a:avLst/>
          </a:prstGeom>
        </p:spPr>
      </p:pic>
      <p:pic>
        <p:nvPicPr>
          <p:cNvPr id="9" name="Image 8">
            <a:extLst>
              <a:ext uri="{FF2B5EF4-FFF2-40B4-BE49-F238E27FC236}">
                <a16:creationId xmlns:a16="http://schemas.microsoft.com/office/drawing/2014/main" id="{8DF5D763-DC9E-C818-F9A6-A53D4910DE5A}"/>
              </a:ext>
            </a:extLst>
          </p:cNvPr>
          <p:cNvPicPr>
            <a:picLocks noChangeAspect="1"/>
          </p:cNvPicPr>
          <p:nvPr/>
        </p:nvPicPr>
        <p:blipFill>
          <a:blip r:embed="rId4"/>
          <a:stretch>
            <a:fillRect/>
          </a:stretch>
        </p:blipFill>
        <p:spPr>
          <a:xfrm>
            <a:off x="6299290" y="5288378"/>
            <a:ext cx="4564380" cy="2887980"/>
          </a:xfrm>
          <a:prstGeom prst="rect">
            <a:avLst/>
          </a:prstGeom>
        </p:spPr>
      </p:pic>
      <p:pic>
        <p:nvPicPr>
          <p:cNvPr id="5" name="Image 4">
            <a:extLst>
              <a:ext uri="{FF2B5EF4-FFF2-40B4-BE49-F238E27FC236}">
                <a16:creationId xmlns:a16="http://schemas.microsoft.com/office/drawing/2014/main" id="{689A7C35-9FB2-86EB-F3B5-D752F1CE8DB7}"/>
              </a:ext>
            </a:extLst>
          </p:cNvPr>
          <p:cNvPicPr>
            <a:picLocks noChangeAspect="1"/>
          </p:cNvPicPr>
          <p:nvPr/>
        </p:nvPicPr>
        <p:blipFill>
          <a:blip r:embed="rId5"/>
          <a:stretch>
            <a:fillRect/>
          </a:stretch>
        </p:blipFill>
        <p:spPr>
          <a:xfrm>
            <a:off x="601075" y="2198556"/>
            <a:ext cx="4815840" cy="5935980"/>
          </a:xfrm>
          <a:prstGeom prst="rect">
            <a:avLst/>
          </a:prstGeom>
        </p:spPr>
      </p:pic>
      <p:sp>
        <p:nvSpPr>
          <p:cNvPr id="6" name="object 15">
            <a:extLst>
              <a:ext uri="{FF2B5EF4-FFF2-40B4-BE49-F238E27FC236}">
                <a16:creationId xmlns:a16="http://schemas.microsoft.com/office/drawing/2014/main" id="{2F82759C-56C4-2DA9-1D19-E05A4ADF0152}"/>
              </a:ext>
            </a:extLst>
          </p:cNvPr>
          <p:cNvSpPr>
            <a:spLocks noChangeAspect="1"/>
          </p:cNvSpPr>
          <p:nvPr/>
        </p:nvSpPr>
        <p:spPr>
          <a:xfrm>
            <a:off x="15474110" y="168282"/>
            <a:ext cx="1617337" cy="675899"/>
          </a:xfrm>
          <a:prstGeom prst="rect">
            <a:avLst/>
          </a:prstGeom>
          <a:blipFill>
            <a:blip r:embed="rId6" cstate="print"/>
            <a:stretch>
              <a:fillRect/>
            </a:stretch>
          </a:blipFill>
        </p:spPr>
        <p:txBody>
          <a:bodyPr wrap="square" lIns="0" tIns="0" rIns="0" bIns="0" rtlCol="0">
            <a:spAutoFit/>
          </a:bodyPr>
          <a:lstStyle/>
          <a:p>
            <a:endParaRPr/>
          </a:p>
        </p:txBody>
      </p:sp>
      <p:sp>
        <p:nvSpPr>
          <p:cNvPr id="2" name="Espace réservé du numéro de diapositive 13">
            <a:extLst>
              <a:ext uri="{FF2B5EF4-FFF2-40B4-BE49-F238E27FC236}">
                <a16:creationId xmlns:a16="http://schemas.microsoft.com/office/drawing/2014/main" id="{B3E2B502-5E8E-A25A-2A3A-1B100B5D41B3}"/>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34</a:t>
            </a:fld>
            <a:endParaRPr lang="en-US"/>
          </a:p>
        </p:txBody>
      </p:sp>
      <p:sp>
        <p:nvSpPr>
          <p:cNvPr id="3" name="Text Placeholder 11">
            <a:extLst>
              <a:ext uri="{FF2B5EF4-FFF2-40B4-BE49-F238E27FC236}">
                <a16:creationId xmlns:a16="http://schemas.microsoft.com/office/drawing/2014/main" id="{9D6C0F8A-BE3E-DE3F-9C96-3B19485C1FBE}"/>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0" name="Titre 3">
            <a:extLst>
              <a:ext uri="{FF2B5EF4-FFF2-40B4-BE49-F238E27FC236}">
                <a16:creationId xmlns:a16="http://schemas.microsoft.com/office/drawing/2014/main" id="{DCF5252E-0D1B-2BFA-7D5A-F627C6796B8B}"/>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79 rue Jean Jacques Rousseau, 92150 Suresnes</a:t>
            </a:r>
            <a:endParaRPr lang="fr-FR"/>
          </a:p>
        </p:txBody>
      </p:sp>
      <p:sp>
        <p:nvSpPr>
          <p:cNvPr id="11" name="Text Placeholder 8">
            <a:extLst>
              <a:ext uri="{FF2B5EF4-FFF2-40B4-BE49-F238E27FC236}">
                <a16:creationId xmlns:a16="http://schemas.microsoft.com/office/drawing/2014/main" id="{8476C5E4-5C3B-5C41-072F-3FF3E830CD5D}"/>
              </a:ext>
            </a:extLst>
          </p:cNvPr>
          <p:cNvSpPr txBox="1">
            <a:spLocks/>
          </p:cNvSpPr>
          <p:nvPr/>
        </p:nvSpPr>
        <p:spPr>
          <a:xfrm>
            <a:off x="504370" y="17169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Réhabilitation et optimisation locative d’un immeuble de bureaux de 3 636 m² à Suresnes</a:t>
            </a:r>
          </a:p>
        </p:txBody>
      </p:sp>
      <p:grpSp>
        <p:nvGrpSpPr>
          <p:cNvPr id="12" name="Groupe 11">
            <a:extLst>
              <a:ext uri="{FF2B5EF4-FFF2-40B4-BE49-F238E27FC236}">
                <a16:creationId xmlns:a16="http://schemas.microsoft.com/office/drawing/2014/main" id="{DEBE719D-E243-33CC-096B-EECF51A7732D}"/>
              </a:ext>
            </a:extLst>
          </p:cNvPr>
          <p:cNvGrpSpPr/>
          <p:nvPr/>
        </p:nvGrpSpPr>
        <p:grpSpPr>
          <a:xfrm>
            <a:off x="11698841" y="2241268"/>
            <a:ext cx="5048284" cy="5935090"/>
            <a:chOff x="11698841" y="2241268"/>
            <a:chExt cx="5048284" cy="5935090"/>
          </a:xfrm>
        </p:grpSpPr>
        <p:grpSp>
          <p:nvGrpSpPr>
            <p:cNvPr id="13" name="Groupe 12">
              <a:extLst>
                <a:ext uri="{FF2B5EF4-FFF2-40B4-BE49-F238E27FC236}">
                  <a16:creationId xmlns:a16="http://schemas.microsoft.com/office/drawing/2014/main" id="{075AC3F4-3472-A244-142F-1BC8AA93D334}"/>
                </a:ext>
              </a:extLst>
            </p:cNvPr>
            <p:cNvGrpSpPr>
              <a:grpSpLocks noChangeAspect="1"/>
            </p:cNvGrpSpPr>
            <p:nvPr/>
          </p:nvGrpSpPr>
          <p:grpSpPr>
            <a:xfrm>
              <a:off x="11698841" y="2241268"/>
              <a:ext cx="5048284" cy="5935090"/>
              <a:chOff x="11293397" y="2126442"/>
              <a:chExt cx="5195733" cy="6108440"/>
            </a:xfrm>
          </p:grpSpPr>
          <p:grpSp>
            <p:nvGrpSpPr>
              <p:cNvPr id="15" name="Groupe 14">
                <a:extLst>
                  <a:ext uri="{FF2B5EF4-FFF2-40B4-BE49-F238E27FC236}">
                    <a16:creationId xmlns:a16="http://schemas.microsoft.com/office/drawing/2014/main" id="{E369B0E0-D17C-61B3-BC01-2D5B5BA29343}"/>
                  </a:ext>
                </a:extLst>
              </p:cNvPr>
              <p:cNvGrpSpPr/>
              <p:nvPr/>
            </p:nvGrpSpPr>
            <p:grpSpPr>
              <a:xfrm>
                <a:off x="11293397" y="2126442"/>
                <a:ext cx="5195733" cy="6108440"/>
                <a:chOff x="11293397" y="2126442"/>
                <a:chExt cx="5195733" cy="6108440"/>
              </a:xfrm>
            </p:grpSpPr>
            <p:pic>
              <p:nvPicPr>
                <p:cNvPr id="17" name="Image 16">
                  <a:extLst>
                    <a:ext uri="{FF2B5EF4-FFF2-40B4-BE49-F238E27FC236}">
                      <a16:creationId xmlns:a16="http://schemas.microsoft.com/office/drawing/2014/main" id="{FA691F7E-8DE4-8971-E3AF-8D08EE31F901}"/>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1293397" y="2126442"/>
                  <a:ext cx="5195733" cy="6108440"/>
                </a:xfrm>
                <a:prstGeom prst="rect">
                  <a:avLst/>
                </a:prstGeom>
              </p:spPr>
            </p:pic>
            <p:sp>
              <p:nvSpPr>
                <p:cNvPr id="18" name="Forme libre : forme 17">
                  <a:extLst>
                    <a:ext uri="{FF2B5EF4-FFF2-40B4-BE49-F238E27FC236}">
                      <a16:creationId xmlns:a16="http://schemas.microsoft.com/office/drawing/2014/main" id="{B3141114-0239-0B59-E134-42B102674D96}"/>
                    </a:ext>
                  </a:extLst>
                </p:cNvPr>
                <p:cNvSpPr/>
                <p:nvPr/>
              </p:nvSpPr>
              <p:spPr>
                <a:xfrm>
                  <a:off x="11410563" y="2128345"/>
                  <a:ext cx="600463" cy="6096000"/>
                </a:xfrm>
                <a:custGeom>
                  <a:avLst/>
                  <a:gdLst>
                    <a:gd name="connsiteX0" fmla="*/ 67063 w 600463"/>
                    <a:gd name="connsiteY0" fmla="*/ 6096000 h 6096000"/>
                    <a:gd name="connsiteX1" fmla="*/ 133738 w 600463"/>
                    <a:gd name="connsiteY1" fmla="*/ 5591175 h 6096000"/>
                    <a:gd name="connsiteX2" fmla="*/ 48013 w 600463"/>
                    <a:gd name="connsiteY2" fmla="*/ 4876800 h 6096000"/>
                    <a:gd name="connsiteX3" fmla="*/ 388 w 600463"/>
                    <a:gd name="connsiteY3" fmla="*/ 4314825 h 6096000"/>
                    <a:gd name="connsiteX4" fmla="*/ 38488 w 600463"/>
                    <a:gd name="connsiteY4" fmla="*/ 3771900 h 6096000"/>
                    <a:gd name="connsiteX5" fmla="*/ 228988 w 600463"/>
                    <a:gd name="connsiteY5" fmla="*/ 3152775 h 6096000"/>
                    <a:gd name="connsiteX6" fmla="*/ 343288 w 600463"/>
                    <a:gd name="connsiteY6" fmla="*/ 2714625 h 6096000"/>
                    <a:gd name="connsiteX7" fmla="*/ 371863 w 600463"/>
                    <a:gd name="connsiteY7" fmla="*/ 2419350 h 6096000"/>
                    <a:gd name="connsiteX8" fmla="*/ 248038 w 600463"/>
                    <a:gd name="connsiteY8" fmla="*/ 1828800 h 6096000"/>
                    <a:gd name="connsiteX9" fmla="*/ 133738 w 600463"/>
                    <a:gd name="connsiteY9" fmla="*/ 1114425 h 6096000"/>
                    <a:gd name="connsiteX10" fmla="*/ 114688 w 600463"/>
                    <a:gd name="connsiteY10" fmla="*/ 857250 h 6096000"/>
                    <a:gd name="connsiteX11" fmla="*/ 267088 w 600463"/>
                    <a:gd name="connsiteY11" fmla="*/ 476250 h 6096000"/>
                    <a:gd name="connsiteX12" fmla="*/ 600463 w 600463"/>
                    <a:gd name="connsiteY12" fmla="*/ 0 h 6096000"/>
                    <a:gd name="connsiteX13" fmla="*/ 600463 w 600463"/>
                    <a:gd name="connsiteY13"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463" h="6096000">
                      <a:moveTo>
                        <a:pt x="67063" y="6096000"/>
                      </a:moveTo>
                      <a:cubicBezTo>
                        <a:pt x="101988" y="5945187"/>
                        <a:pt x="136913" y="5794375"/>
                        <a:pt x="133738" y="5591175"/>
                      </a:cubicBezTo>
                      <a:cubicBezTo>
                        <a:pt x="130563" y="5387975"/>
                        <a:pt x="70238" y="5089525"/>
                        <a:pt x="48013" y="4876800"/>
                      </a:cubicBezTo>
                      <a:cubicBezTo>
                        <a:pt x="25788" y="4664075"/>
                        <a:pt x="1975" y="4498975"/>
                        <a:pt x="388" y="4314825"/>
                      </a:cubicBezTo>
                      <a:cubicBezTo>
                        <a:pt x="-1199" y="4130675"/>
                        <a:pt x="388" y="3965575"/>
                        <a:pt x="38488" y="3771900"/>
                      </a:cubicBezTo>
                      <a:cubicBezTo>
                        <a:pt x="76588" y="3578225"/>
                        <a:pt x="178188" y="3328987"/>
                        <a:pt x="228988" y="3152775"/>
                      </a:cubicBezTo>
                      <a:cubicBezTo>
                        <a:pt x="279788" y="2976563"/>
                        <a:pt x="319476" y="2836862"/>
                        <a:pt x="343288" y="2714625"/>
                      </a:cubicBezTo>
                      <a:cubicBezTo>
                        <a:pt x="367101" y="2592387"/>
                        <a:pt x="387738" y="2566987"/>
                        <a:pt x="371863" y="2419350"/>
                      </a:cubicBezTo>
                      <a:cubicBezTo>
                        <a:pt x="355988" y="2271713"/>
                        <a:pt x="287726" y="2046288"/>
                        <a:pt x="248038" y="1828800"/>
                      </a:cubicBezTo>
                      <a:cubicBezTo>
                        <a:pt x="208350" y="1611312"/>
                        <a:pt x="155963" y="1276350"/>
                        <a:pt x="133738" y="1114425"/>
                      </a:cubicBezTo>
                      <a:cubicBezTo>
                        <a:pt x="111513" y="952500"/>
                        <a:pt x="92463" y="963612"/>
                        <a:pt x="114688" y="857250"/>
                      </a:cubicBezTo>
                      <a:cubicBezTo>
                        <a:pt x="136913" y="750887"/>
                        <a:pt x="186126" y="619125"/>
                        <a:pt x="267088" y="476250"/>
                      </a:cubicBezTo>
                      <a:cubicBezTo>
                        <a:pt x="348050" y="333375"/>
                        <a:pt x="600463" y="0"/>
                        <a:pt x="600463" y="0"/>
                      </a:cubicBezTo>
                      <a:lnTo>
                        <a:pt x="600463" y="0"/>
                      </a:lnTo>
                    </a:path>
                  </a:pathLst>
                </a:custGeom>
                <a:noFill/>
                <a:ln>
                  <a:solidFill>
                    <a:srgbClr val="B72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E2B70D3-E30C-4680-C157-B7F40D3400BF}"/>
                    </a:ext>
                  </a:extLst>
                </p:cNvPr>
                <p:cNvSpPr txBox="1"/>
                <p:nvPr/>
              </p:nvSpPr>
              <p:spPr>
                <a:xfrm>
                  <a:off x="11461441" y="5125205"/>
                  <a:ext cx="434975" cy="307777"/>
                </a:xfrm>
                <a:prstGeom prst="rect">
                  <a:avLst/>
                </a:prstGeom>
                <a:noFill/>
              </p:spPr>
              <p:txBody>
                <a:bodyPr wrap="square" rtlCol="0">
                  <a:spAutoFit/>
                </a:bodyPr>
                <a:lstStyle/>
                <a:p>
                  <a:r>
                    <a:rPr lang="fr-FR" sz="1400">
                      <a:solidFill>
                        <a:schemeClr val="bg1"/>
                      </a:solidFill>
                    </a:rPr>
                    <a:t>T2</a:t>
                  </a:r>
                </a:p>
              </p:txBody>
            </p:sp>
            <p:pic>
              <p:nvPicPr>
                <p:cNvPr id="28" name="Graphique 27" descr="Repère avec un remplissage uni">
                  <a:extLst>
                    <a:ext uri="{FF2B5EF4-FFF2-40B4-BE49-F238E27FC236}">
                      <a16:creationId xmlns:a16="http://schemas.microsoft.com/office/drawing/2014/main" id="{B38BE34E-1804-5272-B492-B8695F34DA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11026" y="4465145"/>
                  <a:ext cx="576193" cy="533400"/>
                </a:xfrm>
                <a:prstGeom prst="rect">
                  <a:avLst/>
                </a:prstGeom>
              </p:spPr>
            </p:pic>
          </p:grpSp>
          <p:sp>
            <p:nvSpPr>
              <p:cNvPr id="16" name="Ellipse 15">
                <a:extLst>
                  <a:ext uri="{FF2B5EF4-FFF2-40B4-BE49-F238E27FC236}">
                    <a16:creationId xmlns:a16="http://schemas.microsoft.com/office/drawing/2014/main" id="{4F119E33-05DA-5E96-8A3E-DF4BC9018396}"/>
                  </a:ext>
                </a:extLst>
              </p:cNvPr>
              <p:cNvSpPr/>
              <p:nvPr/>
            </p:nvSpPr>
            <p:spPr>
              <a:xfrm>
                <a:off x="11543647" y="5153513"/>
                <a:ext cx="221855" cy="251163"/>
              </a:xfrm>
              <a:prstGeom prst="ellipse">
                <a:avLst/>
              </a:prstGeom>
              <a:solidFill>
                <a:srgbClr val="B528A9"/>
              </a:solidFill>
              <a:ln>
                <a:solidFill>
                  <a:srgbClr val="B52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D1826FC8-2D2B-FAFF-9910-4E98CD115171}"/>
                </a:ext>
              </a:extLst>
            </p:cNvPr>
            <p:cNvSpPr txBox="1"/>
            <p:nvPr/>
          </p:nvSpPr>
          <p:spPr>
            <a:xfrm>
              <a:off x="11849772" y="5159574"/>
              <a:ext cx="434975" cy="307777"/>
            </a:xfrm>
            <a:prstGeom prst="rect">
              <a:avLst/>
            </a:prstGeom>
            <a:noFill/>
          </p:spPr>
          <p:txBody>
            <a:bodyPr wrap="square" rtlCol="0">
              <a:spAutoFit/>
            </a:bodyPr>
            <a:lstStyle/>
            <a:p>
              <a:r>
                <a:rPr lang="fr-FR" sz="1400">
                  <a:solidFill>
                    <a:schemeClr val="bg1"/>
                  </a:solidFill>
                </a:rPr>
                <a:t>T2</a:t>
              </a:r>
            </a:p>
          </p:txBody>
        </p:sp>
      </p:grpSp>
    </p:spTree>
    <p:extLst>
      <p:ext uri="{BB962C8B-B14F-4D97-AF65-F5344CB8AC3E}">
        <p14:creationId xmlns:p14="http://schemas.microsoft.com/office/powerpoint/2010/main" val="3187254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3">
            <a:extLst>
              <a:ext uri="{FF2B5EF4-FFF2-40B4-BE49-F238E27FC236}">
                <a16:creationId xmlns:a16="http://schemas.microsoft.com/office/drawing/2014/main" id="{BAE50A99-323B-48BB-A6EA-266D6F4E37D7}"/>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79 rue Jean Jacques Rousseau, 92150 Suresnes</a:t>
            </a:r>
            <a:endParaRPr lang="fr-FR" sz="1600"/>
          </a:p>
        </p:txBody>
      </p:sp>
      <p:sp>
        <p:nvSpPr>
          <p:cNvPr id="6" name="Titre 4">
            <a:extLst>
              <a:ext uri="{FF2B5EF4-FFF2-40B4-BE49-F238E27FC236}">
                <a16:creationId xmlns:a16="http://schemas.microsoft.com/office/drawing/2014/main" id="{FFA6B376-77D1-35EB-68FC-84A8481137F9}"/>
              </a:ext>
            </a:extLst>
          </p:cNvPr>
          <p:cNvSpPr txBox="1">
            <a:spLocks/>
          </p:cNvSpPr>
          <p:nvPr/>
        </p:nvSpPr>
        <p:spPr>
          <a:xfrm>
            <a:off x="680895" y="7490351"/>
            <a:ext cx="16001998" cy="77723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gn="ctr">
              <a:lnSpc>
                <a:spcPct val="100000"/>
              </a:lnSpc>
              <a:buNone/>
            </a:pPr>
            <a:r>
              <a:rPr lang="fr-FR" sz="2400">
                <a:solidFill>
                  <a:schemeClr val="bg1"/>
                </a:solidFill>
              </a:rPr>
              <a:t>Rénovation des plateaux, renouvellement des baux avec les locataires de qualité en place et politique active de commercialisation sur les espaces vacants</a:t>
            </a:r>
          </a:p>
        </p:txBody>
      </p:sp>
      <p:sp>
        <p:nvSpPr>
          <p:cNvPr id="7" name="ZoneTexte 6">
            <a:extLst>
              <a:ext uri="{FF2B5EF4-FFF2-40B4-BE49-F238E27FC236}">
                <a16:creationId xmlns:a16="http://schemas.microsoft.com/office/drawing/2014/main" id="{4F8E2D2C-0B2F-C821-D7CF-0B8DB4A7D08A}"/>
              </a:ext>
            </a:extLst>
          </p:cNvPr>
          <p:cNvSpPr txBox="1"/>
          <p:nvPr/>
        </p:nvSpPr>
        <p:spPr>
          <a:xfrm>
            <a:off x="504371" y="2103445"/>
            <a:ext cx="15303499" cy="1115883"/>
          </a:xfrm>
          <a:prstGeom prst="rect">
            <a:avLst/>
          </a:prstGeom>
          <a:noFill/>
        </p:spPr>
        <p:txBody>
          <a:bodyPr wrap="square" rtlCol="0">
            <a:spAutoFit/>
          </a:bodyPr>
          <a:lstStyle/>
          <a:p>
            <a:r>
              <a:rPr lang="fr-FR" sz="2000" b="1">
                <a:solidFill>
                  <a:srgbClr val="1C284B"/>
                </a:solidFill>
              </a:rPr>
              <a:t>Contexte </a:t>
            </a:r>
            <a:r>
              <a:rPr lang="fr-FR" sz="2000">
                <a:solidFill>
                  <a:srgbClr val="1C284B"/>
                </a:solidFill>
              </a:rPr>
              <a:t>: </a:t>
            </a:r>
            <a:r>
              <a:rPr kumimoji="0" lang="fr-FR" sz="2000" b="0" i="0" u="none" strike="noStrike" kern="1200" cap="none" spc="0" normalizeH="0" baseline="0" noProof="0">
                <a:ln>
                  <a:noFill/>
                </a:ln>
                <a:solidFill>
                  <a:srgbClr val="1C284B"/>
                </a:solidFill>
                <a:effectLst/>
                <a:uLnTx/>
                <a:uFillTx/>
                <a:latin typeface="ChaletBook"/>
                <a:ea typeface="+mn-ea"/>
                <a:cs typeface="+mn-cs"/>
              </a:rPr>
              <a:t>Immeuble de bureaux à restructurer mais assurant des revenus locatifs stables grâce à une garantie locative. </a:t>
            </a:r>
          </a:p>
          <a:p>
            <a:r>
              <a:rPr kumimoji="0" lang="fr-FR" sz="2000" b="0" i="0" u="none" strike="noStrike" kern="1200" cap="none" spc="0" normalizeH="0" baseline="0" noProof="0">
                <a:ln>
                  <a:noFill/>
                </a:ln>
                <a:solidFill>
                  <a:srgbClr val="1C284B"/>
                </a:solidFill>
                <a:effectLst/>
                <a:uLnTx/>
                <a:uFillTx/>
                <a:latin typeface="ChaletBook"/>
                <a:ea typeface="+mn-ea"/>
                <a:cs typeface="+mn-cs"/>
              </a:rPr>
              <a:t>	    </a:t>
            </a:r>
            <a:r>
              <a:rPr kumimoji="0" lang="fr-FR" sz="1000" b="0" i="0" u="none" strike="noStrike" kern="1200" cap="none" spc="0" normalizeH="0" baseline="0" noProof="0">
                <a:ln>
                  <a:noFill/>
                </a:ln>
                <a:solidFill>
                  <a:srgbClr val="1C284B"/>
                </a:solidFill>
                <a:effectLst/>
                <a:uLnTx/>
                <a:uFillTx/>
                <a:latin typeface="ChaletBook"/>
                <a:ea typeface="+mn-ea"/>
                <a:cs typeface="+mn-cs"/>
              </a:rPr>
              <a:t> </a:t>
            </a:r>
            <a:r>
              <a:rPr kumimoji="0" lang="fr-FR" sz="2000" b="0" i="0" u="none" strike="noStrike" kern="1200" cap="none" spc="0" normalizeH="0" baseline="0" noProof="0">
                <a:ln>
                  <a:noFill/>
                </a:ln>
                <a:solidFill>
                  <a:srgbClr val="1C284B"/>
                </a:solidFill>
                <a:effectLst/>
                <a:uLnTx/>
                <a:uFillTx/>
                <a:latin typeface="ChaletBook"/>
                <a:ea typeface="+mn-ea"/>
                <a:cs typeface="+mn-cs"/>
              </a:rPr>
              <a:t>Réalisée en Joint-Venture avec Banque </a:t>
            </a:r>
            <a:r>
              <a:rPr kumimoji="0" lang="fr-FR" sz="2000" b="0" i="0" u="none" strike="noStrike" kern="1200" cap="none" spc="0" normalizeH="0" baseline="0" noProof="0" err="1">
                <a:ln>
                  <a:noFill/>
                </a:ln>
                <a:solidFill>
                  <a:srgbClr val="1C284B"/>
                </a:solidFill>
                <a:effectLst/>
                <a:uLnTx/>
                <a:uFillTx/>
                <a:latin typeface="ChaletBook"/>
                <a:ea typeface="+mn-ea"/>
                <a:cs typeface="+mn-cs"/>
              </a:rPr>
              <a:t>Popul</a:t>
            </a:r>
            <a:r>
              <a:rPr lang="fr-FR" sz="2000">
                <a:solidFill>
                  <a:srgbClr val="1C284B"/>
                </a:solidFill>
                <a:latin typeface="ChaletBook"/>
              </a:rPr>
              <a:t>aire VDFI</a:t>
            </a:r>
            <a:endParaRPr lang="fr-FR" sz="2000">
              <a:solidFill>
                <a:srgbClr val="1C284B"/>
              </a:solidFill>
            </a:endParaRPr>
          </a:p>
          <a:p>
            <a:pPr>
              <a:lnSpc>
                <a:spcPct val="150000"/>
              </a:lnSpc>
            </a:pPr>
            <a:r>
              <a:rPr lang="fr-FR" sz="2000" b="1">
                <a:solidFill>
                  <a:srgbClr val="1C284B"/>
                </a:solidFill>
              </a:rPr>
              <a:t>Description : </a:t>
            </a:r>
            <a:r>
              <a:rPr lang="fr-FR" sz="2000">
                <a:solidFill>
                  <a:srgbClr val="1C284B"/>
                </a:solidFill>
              </a:rPr>
              <a:t>Immeuble de bureaux de </a:t>
            </a:r>
            <a:r>
              <a:rPr lang="fr-FR" sz="2000" b="1">
                <a:solidFill>
                  <a:srgbClr val="1C284B"/>
                </a:solidFill>
              </a:rPr>
              <a:t>3 636 m² </a:t>
            </a:r>
            <a:r>
              <a:rPr lang="fr-FR" sz="2000">
                <a:solidFill>
                  <a:srgbClr val="1C284B"/>
                </a:solidFill>
              </a:rPr>
              <a:t>répartie sur 6 niveaux hors sols et 2 niveaux de sous-sol avec </a:t>
            </a:r>
            <a:r>
              <a:rPr lang="fr-FR" sz="2000" b="1">
                <a:solidFill>
                  <a:srgbClr val="1C284B"/>
                </a:solidFill>
              </a:rPr>
              <a:t>90 places de parking</a:t>
            </a:r>
          </a:p>
        </p:txBody>
      </p:sp>
      <p:grpSp>
        <p:nvGrpSpPr>
          <p:cNvPr id="11" name="Groupe 10">
            <a:extLst>
              <a:ext uri="{FF2B5EF4-FFF2-40B4-BE49-F238E27FC236}">
                <a16:creationId xmlns:a16="http://schemas.microsoft.com/office/drawing/2014/main" id="{B5324D63-C1E5-2942-DE5C-A63D0F10AFE2}"/>
              </a:ext>
            </a:extLst>
          </p:cNvPr>
          <p:cNvGrpSpPr/>
          <p:nvPr/>
        </p:nvGrpSpPr>
        <p:grpSpPr>
          <a:xfrm>
            <a:off x="795605" y="3313892"/>
            <a:ext cx="15952108" cy="3617303"/>
            <a:chOff x="1140732" y="3873429"/>
            <a:chExt cx="14605200" cy="3313448"/>
          </a:xfrm>
        </p:grpSpPr>
        <p:grpSp>
          <p:nvGrpSpPr>
            <p:cNvPr id="12" name="Groupe 11">
              <a:extLst>
                <a:ext uri="{FF2B5EF4-FFF2-40B4-BE49-F238E27FC236}">
                  <a16:creationId xmlns:a16="http://schemas.microsoft.com/office/drawing/2014/main" id="{B7A1411A-2859-8140-7423-05C2D3D23825}"/>
                </a:ext>
              </a:extLst>
            </p:cNvPr>
            <p:cNvGrpSpPr/>
            <p:nvPr/>
          </p:nvGrpSpPr>
          <p:grpSpPr>
            <a:xfrm>
              <a:off x="1140732" y="3873429"/>
              <a:ext cx="14011356" cy="3313448"/>
              <a:chOff x="2647949" y="4713529"/>
              <a:chExt cx="14011356" cy="2508136"/>
            </a:xfrm>
          </p:grpSpPr>
          <p:sp>
            <p:nvSpPr>
              <p:cNvPr id="15" name="Espace réservé du contenu 7">
                <a:extLst>
                  <a:ext uri="{FF2B5EF4-FFF2-40B4-BE49-F238E27FC236}">
                    <a16:creationId xmlns:a16="http://schemas.microsoft.com/office/drawing/2014/main" id="{FD2E7DA6-0E55-915E-819E-7A71302B078C}"/>
                  </a:ext>
                </a:extLst>
              </p:cNvPr>
              <p:cNvSpPr txBox="1">
                <a:spLocks/>
              </p:cNvSpPr>
              <p:nvPr/>
            </p:nvSpPr>
            <p:spPr>
              <a:xfrm>
                <a:off x="2647949" y="5114172"/>
                <a:ext cx="14011356" cy="2107493"/>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16" name="Rectangle 15">
                <a:extLst>
                  <a:ext uri="{FF2B5EF4-FFF2-40B4-BE49-F238E27FC236}">
                    <a16:creationId xmlns:a16="http://schemas.microsoft.com/office/drawing/2014/main" id="{5962E720-826D-1746-B8C4-CDCE99FB52C3}"/>
                  </a:ext>
                </a:extLst>
              </p:cNvPr>
              <p:cNvSpPr/>
              <p:nvPr/>
            </p:nvSpPr>
            <p:spPr>
              <a:xfrm>
                <a:off x="2647949" y="4713529"/>
                <a:ext cx="14011356" cy="395462"/>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13" name="ZoneTexte 12">
              <a:extLst>
                <a:ext uri="{FF2B5EF4-FFF2-40B4-BE49-F238E27FC236}">
                  <a16:creationId xmlns:a16="http://schemas.microsoft.com/office/drawing/2014/main" id="{6C5F2204-71AE-B7AF-20AB-B6AE802EA7B5}"/>
                </a:ext>
              </a:extLst>
            </p:cNvPr>
            <p:cNvSpPr txBox="1"/>
            <p:nvPr/>
          </p:nvSpPr>
          <p:spPr>
            <a:xfrm>
              <a:off x="1378525" y="4249503"/>
              <a:ext cx="6667500" cy="2784168"/>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Valeur d’expertise* </a:t>
              </a:r>
              <a:r>
                <a:rPr kumimoji="0" lang="fr-FR" sz="2000" b="0" i="0" u="none" strike="noStrike" kern="1200" cap="none" spc="0" normalizeH="0" baseline="0" noProof="0" dirty="0">
                  <a:ln>
                    <a:noFill/>
                  </a:ln>
                  <a:solidFill>
                    <a:srgbClr val="1C284B"/>
                  </a:solidFill>
                  <a:effectLst/>
                  <a:uLnTx/>
                  <a:uFillTx/>
                  <a:latin typeface="ChaletBook"/>
                  <a:ea typeface="+mn-ea"/>
                  <a:cs typeface="+mn-cs"/>
                </a:rPr>
                <a:t>: 15 </a:t>
              </a:r>
              <a:r>
                <a:rPr lang="fr-FR" sz="2000" dirty="0">
                  <a:solidFill>
                    <a:srgbClr val="1C284B"/>
                  </a:solidFill>
                  <a:latin typeface="ChaletBook"/>
                </a:rPr>
                <a:t>553</a:t>
              </a:r>
              <a:r>
                <a:rPr kumimoji="0" lang="fr-FR" sz="2000" b="0" i="0" u="none" strike="noStrike" kern="1200" cap="none" spc="0" normalizeH="0" baseline="0" noProof="0" dirty="0">
                  <a:ln>
                    <a:noFill/>
                  </a:ln>
                  <a:solidFill>
                    <a:srgbClr val="1C284B"/>
                  </a:solidFill>
                  <a:effectLst/>
                  <a:uLnTx/>
                  <a:uFillTx/>
                  <a:latin typeface="ChaletBook"/>
                  <a:ea typeface="+mn-ea"/>
                  <a:cs typeface="+mn-cs"/>
                </a:rPr>
                <a:t> 000 €</a:t>
              </a: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Estimation des travaux : </a:t>
              </a:r>
              <a:r>
                <a:rPr kumimoji="0" lang="fr-FR" sz="2000" b="0" i="0" u="none" strike="noStrike" kern="1200" cap="none" spc="0" normalizeH="0" baseline="0" noProof="0" dirty="0">
                  <a:ln>
                    <a:noFill/>
                  </a:ln>
                  <a:solidFill>
                    <a:srgbClr val="1C284B"/>
                  </a:solidFill>
                  <a:effectLst/>
                  <a:uLnTx/>
                  <a:uFillTx/>
                  <a:latin typeface="ChaletBook"/>
                  <a:ea typeface="+mn-ea"/>
                  <a:cs typeface="+mn-cs"/>
                </a:rPr>
                <a:t>2 600 000 €</a:t>
              </a:r>
              <a:endParaRPr lang="fr-FR" sz="2000" dirty="0">
                <a:solidFill>
                  <a:srgbClr val="1C284B"/>
                </a:solidFill>
                <a:latin typeface="ChaletBook"/>
              </a:endParaRPr>
            </a:p>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lang="fr-FR" sz="2000" dirty="0">
                  <a:solidFill>
                    <a:srgbClr val="1C284B"/>
                  </a:solidFill>
                  <a:highlight>
                    <a:srgbClr val="FFFFFF"/>
                  </a:highlight>
                  <a:latin typeface="ChaletBook"/>
                </a:rPr>
                <a:t> </a:t>
              </a:r>
              <a:r>
                <a:rPr lang="fr-FR" sz="2000" b="1" dirty="0">
                  <a:solidFill>
                    <a:srgbClr val="1C284B"/>
                  </a:solidFill>
                  <a:highlight>
                    <a:srgbClr val="FFFFFF"/>
                  </a:highlight>
                </a:rPr>
                <a:t>R</a:t>
              </a:r>
              <a:r>
                <a:rPr kumimoji="0" lang="fr-FR" sz="2000" b="1" i="0" u="none" strike="noStrike" kern="1200" cap="none" spc="0" normalizeH="0" baseline="0" noProof="0" dirty="0" err="1">
                  <a:ln>
                    <a:noFill/>
                  </a:ln>
                  <a:solidFill>
                    <a:srgbClr val="1C284B"/>
                  </a:solidFill>
                  <a:effectLst/>
                  <a:highlight>
                    <a:srgbClr val="FFFFFF"/>
                  </a:highlight>
                  <a:uLnTx/>
                  <a:uFillTx/>
                  <a:latin typeface="ChaletBook"/>
                  <a:ea typeface="+mn-ea"/>
                  <a:cs typeface="+mn-cs"/>
                </a:rPr>
                <a:t>endement</a:t>
              </a:r>
              <a:r>
                <a:rPr kumimoji="0" lang="fr-FR" sz="2000" b="1" i="0" u="none" strike="noStrike" kern="1200" cap="none" spc="0" normalizeH="0" baseline="0" noProof="0" dirty="0">
                  <a:ln>
                    <a:noFill/>
                  </a:ln>
                  <a:solidFill>
                    <a:srgbClr val="1C284B"/>
                  </a:solidFill>
                  <a:effectLst/>
                  <a:highlight>
                    <a:srgbClr val="FFFFFF"/>
                  </a:highlight>
                  <a:uLnTx/>
                  <a:uFillTx/>
                  <a:latin typeface="ChaletBook"/>
                  <a:ea typeface="+mn-ea"/>
                  <a:cs typeface="+mn-cs"/>
                </a:rPr>
                <a:t> locatif brut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à l’acquisition : </a:t>
              </a:r>
              <a:r>
                <a:rPr lang="fr-FR" sz="2000" dirty="0">
                  <a:solidFill>
                    <a:srgbClr val="1C284B"/>
                  </a:solidFill>
                  <a:latin typeface="ChaletBook"/>
                </a:rPr>
                <a:t>5,04</a:t>
              </a:r>
              <a:r>
                <a:rPr kumimoji="0" lang="fr-FR" sz="2000" b="0" i="0" u="none" strike="noStrike" kern="1200" cap="none" spc="0" normalizeH="0" baseline="0" noProof="0" dirty="0">
                  <a:ln>
                    <a:noFill/>
                  </a:ln>
                  <a:solidFill>
                    <a:srgbClr val="1C284B"/>
                  </a:solidFill>
                  <a:effectLst/>
                  <a:uLnTx/>
                  <a:uFillTx/>
                  <a:latin typeface="ChaletBook"/>
                  <a:ea typeface="+mn-ea"/>
                  <a:cs typeface="+mn-cs"/>
                </a:rPr>
                <a:t>%</a:t>
              </a:r>
              <a:endParaRPr lang="fr-FR" sz="2000" dirty="0">
                <a:solidFill>
                  <a:srgbClr val="1C284B"/>
                </a:solidFill>
              </a:endParaRPr>
            </a:p>
            <a:p>
              <a:pPr>
                <a:lnSpc>
                  <a:spcPct val="250000"/>
                </a:lnSpc>
                <a:buFont typeface="Wingdings" panose="05000000000000000000" pitchFamily="2" charset="2"/>
                <a:buChar char="ü"/>
                <a:defRPr/>
              </a:pPr>
              <a:r>
                <a:rPr lang="fr-FR" sz="2000" b="1" dirty="0">
                  <a:solidFill>
                    <a:srgbClr val="1C284B"/>
                  </a:solidFill>
                </a:rPr>
                <a:t> Rendement locatif brut visé** </a:t>
              </a:r>
              <a:r>
                <a:rPr kumimoji="0" lang="fr-FR" sz="2000" b="1" i="0" u="none" strike="noStrike" kern="1200" cap="none" spc="0" normalizeH="0" baseline="0" noProof="0" dirty="0">
                  <a:ln>
                    <a:noFill/>
                  </a:ln>
                  <a:solidFill>
                    <a:srgbClr val="1C284B"/>
                  </a:solidFill>
                  <a:effectLst/>
                  <a:uLnTx/>
                  <a:uFillTx/>
                  <a:latin typeface="ChaletBook"/>
                  <a:ea typeface="+mn-ea"/>
                  <a:cs typeface="+mn-cs"/>
                </a:rPr>
                <a:t>: </a:t>
              </a:r>
              <a:r>
                <a:rPr lang="fr-FR" sz="2000" dirty="0">
                  <a:solidFill>
                    <a:srgbClr val="1C284B"/>
                  </a:solidFill>
                  <a:latin typeface="ChaletBook"/>
                </a:rPr>
                <a:t>7,84</a:t>
              </a:r>
              <a:r>
                <a:rPr kumimoji="0" lang="fr-FR" sz="2000" b="0" i="0" u="none" strike="noStrike" kern="1200" cap="none" spc="0" normalizeH="0" baseline="0" noProof="0" dirty="0">
                  <a:ln>
                    <a:noFill/>
                  </a:ln>
                  <a:solidFill>
                    <a:srgbClr val="1C284B"/>
                  </a:solidFill>
                  <a:effectLst/>
                  <a:uLnTx/>
                  <a:uFillTx/>
                  <a:latin typeface="ChaletBook"/>
                  <a:ea typeface="+mn-ea"/>
                  <a:cs typeface="+mn-cs"/>
                </a:rPr>
                <a:t>%</a:t>
              </a:r>
              <a:endParaRPr lang="fr-FR" sz="2000" dirty="0">
                <a:solidFill>
                  <a:srgbClr val="1C284B"/>
                </a:solidFill>
              </a:endParaRPr>
            </a:p>
          </p:txBody>
        </p:sp>
        <p:sp>
          <p:nvSpPr>
            <p:cNvPr id="14" name="ZoneTexte 13">
              <a:extLst>
                <a:ext uri="{FF2B5EF4-FFF2-40B4-BE49-F238E27FC236}">
                  <a16:creationId xmlns:a16="http://schemas.microsoft.com/office/drawing/2014/main" id="{4E0998D4-5E4D-965A-DDEA-F47795BFA3F6}"/>
                </a:ext>
              </a:extLst>
            </p:cNvPr>
            <p:cNvSpPr txBox="1"/>
            <p:nvPr/>
          </p:nvSpPr>
          <p:spPr>
            <a:xfrm>
              <a:off x="8662713" y="4249503"/>
              <a:ext cx="7083219" cy="2784168"/>
            </a:xfrm>
            <a:prstGeom prst="rect">
              <a:avLst/>
            </a:prstGeom>
            <a:noFill/>
          </p:spPr>
          <p:txBody>
            <a:bodyPr wrap="square" rtlCol="0">
              <a:spAutoFit/>
            </a:bodyPr>
            <a:lstStyle/>
            <a:p>
              <a:pPr marL="342900" indent="-342900">
                <a:lnSpc>
                  <a:spcPct val="250000"/>
                </a:lnSpc>
                <a:buFont typeface="Wingdings" panose="05000000000000000000" pitchFamily="2" charset="2"/>
                <a:buChar char="ü"/>
              </a:pPr>
              <a:r>
                <a:rPr lang="fr-FR" sz="2000" b="1">
                  <a:solidFill>
                    <a:srgbClr val="1C284B"/>
                  </a:solidFill>
                </a:rPr>
                <a:t>Etat d’avancement : </a:t>
              </a:r>
              <a:r>
                <a:rPr lang="fr-FR" sz="2000">
                  <a:solidFill>
                    <a:srgbClr val="1C284B"/>
                  </a:solidFill>
                </a:rPr>
                <a:t>Propriétaire</a:t>
              </a:r>
            </a:p>
            <a:p>
              <a:pPr marL="342900" indent="-342900">
                <a:lnSpc>
                  <a:spcPct val="250000"/>
                </a:lnSpc>
                <a:buFont typeface="Wingdings" panose="05000000000000000000" pitchFamily="2" charset="2"/>
                <a:buChar char="ü"/>
              </a:pPr>
              <a:r>
                <a:rPr lang="fr-FR" sz="2000" b="1">
                  <a:solidFill>
                    <a:srgbClr val="1C284B"/>
                  </a:solidFill>
                  <a:highlight>
                    <a:srgbClr val="FFFFFF"/>
                  </a:highlight>
                </a:rPr>
                <a:t>LTC : </a:t>
              </a:r>
              <a:r>
                <a:rPr lang="fr-FR" sz="2000">
                  <a:solidFill>
                    <a:srgbClr val="1C284B"/>
                  </a:solidFill>
                  <a:highlight>
                    <a:srgbClr val="FFFFFF"/>
                  </a:highlight>
                </a:rPr>
                <a:t>73% pour l’acquisition</a:t>
              </a:r>
              <a:endParaRPr lang="fr-FR" sz="2000">
                <a:solidFill>
                  <a:srgbClr val="1C284B"/>
                </a:solidFill>
                <a:highlight>
                  <a:srgbClr val="FFFF00"/>
                </a:highlight>
              </a:endParaRPr>
            </a:p>
            <a:p>
              <a:pPr marL="342900" indent="-342900">
                <a:lnSpc>
                  <a:spcPct val="250000"/>
                </a:lnSpc>
                <a:buFont typeface="Wingdings" panose="05000000000000000000" pitchFamily="2" charset="2"/>
                <a:buChar char="ü"/>
              </a:pPr>
              <a:r>
                <a:rPr kumimoji="0" lang="fr-FR" sz="2000" b="1" i="0" u="none" strike="noStrike" kern="1200" cap="none" spc="0" normalizeH="0" baseline="0" noProof="0">
                  <a:ln>
                    <a:noFill/>
                  </a:ln>
                  <a:solidFill>
                    <a:srgbClr val="1C284B"/>
                  </a:solidFill>
                  <a:effectLst/>
                  <a:uLnTx/>
                  <a:uFillTx/>
                  <a:latin typeface="ChaletBook"/>
                  <a:ea typeface="+mn-ea"/>
                  <a:cs typeface="+mn-cs"/>
                </a:rPr>
                <a:t>Taux d’occupation immédiat : </a:t>
              </a:r>
              <a:r>
                <a:rPr lang="fr-FR" sz="2000">
                  <a:solidFill>
                    <a:srgbClr val="1C284B"/>
                  </a:solidFill>
                  <a:latin typeface="ChaletBook"/>
                </a:rPr>
                <a:t>61</a:t>
              </a:r>
              <a:r>
                <a:rPr kumimoji="0" lang="fr-FR" sz="2000" b="0" i="0" u="none" strike="noStrike" kern="1200" cap="none" spc="0" normalizeH="0" baseline="0" noProof="0">
                  <a:ln>
                    <a:noFill/>
                  </a:ln>
                  <a:solidFill>
                    <a:srgbClr val="1C284B"/>
                  </a:solidFill>
                  <a:effectLst/>
                  <a:uLnTx/>
                  <a:uFillTx/>
                  <a:latin typeface="ChaletBook"/>
                  <a:ea typeface="+mn-ea"/>
                  <a:cs typeface="+mn-cs"/>
                </a:rPr>
                <a:t>%</a:t>
              </a:r>
              <a:endParaRPr lang="fr-FR" sz="2000">
                <a:solidFill>
                  <a:srgbClr val="1C284B"/>
                </a:solidFill>
              </a:endParaRPr>
            </a:p>
            <a:p>
              <a:pPr marL="342900" indent="-342900">
                <a:lnSpc>
                  <a:spcPct val="250000"/>
                </a:lnSpc>
                <a:buFont typeface="Wingdings" panose="05000000000000000000" pitchFamily="2" charset="2"/>
                <a:buChar char="ü"/>
              </a:pPr>
              <a:r>
                <a:rPr lang="fr-FR" sz="2000" b="1">
                  <a:solidFill>
                    <a:srgbClr val="1C284B"/>
                  </a:solidFill>
                  <a:highlight>
                    <a:srgbClr val="FFFFFF"/>
                  </a:highlight>
                </a:rPr>
                <a:t>Marge de l’opération visée** &gt; 20%</a:t>
              </a:r>
              <a:endParaRPr lang="fr-FR" sz="2000">
                <a:highlight>
                  <a:srgbClr val="FFFFFF"/>
                </a:highlight>
              </a:endParaRPr>
            </a:p>
          </p:txBody>
        </p:sp>
      </p:grpSp>
      <p:sp>
        <p:nvSpPr>
          <p:cNvPr id="17" name="ZoneTexte 16">
            <a:extLst>
              <a:ext uri="{FF2B5EF4-FFF2-40B4-BE49-F238E27FC236}">
                <a16:creationId xmlns:a16="http://schemas.microsoft.com/office/drawing/2014/main" id="{0EF2EB53-CB2C-D624-CB48-40E0841CE99D}"/>
              </a:ext>
            </a:extLst>
          </p:cNvPr>
          <p:cNvSpPr txBox="1"/>
          <p:nvPr/>
        </p:nvSpPr>
        <p:spPr>
          <a:xfrm>
            <a:off x="10215678" y="6989862"/>
            <a:ext cx="5979542" cy="276999"/>
          </a:xfrm>
          <a:prstGeom prst="rect">
            <a:avLst/>
          </a:prstGeom>
          <a:noFill/>
        </p:spPr>
        <p:txBody>
          <a:bodyPr wrap="square" rtlCol="0">
            <a:noAutofit/>
          </a:bodyPr>
          <a:lstStyle/>
          <a:p>
            <a:pPr algn="r"/>
            <a:r>
              <a:rPr lang="fr-FR" sz="1400" i="1">
                <a:solidFill>
                  <a:srgbClr val="1C284B"/>
                </a:solidFill>
              </a:rPr>
              <a:t>**Les rendements et les performances sont non garantis</a:t>
            </a:r>
          </a:p>
        </p:txBody>
      </p:sp>
      <p:sp>
        <p:nvSpPr>
          <p:cNvPr id="19" name="object 15">
            <a:extLst>
              <a:ext uri="{FF2B5EF4-FFF2-40B4-BE49-F238E27FC236}">
                <a16:creationId xmlns:a16="http://schemas.microsoft.com/office/drawing/2014/main" id="{2E1C7EC3-1577-796E-C7A5-77254C0FF1EE}"/>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2" name="ZoneTexte 1">
            <a:extLst>
              <a:ext uri="{FF2B5EF4-FFF2-40B4-BE49-F238E27FC236}">
                <a16:creationId xmlns:a16="http://schemas.microsoft.com/office/drawing/2014/main" id="{9AB646FD-52AE-20C2-9311-AEBBD5C09971}"/>
              </a:ext>
            </a:extLst>
          </p:cNvPr>
          <p:cNvSpPr txBox="1"/>
          <p:nvPr/>
        </p:nvSpPr>
        <p:spPr>
          <a:xfrm>
            <a:off x="891721" y="6974472"/>
            <a:ext cx="4734379" cy="307777"/>
          </a:xfrm>
          <a:prstGeom prst="rect">
            <a:avLst/>
          </a:prstGeom>
          <a:noFill/>
        </p:spPr>
        <p:txBody>
          <a:bodyPr wrap="square" rtlCol="0">
            <a:spAutoFit/>
          </a:bodyPr>
          <a:lstStyle/>
          <a:p>
            <a:r>
              <a:rPr lang="fr-FR" sz="1400" i="1">
                <a:solidFill>
                  <a:srgbClr val="1C284B"/>
                </a:solidFill>
              </a:rPr>
              <a:t>*Valeur d’expertise au 31/12/2023</a:t>
            </a:r>
          </a:p>
        </p:txBody>
      </p:sp>
      <p:sp>
        <p:nvSpPr>
          <p:cNvPr id="3" name="Espace réservé du numéro de diapositive 13">
            <a:extLst>
              <a:ext uri="{FF2B5EF4-FFF2-40B4-BE49-F238E27FC236}">
                <a16:creationId xmlns:a16="http://schemas.microsoft.com/office/drawing/2014/main" id="{49E0505E-5FA8-BA08-00E4-DCC095C41BDE}"/>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35</a:t>
            </a:fld>
            <a:endParaRPr lang="en-US"/>
          </a:p>
        </p:txBody>
      </p:sp>
      <p:sp>
        <p:nvSpPr>
          <p:cNvPr id="8" name="Text Placeholder 11">
            <a:extLst>
              <a:ext uri="{FF2B5EF4-FFF2-40B4-BE49-F238E27FC236}">
                <a16:creationId xmlns:a16="http://schemas.microsoft.com/office/drawing/2014/main" id="{D6EE992E-A0C0-2AA1-F2FD-E199AF6A1D40}"/>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4" name="Text Placeholder 8">
            <a:extLst>
              <a:ext uri="{FF2B5EF4-FFF2-40B4-BE49-F238E27FC236}">
                <a16:creationId xmlns:a16="http://schemas.microsoft.com/office/drawing/2014/main" id="{0ED3B031-0BBA-E71D-6FEA-4547548E1653}"/>
              </a:ext>
            </a:extLst>
          </p:cNvPr>
          <p:cNvSpPr txBox="1">
            <a:spLocks/>
          </p:cNvSpPr>
          <p:nvPr/>
        </p:nvSpPr>
        <p:spPr>
          <a:xfrm>
            <a:off x="504370" y="17169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Réhabilitation et optimisation locative d’un immeuble de bureaux de 3 636 m² à Suresnes</a:t>
            </a:r>
          </a:p>
        </p:txBody>
      </p:sp>
    </p:spTree>
    <p:extLst>
      <p:ext uri="{BB962C8B-B14F-4D97-AF65-F5344CB8AC3E}">
        <p14:creationId xmlns:p14="http://schemas.microsoft.com/office/powerpoint/2010/main" val="63627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798EBE-5DD8-0BC4-D752-4ABD830A479F}"/>
              </a:ext>
            </a:extLst>
          </p:cNvPr>
          <p:cNvPicPr>
            <a:picLocks noChangeAspect="1"/>
          </p:cNvPicPr>
          <p:nvPr/>
        </p:nvPicPr>
        <p:blipFill>
          <a:blip r:embed="rId3"/>
          <a:stretch>
            <a:fillRect/>
          </a:stretch>
        </p:blipFill>
        <p:spPr>
          <a:xfrm>
            <a:off x="978657" y="2238009"/>
            <a:ext cx="6065520" cy="5951220"/>
          </a:xfrm>
          <a:prstGeom prst="rect">
            <a:avLst/>
          </a:prstGeom>
        </p:spPr>
      </p:pic>
      <p:sp>
        <p:nvSpPr>
          <p:cNvPr id="7" name="object 15">
            <a:extLst>
              <a:ext uri="{FF2B5EF4-FFF2-40B4-BE49-F238E27FC236}">
                <a16:creationId xmlns:a16="http://schemas.microsoft.com/office/drawing/2014/main" id="{A0707878-149B-3B37-850E-4904C4A64223}"/>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sp>
        <p:nvSpPr>
          <p:cNvPr id="5" name="Espace réservé du numéro de diapositive 13">
            <a:extLst>
              <a:ext uri="{FF2B5EF4-FFF2-40B4-BE49-F238E27FC236}">
                <a16:creationId xmlns:a16="http://schemas.microsoft.com/office/drawing/2014/main" id="{3DF35775-BC7B-D803-B9E2-451A6878DB44}"/>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36</a:t>
            </a:fld>
            <a:endParaRPr lang="en-US"/>
          </a:p>
        </p:txBody>
      </p:sp>
      <p:sp>
        <p:nvSpPr>
          <p:cNvPr id="6" name="Text Placeholder 11">
            <a:extLst>
              <a:ext uri="{FF2B5EF4-FFF2-40B4-BE49-F238E27FC236}">
                <a16:creationId xmlns:a16="http://schemas.microsoft.com/office/drawing/2014/main" id="{62FBA215-4A14-3984-1F3F-6E61DAD0DC31}"/>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grpSp>
        <p:nvGrpSpPr>
          <p:cNvPr id="4" name="Groupe 3">
            <a:extLst>
              <a:ext uri="{FF2B5EF4-FFF2-40B4-BE49-F238E27FC236}">
                <a16:creationId xmlns:a16="http://schemas.microsoft.com/office/drawing/2014/main" id="{2BEE05F0-3EEE-4E69-C914-D3B0ED9E6B6B}"/>
              </a:ext>
            </a:extLst>
          </p:cNvPr>
          <p:cNvGrpSpPr>
            <a:grpSpLocks noChangeAspect="1"/>
          </p:cNvGrpSpPr>
          <p:nvPr/>
        </p:nvGrpSpPr>
        <p:grpSpPr>
          <a:xfrm>
            <a:off x="7584609" y="2234562"/>
            <a:ext cx="8134361" cy="5963081"/>
            <a:chOff x="7612380" y="2583180"/>
            <a:chExt cx="7889500" cy="5783580"/>
          </a:xfrm>
        </p:grpSpPr>
        <p:pic>
          <p:nvPicPr>
            <p:cNvPr id="9" name="Image 8">
              <a:extLst>
                <a:ext uri="{FF2B5EF4-FFF2-40B4-BE49-F238E27FC236}">
                  <a16:creationId xmlns:a16="http://schemas.microsoft.com/office/drawing/2014/main" id="{8815F819-C3AE-00DF-271B-055AD43992E3}"/>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619989" y="2589885"/>
              <a:ext cx="7881891" cy="5768915"/>
            </a:xfrm>
            <a:prstGeom prst="rect">
              <a:avLst/>
            </a:prstGeom>
          </p:spPr>
        </p:pic>
        <p:sp>
          <p:nvSpPr>
            <p:cNvPr id="12" name="Forme libre : forme 11">
              <a:extLst>
                <a:ext uri="{FF2B5EF4-FFF2-40B4-BE49-F238E27FC236}">
                  <a16:creationId xmlns:a16="http://schemas.microsoft.com/office/drawing/2014/main" id="{A638089C-A8C5-D934-1E9B-907F2D9549A7}"/>
                </a:ext>
              </a:extLst>
            </p:cNvPr>
            <p:cNvSpPr/>
            <p:nvPr/>
          </p:nvSpPr>
          <p:spPr>
            <a:xfrm>
              <a:off x="7612380" y="2590800"/>
              <a:ext cx="4213860" cy="2560320"/>
            </a:xfrm>
            <a:custGeom>
              <a:avLst/>
              <a:gdLst>
                <a:gd name="connsiteX0" fmla="*/ 0 w 4213860"/>
                <a:gd name="connsiteY0" fmla="*/ 2560320 h 2560320"/>
                <a:gd name="connsiteX1" fmla="*/ 1043940 w 4213860"/>
                <a:gd name="connsiteY1" fmla="*/ 2057400 h 2560320"/>
                <a:gd name="connsiteX2" fmla="*/ 2438400 w 4213860"/>
                <a:gd name="connsiteY2" fmla="*/ 1333500 h 2560320"/>
                <a:gd name="connsiteX3" fmla="*/ 3489960 w 4213860"/>
                <a:gd name="connsiteY3" fmla="*/ 548640 h 2560320"/>
                <a:gd name="connsiteX4" fmla="*/ 4213860 w 4213860"/>
                <a:gd name="connsiteY4" fmla="*/ 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860" h="2560320">
                  <a:moveTo>
                    <a:pt x="0" y="2560320"/>
                  </a:moveTo>
                  <a:cubicBezTo>
                    <a:pt x="318770" y="2411095"/>
                    <a:pt x="637540" y="2261870"/>
                    <a:pt x="1043940" y="2057400"/>
                  </a:cubicBezTo>
                  <a:cubicBezTo>
                    <a:pt x="1450340" y="1852930"/>
                    <a:pt x="2030730" y="1584960"/>
                    <a:pt x="2438400" y="1333500"/>
                  </a:cubicBezTo>
                  <a:cubicBezTo>
                    <a:pt x="2846070" y="1082040"/>
                    <a:pt x="3489960" y="548640"/>
                    <a:pt x="3489960" y="548640"/>
                  </a:cubicBezTo>
                  <a:lnTo>
                    <a:pt x="4213860" y="0"/>
                  </a:lnTo>
                </a:path>
              </a:pathLst>
            </a:custGeom>
            <a:noFill/>
            <a:ln w="38100">
              <a:solidFill>
                <a:srgbClr val="75C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57B5B6C-1291-1B26-C689-B923DF8E1518}"/>
                </a:ext>
              </a:extLst>
            </p:cNvPr>
            <p:cNvSpPr/>
            <p:nvPr/>
          </p:nvSpPr>
          <p:spPr>
            <a:xfrm>
              <a:off x="8414710" y="4561778"/>
              <a:ext cx="203937" cy="261007"/>
            </a:xfrm>
            <a:prstGeom prst="ellipse">
              <a:avLst/>
            </a:prstGeom>
            <a:solidFill>
              <a:srgbClr val="75CBA0"/>
            </a:solidFill>
            <a:ln>
              <a:solidFill>
                <a:srgbClr val="75C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4</a:t>
              </a:r>
            </a:p>
          </p:txBody>
        </p:sp>
        <p:sp>
          <p:nvSpPr>
            <p:cNvPr id="16" name="Forme libre : forme 15">
              <a:extLst>
                <a:ext uri="{FF2B5EF4-FFF2-40B4-BE49-F238E27FC236}">
                  <a16:creationId xmlns:a16="http://schemas.microsoft.com/office/drawing/2014/main" id="{E9BA1852-8ED8-650E-79D2-5B0D1D62C6BD}"/>
                </a:ext>
              </a:extLst>
            </p:cNvPr>
            <p:cNvSpPr/>
            <p:nvPr/>
          </p:nvSpPr>
          <p:spPr>
            <a:xfrm>
              <a:off x="10241280" y="2583180"/>
              <a:ext cx="3116580" cy="5783580"/>
            </a:xfrm>
            <a:custGeom>
              <a:avLst/>
              <a:gdLst>
                <a:gd name="connsiteX0" fmla="*/ 0 w 3116580"/>
                <a:gd name="connsiteY0" fmla="*/ 0 h 5783580"/>
                <a:gd name="connsiteX1" fmla="*/ 396240 w 3116580"/>
                <a:gd name="connsiteY1" fmla="*/ 1181100 h 5783580"/>
                <a:gd name="connsiteX2" fmla="*/ 624840 w 3116580"/>
                <a:gd name="connsiteY2" fmla="*/ 1851660 h 5783580"/>
                <a:gd name="connsiteX3" fmla="*/ 1874520 w 3116580"/>
                <a:gd name="connsiteY3" fmla="*/ 3817620 h 5783580"/>
                <a:gd name="connsiteX4" fmla="*/ 3116580 w 3116580"/>
                <a:gd name="connsiteY4" fmla="*/ 5783580 h 578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580" h="5783580">
                  <a:moveTo>
                    <a:pt x="0" y="0"/>
                  </a:moveTo>
                  <a:lnTo>
                    <a:pt x="396240" y="1181100"/>
                  </a:lnTo>
                  <a:cubicBezTo>
                    <a:pt x="500380" y="1489710"/>
                    <a:pt x="378460" y="1412240"/>
                    <a:pt x="624840" y="1851660"/>
                  </a:cubicBezTo>
                  <a:cubicBezTo>
                    <a:pt x="871220" y="2291080"/>
                    <a:pt x="1874520" y="3817620"/>
                    <a:pt x="1874520" y="3817620"/>
                  </a:cubicBezTo>
                  <a:lnTo>
                    <a:pt x="3116580" y="5783580"/>
                  </a:lnTo>
                </a:path>
              </a:pathLst>
            </a:custGeom>
            <a:noFill/>
            <a:ln w="38100">
              <a:solidFill>
                <a:srgbClr val="F2D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98E3581-4CCF-6E16-5BA6-D103486DB8E4}"/>
                </a:ext>
              </a:extLst>
            </p:cNvPr>
            <p:cNvSpPr/>
            <p:nvPr/>
          </p:nvSpPr>
          <p:spPr>
            <a:xfrm>
              <a:off x="11356997" y="5302481"/>
              <a:ext cx="203937" cy="261007"/>
            </a:xfrm>
            <a:prstGeom prst="ellipse">
              <a:avLst/>
            </a:prstGeom>
            <a:solidFill>
              <a:srgbClr val="F2D107"/>
            </a:solidFill>
            <a:ln>
              <a:solidFill>
                <a:srgbClr val="F2D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C</a:t>
              </a:r>
            </a:p>
          </p:txBody>
        </p:sp>
        <p:sp>
          <p:nvSpPr>
            <p:cNvPr id="20" name="Forme libre : forme 19">
              <a:extLst>
                <a:ext uri="{FF2B5EF4-FFF2-40B4-BE49-F238E27FC236}">
                  <a16:creationId xmlns:a16="http://schemas.microsoft.com/office/drawing/2014/main" id="{97D4C4D5-196A-90BA-CA38-7443CCF06B98}"/>
                </a:ext>
              </a:extLst>
            </p:cNvPr>
            <p:cNvSpPr/>
            <p:nvPr/>
          </p:nvSpPr>
          <p:spPr>
            <a:xfrm>
              <a:off x="9077325" y="5010150"/>
              <a:ext cx="6410325" cy="3076575"/>
            </a:xfrm>
            <a:custGeom>
              <a:avLst/>
              <a:gdLst>
                <a:gd name="connsiteX0" fmla="*/ 0 w 6410325"/>
                <a:gd name="connsiteY0" fmla="*/ 3076575 h 3076575"/>
                <a:gd name="connsiteX1" fmla="*/ 1343025 w 6410325"/>
                <a:gd name="connsiteY1" fmla="*/ 2790825 h 3076575"/>
                <a:gd name="connsiteX2" fmla="*/ 1914525 w 6410325"/>
                <a:gd name="connsiteY2" fmla="*/ 2428875 h 3076575"/>
                <a:gd name="connsiteX3" fmla="*/ 3114675 w 6410325"/>
                <a:gd name="connsiteY3" fmla="*/ 1476375 h 3076575"/>
                <a:gd name="connsiteX4" fmla="*/ 3990975 w 6410325"/>
                <a:gd name="connsiteY4" fmla="*/ 876300 h 3076575"/>
                <a:gd name="connsiteX5" fmla="*/ 4543425 w 6410325"/>
                <a:gd name="connsiteY5" fmla="*/ 561975 h 3076575"/>
                <a:gd name="connsiteX6" fmla="*/ 5895975 w 6410325"/>
                <a:gd name="connsiteY6" fmla="*/ 371475 h 3076575"/>
                <a:gd name="connsiteX7" fmla="*/ 6410325 w 6410325"/>
                <a:gd name="connsiteY7" fmla="*/ 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325" h="3076575">
                  <a:moveTo>
                    <a:pt x="0" y="3076575"/>
                  </a:moveTo>
                  <a:cubicBezTo>
                    <a:pt x="511969" y="2987675"/>
                    <a:pt x="1023938" y="2898775"/>
                    <a:pt x="1343025" y="2790825"/>
                  </a:cubicBezTo>
                  <a:cubicBezTo>
                    <a:pt x="1662112" y="2682875"/>
                    <a:pt x="1619250" y="2647950"/>
                    <a:pt x="1914525" y="2428875"/>
                  </a:cubicBezTo>
                  <a:cubicBezTo>
                    <a:pt x="2209800" y="2209800"/>
                    <a:pt x="2768600" y="1735137"/>
                    <a:pt x="3114675" y="1476375"/>
                  </a:cubicBezTo>
                  <a:cubicBezTo>
                    <a:pt x="3460750" y="1217613"/>
                    <a:pt x="3752850" y="1028700"/>
                    <a:pt x="3990975" y="876300"/>
                  </a:cubicBezTo>
                  <a:cubicBezTo>
                    <a:pt x="4229100" y="723900"/>
                    <a:pt x="4225925" y="646112"/>
                    <a:pt x="4543425" y="561975"/>
                  </a:cubicBezTo>
                  <a:cubicBezTo>
                    <a:pt x="4860925" y="477838"/>
                    <a:pt x="5584825" y="465137"/>
                    <a:pt x="5895975" y="371475"/>
                  </a:cubicBezTo>
                  <a:cubicBezTo>
                    <a:pt x="6207125" y="277813"/>
                    <a:pt x="6308725" y="138906"/>
                    <a:pt x="6410325" y="0"/>
                  </a:cubicBezTo>
                </a:path>
              </a:pathLst>
            </a:custGeom>
            <a:noFill/>
            <a:ln w="38100">
              <a:solidFill>
                <a:srgbClr val="7C4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17CCD795-1163-2EE3-1AC9-47CA6DC36976}"/>
                </a:ext>
              </a:extLst>
            </p:cNvPr>
            <p:cNvPicPr>
              <a:picLocks noChangeAspect="1"/>
            </p:cNvPicPr>
            <p:nvPr/>
          </p:nvPicPr>
          <p:blipFill>
            <a:blip r:embed="rId7"/>
            <a:stretch>
              <a:fillRect/>
            </a:stretch>
          </p:blipFill>
          <p:spPr>
            <a:xfrm>
              <a:off x="11135341" y="7085872"/>
              <a:ext cx="261007" cy="261007"/>
            </a:xfrm>
            <a:prstGeom prst="rect">
              <a:avLst/>
            </a:prstGeom>
          </p:spPr>
        </p:pic>
        <p:pic>
          <p:nvPicPr>
            <p:cNvPr id="22" name="Graphique 21" descr="Repère avec un remplissage uni">
              <a:extLst>
                <a:ext uri="{FF2B5EF4-FFF2-40B4-BE49-F238E27FC236}">
                  <a16:creationId xmlns:a16="http://schemas.microsoft.com/office/drawing/2014/main" id="{369F6882-FADB-C20F-DB64-2FE90167A2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17050" y="4664811"/>
              <a:ext cx="517866" cy="532029"/>
            </a:xfrm>
            <a:prstGeom prst="rect">
              <a:avLst/>
            </a:prstGeom>
          </p:spPr>
        </p:pic>
      </p:grpSp>
      <p:sp>
        <p:nvSpPr>
          <p:cNvPr id="23" name="Titre 3">
            <a:extLst>
              <a:ext uri="{FF2B5EF4-FFF2-40B4-BE49-F238E27FC236}">
                <a16:creationId xmlns:a16="http://schemas.microsoft.com/office/drawing/2014/main" id="{B6060AD4-4F69-B107-F383-C8291E3C26A0}"/>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167-169 rue du Chevaleret, 75013 Paris</a:t>
            </a:r>
            <a:endParaRPr lang="fr-FR" sz="1600"/>
          </a:p>
        </p:txBody>
      </p:sp>
      <p:sp>
        <p:nvSpPr>
          <p:cNvPr id="24" name="Text Placeholder 8">
            <a:extLst>
              <a:ext uri="{FF2B5EF4-FFF2-40B4-BE49-F238E27FC236}">
                <a16:creationId xmlns:a16="http://schemas.microsoft.com/office/drawing/2014/main" id="{7F8F8D39-BDD7-A9F8-AAF8-A89DE19E922A}"/>
              </a:ext>
            </a:extLst>
          </p:cNvPr>
          <p:cNvSpPr txBox="1">
            <a:spLocks/>
          </p:cNvSpPr>
          <p:nvPr/>
        </p:nvSpPr>
        <p:spPr>
          <a:xfrm>
            <a:off x="504371" y="1707794"/>
            <a:ext cx="16339458"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Acquisition d’un immeuble mixte bureaux et habitations </a:t>
            </a:r>
          </a:p>
        </p:txBody>
      </p:sp>
    </p:spTree>
    <p:extLst>
      <p:ext uri="{BB962C8B-B14F-4D97-AF65-F5344CB8AC3E}">
        <p14:creationId xmlns:p14="http://schemas.microsoft.com/office/powerpoint/2010/main" val="4044797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4C1FD2C-05EA-4EB7-B386-510F2D8EF9DA}"/>
              </a:ext>
            </a:extLst>
          </p:cNvPr>
          <p:cNvSpPr txBox="1"/>
          <p:nvPr/>
        </p:nvSpPr>
        <p:spPr>
          <a:xfrm>
            <a:off x="504371" y="2171657"/>
            <a:ext cx="16704129" cy="961995"/>
          </a:xfrm>
          <a:prstGeom prst="rect">
            <a:avLst/>
          </a:prstGeom>
          <a:noFill/>
        </p:spPr>
        <p:txBody>
          <a:bodyPr wrap="square" rtlCol="0">
            <a:spAutoFit/>
          </a:bodyPr>
          <a:lstStyle/>
          <a:p>
            <a:pPr>
              <a:lnSpc>
                <a:spcPct val="150000"/>
              </a:lnSpc>
            </a:pPr>
            <a:r>
              <a:rPr lang="fr-FR" sz="2000" b="1">
                <a:solidFill>
                  <a:srgbClr val="1C284B"/>
                </a:solidFill>
              </a:rPr>
              <a:t>Contexte : </a:t>
            </a:r>
            <a:r>
              <a:rPr kumimoji="0" lang="fr-FR" sz="2000" b="0" i="0" u="none" strike="noStrike" kern="1200" cap="none" spc="0" normalizeH="0" baseline="0" noProof="0">
                <a:ln>
                  <a:noFill/>
                </a:ln>
                <a:solidFill>
                  <a:srgbClr val="1C284B"/>
                </a:solidFill>
                <a:effectLst/>
                <a:uLnTx/>
                <a:uFillTx/>
                <a:latin typeface="ChaletBook"/>
                <a:ea typeface="+mn-ea"/>
                <a:cs typeface="+mn-cs"/>
              </a:rPr>
              <a:t>Acquisition d’un immeuble mixte bureaux et habitations près de la Bibliothèque François Mitterrand</a:t>
            </a:r>
          </a:p>
          <a:p>
            <a:pPr>
              <a:lnSpc>
                <a:spcPct val="150000"/>
              </a:lnSpc>
            </a:pPr>
            <a:r>
              <a:rPr lang="fr-FR" sz="2000" b="1">
                <a:solidFill>
                  <a:srgbClr val="1C284B"/>
                </a:solidFill>
              </a:rPr>
              <a:t>Description : </a:t>
            </a:r>
            <a:r>
              <a:rPr lang="fr-FR" sz="2000">
                <a:solidFill>
                  <a:srgbClr val="1C284B"/>
                </a:solidFill>
              </a:rPr>
              <a:t>Immeuble d’une surface de </a:t>
            </a:r>
            <a:r>
              <a:rPr lang="fr-FR" sz="2000" b="1">
                <a:solidFill>
                  <a:srgbClr val="1C284B"/>
                </a:solidFill>
              </a:rPr>
              <a:t>2 633 m² </a:t>
            </a:r>
            <a:r>
              <a:rPr lang="fr-FR" sz="2000">
                <a:solidFill>
                  <a:srgbClr val="1C284B"/>
                </a:solidFill>
              </a:rPr>
              <a:t>occupés sur 5 étages par des bureaux et sur 3 étages par des logements</a:t>
            </a:r>
          </a:p>
        </p:txBody>
      </p:sp>
      <p:sp>
        <p:nvSpPr>
          <p:cNvPr id="2" name="ZoneTexte 1">
            <a:extLst>
              <a:ext uri="{FF2B5EF4-FFF2-40B4-BE49-F238E27FC236}">
                <a16:creationId xmlns:a16="http://schemas.microsoft.com/office/drawing/2014/main" id="{D270CE40-4904-6B6D-74C1-D35188DD8C59}"/>
              </a:ext>
            </a:extLst>
          </p:cNvPr>
          <p:cNvSpPr txBox="1"/>
          <p:nvPr/>
        </p:nvSpPr>
        <p:spPr>
          <a:xfrm>
            <a:off x="10488717" y="6993097"/>
            <a:ext cx="5706503" cy="273724"/>
          </a:xfrm>
          <a:prstGeom prst="rect">
            <a:avLst/>
          </a:prstGeom>
          <a:noFill/>
        </p:spPr>
        <p:txBody>
          <a:bodyPr wrap="square" rtlCol="0">
            <a:noAutofit/>
          </a:bodyPr>
          <a:lstStyle/>
          <a:p>
            <a:pPr algn="r"/>
            <a:r>
              <a:rPr lang="fr-FR" sz="1400" i="1">
                <a:solidFill>
                  <a:srgbClr val="1C284B"/>
                </a:solidFill>
              </a:rPr>
              <a:t>**Les rendements et les taux d’occupation sont non garantis</a:t>
            </a:r>
          </a:p>
        </p:txBody>
      </p:sp>
      <p:sp>
        <p:nvSpPr>
          <p:cNvPr id="4" name="Titre 3">
            <a:extLst>
              <a:ext uri="{FF2B5EF4-FFF2-40B4-BE49-F238E27FC236}">
                <a16:creationId xmlns:a16="http://schemas.microsoft.com/office/drawing/2014/main" id="{0814C860-58CC-13E8-0895-DEBB06F8A0D3}"/>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167-169 rue du Chevaleret, 75013 Paris</a:t>
            </a:r>
            <a:endParaRPr lang="fr-FR" sz="1600"/>
          </a:p>
        </p:txBody>
      </p:sp>
      <p:grpSp>
        <p:nvGrpSpPr>
          <p:cNvPr id="3" name="Groupe 2">
            <a:extLst>
              <a:ext uri="{FF2B5EF4-FFF2-40B4-BE49-F238E27FC236}">
                <a16:creationId xmlns:a16="http://schemas.microsoft.com/office/drawing/2014/main" id="{9D0CCDFC-7623-E456-49FE-C7F54C7E0B7A}"/>
              </a:ext>
            </a:extLst>
          </p:cNvPr>
          <p:cNvGrpSpPr/>
          <p:nvPr/>
        </p:nvGrpSpPr>
        <p:grpSpPr>
          <a:xfrm>
            <a:off x="795605" y="3313892"/>
            <a:ext cx="15303499" cy="3617303"/>
            <a:chOff x="1140732" y="3873429"/>
            <a:chExt cx="14011356" cy="3313448"/>
          </a:xfrm>
        </p:grpSpPr>
        <p:grpSp>
          <p:nvGrpSpPr>
            <p:cNvPr id="5" name="Groupe 4">
              <a:extLst>
                <a:ext uri="{FF2B5EF4-FFF2-40B4-BE49-F238E27FC236}">
                  <a16:creationId xmlns:a16="http://schemas.microsoft.com/office/drawing/2014/main" id="{E1B0B8D0-F86E-7106-A351-E7DFB794591D}"/>
                </a:ext>
              </a:extLst>
            </p:cNvPr>
            <p:cNvGrpSpPr/>
            <p:nvPr/>
          </p:nvGrpSpPr>
          <p:grpSpPr>
            <a:xfrm>
              <a:off x="1140732" y="3873429"/>
              <a:ext cx="14011356" cy="3313448"/>
              <a:chOff x="2647949" y="4713529"/>
              <a:chExt cx="14011356" cy="2508136"/>
            </a:xfrm>
          </p:grpSpPr>
          <p:sp>
            <p:nvSpPr>
              <p:cNvPr id="15" name="Espace réservé du contenu 7">
                <a:extLst>
                  <a:ext uri="{FF2B5EF4-FFF2-40B4-BE49-F238E27FC236}">
                    <a16:creationId xmlns:a16="http://schemas.microsoft.com/office/drawing/2014/main" id="{29D4A952-FFAF-3112-6C73-2FEB90E9428B}"/>
                  </a:ext>
                </a:extLst>
              </p:cNvPr>
              <p:cNvSpPr txBox="1">
                <a:spLocks/>
              </p:cNvSpPr>
              <p:nvPr/>
            </p:nvSpPr>
            <p:spPr>
              <a:xfrm>
                <a:off x="2647949" y="5114172"/>
                <a:ext cx="14011356" cy="2107493"/>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19" name="Rectangle 18">
                <a:extLst>
                  <a:ext uri="{FF2B5EF4-FFF2-40B4-BE49-F238E27FC236}">
                    <a16:creationId xmlns:a16="http://schemas.microsoft.com/office/drawing/2014/main" id="{3A212670-3FE8-8898-1A1E-1371B95F0984}"/>
                  </a:ext>
                </a:extLst>
              </p:cNvPr>
              <p:cNvSpPr/>
              <p:nvPr/>
            </p:nvSpPr>
            <p:spPr>
              <a:xfrm>
                <a:off x="2647949" y="4713529"/>
                <a:ext cx="14011356" cy="395462"/>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9" name="ZoneTexte 8">
              <a:extLst>
                <a:ext uri="{FF2B5EF4-FFF2-40B4-BE49-F238E27FC236}">
                  <a16:creationId xmlns:a16="http://schemas.microsoft.com/office/drawing/2014/main" id="{318A73F8-B40E-B097-27FC-C7C466339C06}"/>
                </a:ext>
              </a:extLst>
            </p:cNvPr>
            <p:cNvSpPr txBox="1"/>
            <p:nvPr/>
          </p:nvSpPr>
          <p:spPr>
            <a:xfrm>
              <a:off x="1378525" y="4249503"/>
              <a:ext cx="6667500" cy="2784168"/>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Valeur d’expertise* : </a:t>
              </a:r>
              <a:r>
                <a:rPr kumimoji="0" lang="fr-FR" sz="2000" b="0" i="0" u="none" strike="noStrike" kern="1200" cap="none" spc="0" normalizeH="0" baseline="0" noProof="0" dirty="0">
                  <a:ln>
                    <a:noFill/>
                  </a:ln>
                  <a:solidFill>
                    <a:srgbClr val="1C284B"/>
                  </a:solidFill>
                  <a:effectLst/>
                  <a:uLnTx/>
                  <a:uFillTx/>
                  <a:latin typeface="ChaletBook"/>
                  <a:ea typeface="+mn-ea"/>
                  <a:cs typeface="+mn-cs"/>
                </a:rPr>
                <a:t>20 100 000 €</a:t>
              </a:r>
            </a:p>
            <a:p>
              <a:pPr>
                <a:lnSpc>
                  <a:spcPct val="250000"/>
                </a:lnSpc>
                <a:buFont typeface="Wingdings" panose="05000000000000000000" pitchFamily="2" charset="2"/>
                <a:buChar char="ü"/>
                <a:defRPr/>
              </a:pPr>
              <a:r>
                <a:rPr lang="fr-FR" sz="2000" dirty="0">
                  <a:solidFill>
                    <a:srgbClr val="1C284B"/>
                  </a:solidFill>
                  <a:latin typeface="ChaletBook"/>
                </a:rPr>
                <a: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Estimation des travaux : </a:t>
              </a:r>
              <a:r>
                <a:rPr lang="fr-FR" sz="2000" dirty="0">
                  <a:solidFill>
                    <a:srgbClr val="1C284B"/>
                  </a:solidFill>
                  <a:latin typeface="ChaletBook"/>
                </a:rPr>
                <a:t>2 300 000 €</a:t>
              </a:r>
            </a:p>
            <a:p>
              <a:pPr>
                <a:lnSpc>
                  <a:spcPct val="250000"/>
                </a:lnSpc>
                <a:buFont typeface="Wingdings" panose="05000000000000000000" pitchFamily="2" charset="2"/>
                <a:buChar char="ü"/>
                <a:defRPr/>
              </a:pPr>
              <a:r>
                <a:rPr kumimoji="0" lang="fr-FR" sz="2000" b="0" i="0" u="none" strike="noStrike" kern="1200" cap="none" spc="0" normalizeH="0" baseline="0" noProof="0" dirty="0">
                  <a:ln>
                    <a:noFill/>
                  </a:ln>
                  <a:solidFill>
                    <a:srgbClr val="1C284B"/>
                  </a:solidFill>
                  <a:effectLst/>
                  <a:uLnTx/>
                  <a:uFillTx/>
                  <a:latin typeface="ChaletBook"/>
                  <a:ea typeface="+mn-ea"/>
                  <a:cs typeface="+mn-cs"/>
                </a:rPr>
                <a: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Rendement locatif brut à l’acquisition : </a:t>
              </a:r>
              <a:r>
                <a:rPr kumimoji="0" lang="fr-FR" sz="2000" b="0" i="0" u="none" strike="noStrike" kern="1200" cap="none" spc="0" normalizeH="0" baseline="0" noProof="0" dirty="0">
                  <a:ln>
                    <a:noFill/>
                  </a:ln>
                  <a:solidFill>
                    <a:srgbClr val="1C284B"/>
                  </a:solidFill>
                  <a:effectLst/>
                  <a:uLnTx/>
                  <a:uFillTx/>
                  <a:latin typeface="ChaletBook"/>
                  <a:ea typeface="+mn-ea"/>
                  <a:cs typeface="+mn-cs"/>
                </a:rPr>
                <a:t>4,38%</a:t>
              </a:r>
            </a:p>
            <a:p>
              <a:pPr>
                <a:lnSpc>
                  <a:spcPct val="250000"/>
                </a:lnSpc>
                <a:buFont typeface="Wingdings" panose="05000000000000000000" pitchFamily="2" charset="2"/>
                <a:buChar char="ü"/>
                <a:defRPr/>
              </a:pPr>
              <a:r>
                <a:rPr lang="fr-FR" sz="2000" b="1" dirty="0">
                  <a:solidFill>
                    <a:srgbClr val="1C284B"/>
                  </a:solidFill>
                </a:rPr>
                <a:t> Rendement locatif brut visé** :</a:t>
              </a:r>
              <a:r>
                <a:rPr lang="fr-FR" sz="2000" dirty="0">
                  <a:solidFill>
                    <a:srgbClr val="1C284B"/>
                  </a:solidFill>
                </a:rPr>
                <a:t> 5,93%</a:t>
              </a:r>
              <a:endParaRPr kumimoji="0" lang="fr-FR" sz="2000" b="0" i="0" u="none" strike="noStrike" kern="1200" cap="none" spc="0" normalizeH="0" baseline="0" noProof="0" dirty="0">
                <a:ln>
                  <a:noFill/>
                </a:ln>
                <a:solidFill>
                  <a:srgbClr val="1C284B"/>
                </a:solidFill>
                <a:effectLst/>
                <a:uLnTx/>
                <a:uFillTx/>
                <a:latin typeface="ChaletBook"/>
                <a:ea typeface="+mn-ea"/>
                <a:cs typeface="+mn-cs"/>
              </a:endParaRPr>
            </a:p>
          </p:txBody>
        </p:sp>
        <p:sp>
          <p:nvSpPr>
            <p:cNvPr id="11" name="ZoneTexte 10">
              <a:extLst>
                <a:ext uri="{FF2B5EF4-FFF2-40B4-BE49-F238E27FC236}">
                  <a16:creationId xmlns:a16="http://schemas.microsoft.com/office/drawing/2014/main" id="{8621B0B3-DAC4-42EA-2672-07A2B8A33DA2}"/>
                </a:ext>
              </a:extLst>
            </p:cNvPr>
            <p:cNvSpPr txBox="1"/>
            <p:nvPr/>
          </p:nvSpPr>
          <p:spPr>
            <a:xfrm>
              <a:off x="8662714" y="4249503"/>
              <a:ext cx="6181799" cy="2784168"/>
            </a:xfrm>
            <a:prstGeom prst="rect">
              <a:avLst/>
            </a:prstGeom>
            <a:noFill/>
          </p:spPr>
          <p:txBody>
            <a:bodyPr wrap="square" rtlCol="0">
              <a:spAutoFit/>
            </a:bodyPr>
            <a:lstStyle/>
            <a:p>
              <a:pPr marL="342900" indent="-342900">
                <a:lnSpc>
                  <a:spcPct val="250000"/>
                </a:lnSpc>
                <a:buFont typeface="Wingdings" panose="05000000000000000000" pitchFamily="2" charset="2"/>
                <a:buChar char="ü"/>
              </a:pPr>
              <a:r>
                <a:rPr lang="fr-FR" sz="2000" b="1">
                  <a:solidFill>
                    <a:srgbClr val="1C284B"/>
                  </a:solidFill>
                </a:rPr>
                <a:t>Etat d’avancement : </a:t>
              </a:r>
              <a:r>
                <a:rPr lang="fr-FR" sz="2000">
                  <a:solidFill>
                    <a:srgbClr val="1C284B"/>
                  </a:solidFill>
                </a:rPr>
                <a:t>Propriétaire</a:t>
              </a:r>
            </a:p>
            <a:p>
              <a:pPr marL="342900" indent="-342900">
                <a:lnSpc>
                  <a:spcPct val="250000"/>
                </a:lnSpc>
                <a:buFont typeface="Wingdings" panose="05000000000000000000" pitchFamily="2" charset="2"/>
                <a:buChar char="ü"/>
              </a:pPr>
              <a:r>
                <a:rPr lang="fr-FR" sz="2000" b="1">
                  <a:solidFill>
                    <a:srgbClr val="1C284B"/>
                  </a:solidFill>
                </a:rPr>
                <a:t>LTC : 75</a:t>
              </a:r>
              <a:r>
                <a:rPr lang="fr-FR" sz="2000">
                  <a:solidFill>
                    <a:srgbClr val="1C284B"/>
                  </a:solidFill>
                </a:rPr>
                <a:t>% pour l’acquisition</a:t>
              </a:r>
            </a:p>
            <a:p>
              <a:pPr marL="342900" indent="-342900">
                <a:lnSpc>
                  <a:spcPct val="250000"/>
                </a:lnSpc>
                <a:buFont typeface="Wingdings" panose="05000000000000000000" pitchFamily="2" charset="2"/>
                <a:buChar char="ü"/>
              </a:pPr>
              <a:r>
                <a:rPr kumimoji="0" lang="fr-FR" sz="2000" b="1" i="0" u="none" strike="noStrike" kern="1200" cap="none" spc="0" normalizeH="0" baseline="0" noProof="0">
                  <a:ln>
                    <a:noFill/>
                  </a:ln>
                  <a:solidFill>
                    <a:srgbClr val="1C284B"/>
                  </a:solidFill>
                  <a:effectLst/>
                  <a:uLnTx/>
                  <a:uFillTx/>
                  <a:latin typeface="ChaletBook"/>
                  <a:ea typeface="+mn-ea"/>
                  <a:cs typeface="+mn-cs"/>
                </a:rPr>
                <a:t>Taux d’occupation immédiat : </a:t>
              </a:r>
              <a:r>
                <a:rPr kumimoji="0" lang="fr-FR" sz="2000" i="0" u="none" strike="noStrike" kern="1200" cap="none" spc="0" normalizeH="0" baseline="0" noProof="0">
                  <a:ln>
                    <a:noFill/>
                  </a:ln>
                  <a:solidFill>
                    <a:srgbClr val="1C284B"/>
                  </a:solidFill>
                  <a:effectLst/>
                  <a:uLnTx/>
                  <a:uFillTx/>
                  <a:latin typeface="ChaletBook"/>
                  <a:ea typeface="+mn-ea"/>
                  <a:cs typeface="+mn-cs"/>
                </a:rPr>
                <a:t>89</a:t>
              </a:r>
              <a:r>
                <a:rPr kumimoji="0" lang="fr-FR" sz="2000" b="0" i="0" u="none" strike="noStrike" kern="1200" cap="none" spc="0" normalizeH="0" baseline="0" noProof="0">
                  <a:ln>
                    <a:noFill/>
                  </a:ln>
                  <a:solidFill>
                    <a:srgbClr val="1C284B"/>
                  </a:solidFill>
                  <a:effectLst/>
                  <a:uLnTx/>
                  <a:uFillTx/>
                  <a:latin typeface="ChaletBook"/>
                  <a:ea typeface="+mn-ea"/>
                  <a:cs typeface="+mn-cs"/>
                </a:rPr>
                <a:t>%</a:t>
              </a:r>
              <a:endParaRPr lang="fr-FR" sz="2000">
                <a:solidFill>
                  <a:srgbClr val="1C284B"/>
                </a:solidFill>
              </a:endParaRPr>
            </a:p>
            <a:p>
              <a:pPr marL="342900" indent="-342900">
                <a:lnSpc>
                  <a:spcPct val="250000"/>
                </a:lnSpc>
                <a:buFont typeface="Wingdings" panose="05000000000000000000" pitchFamily="2" charset="2"/>
                <a:buChar char="ü"/>
              </a:pPr>
              <a:r>
                <a:rPr lang="fr-FR" sz="2000" b="1">
                  <a:solidFill>
                    <a:srgbClr val="1C284B"/>
                  </a:solidFill>
                </a:rPr>
                <a:t>Marge de l’opération visée</a:t>
              </a:r>
              <a:r>
                <a:rPr lang="fr-FR" sz="2000" b="1" baseline="30000">
                  <a:solidFill>
                    <a:srgbClr val="1C284B"/>
                  </a:solidFill>
                </a:rPr>
                <a:t>**</a:t>
              </a:r>
              <a:r>
                <a:rPr lang="fr-FR" sz="2000" b="1">
                  <a:solidFill>
                    <a:srgbClr val="1C284B"/>
                  </a:solidFill>
                </a:rPr>
                <a:t> &gt; 25%</a:t>
              </a:r>
              <a:endParaRPr lang="fr-FR" sz="2000">
                <a:solidFill>
                  <a:srgbClr val="1C284B"/>
                </a:solidFill>
              </a:endParaRPr>
            </a:p>
          </p:txBody>
        </p:sp>
      </p:grpSp>
      <p:sp>
        <p:nvSpPr>
          <p:cNvPr id="16" name="ZoneTexte 15">
            <a:extLst>
              <a:ext uri="{FF2B5EF4-FFF2-40B4-BE49-F238E27FC236}">
                <a16:creationId xmlns:a16="http://schemas.microsoft.com/office/drawing/2014/main" id="{EE6B6A0C-2FE7-7894-6CF9-70E5AC6E9B16}"/>
              </a:ext>
            </a:extLst>
          </p:cNvPr>
          <p:cNvSpPr txBox="1"/>
          <p:nvPr/>
        </p:nvSpPr>
        <p:spPr>
          <a:xfrm>
            <a:off x="891721" y="6974472"/>
            <a:ext cx="4734379" cy="307777"/>
          </a:xfrm>
          <a:prstGeom prst="rect">
            <a:avLst/>
          </a:prstGeom>
          <a:noFill/>
        </p:spPr>
        <p:txBody>
          <a:bodyPr wrap="square" rtlCol="0">
            <a:spAutoFit/>
          </a:bodyPr>
          <a:lstStyle/>
          <a:p>
            <a:r>
              <a:rPr lang="fr-FR" sz="1400" i="1">
                <a:solidFill>
                  <a:srgbClr val="1C284B"/>
                </a:solidFill>
              </a:rPr>
              <a:t>*Valeur d’expertise au 31/12/2023</a:t>
            </a:r>
          </a:p>
        </p:txBody>
      </p:sp>
      <p:sp>
        <p:nvSpPr>
          <p:cNvPr id="14" name="Titre 4">
            <a:extLst>
              <a:ext uri="{FF2B5EF4-FFF2-40B4-BE49-F238E27FC236}">
                <a16:creationId xmlns:a16="http://schemas.microsoft.com/office/drawing/2014/main" id="{1945B85F-A179-856C-3609-9D68EF0AACAF}"/>
              </a:ext>
            </a:extLst>
          </p:cNvPr>
          <p:cNvSpPr txBox="1">
            <a:spLocks/>
          </p:cNvSpPr>
          <p:nvPr/>
        </p:nvSpPr>
        <p:spPr>
          <a:xfrm>
            <a:off x="680895" y="7490351"/>
            <a:ext cx="16001998" cy="77723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gn="ctr">
              <a:lnSpc>
                <a:spcPct val="100000"/>
              </a:lnSpc>
              <a:buNone/>
            </a:pPr>
            <a:r>
              <a:rPr lang="fr-FR" sz="2400">
                <a:solidFill>
                  <a:schemeClr val="bg1"/>
                </a:solidFill>
              </a:rPr>
              <a:t>Restructuration et vente à la découpe d’un immeuble mixte bureau et habitations</a:t>
            </a:r>
          </a:p>
        </p:txBody>
      </p:sp>
      <p:sp>
        <p:nvSpPr>
          <p:cNvPr id="13" name="object 15">
            <a:extLst>
              <a:ext uri="{FF2B5EF4-FFF2-40B4-BE49-F238E27FC236}">
                <a16:creationId xmlns:a16="http://schemas.microsoft.com/office/drawing/2014/main" id="{7352EF1E-3C88-55F9-B281-FC6C511FF80D}"/>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6" name="Espace réservé du numéro de diapositive 13">
            <a:extLst>
              <a:ext uri="{FF2B5EF4-FFF2-40B4-BE49-F238E27FC236}">
                <a16:creationId xmlns:a16="http://schemas.microsoft.com/office/drawing/2014/main" id="{09E20FCA-FAC8-0C27-6533-7BDA12A22015}"/>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37</a:t>
            </a:fld>
            <a:endParaRPr lang="en-US"/>
          </a:p>
        </p:txBody>
      </p:sp>
      <p:sp>
        <p:nvSpPr>
          <p:cNvPr id="12" name="Text Placeholder 11">
            <a:extLst>
              <a:ext uri="{FF2B5EF4-FFF2-40B4-BE49-F238E27FC236}">
                <a16:creationId xmlns:a16="http://schemas.microsoft.com/office/drawing/2014/main" id="{602DA7B3-0737-C3DA-50B6-1EE289CCF059}"/>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7" name="Text Placeholder 8">
            <a:extLst>
              <a:ext uri="{FF2B5EF4-FFF2-40B4-BE49-F238E27FC236}">
                <a16:creationId xmlns:a16="http://schemas.microsoft.com/office/drawing/2014/main" id="{890E583B-54CC-106E-ABF6-9525BCBC12E3}"/>
              </a:ext>
            </a:extLst>
          </p:cNvPr>
          <p:cNvSpPr txBox="1">
            <a:spLocks/>
          </p:cNvSpPr>
          <p:nvPr/>
        </p:nvSpPr>
        <p:spPr>
          <a:xfrm>
            <a:off x="504371" y="1707794"/>
            <a:ext cx="16339458"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Acquisition d’un immeuble mixte bureaux et habitations </a:t>
            </a:r>
          </a:p>
        </p:txBody>
      </p:sp>
    </p:spTree>
    <p:extLst>
      <p:ext uri="{BB962C8B-B14F-4D97-AF65-F5344CB8AC3E}">
        <p14:creationId xmlns:p14="http://schemas.microsoft.com/office/powerpoint/2010/main" val="404413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50B16C7-9304-C668-1903-84038417ECE4}"/>
              </a:ext>
            </a:extLst>
          </p:cNvPr>
          <p:cNvPicPr>
            <a:picLocks noChangeAspect="1"/>
          </p:cNvPicPr>
          <p:nvPr/>
        </p:nvPicPr>
        <p:blipFill>
          <a:blip r:embed="rId3"/>
          <a:stretch>
            <a:fillRect/>
          </a:stretch>
        </p:blipFill>
        <p:spPr>
          <a:xfrm>
            <a:off x="4903299" y="2238710"/>
            <a:ext cx="3893820" cy="2331720"/>
          </a:xfrm>
          <a:prstGeom prst="rect">
            <a:avLst/>
          </a:prstGeom>
        </p:spPr>
      </p:pic>
      <p:pic>
        <p:nvPicPr>
          <p:cNvPr id="11" name="Image 10">
            <a:extLst>
              <a:ext uri="{FF2B5EF4-FFF2-40B4-BE49-F238E27FC236}">
                <a16:creationId xmlns:a16="http://schemas.microsoft.com/office/drawing/2014/main" id="{BC819F56-CAEE-BD82-E1A3-3A066A6E5CC5}"/>
              </a:ext>
            </a:extLst>
          </p:cNvPr>
          <p:cNvPicPr>
            <a:picLocks noChangeAspect="1"/>
          </p:cNvPicPr>
          <p:nvPr/>
        </p:nvPicPr>
        <p:blipFill>
          <a:blip r:embed="rId4"/>
          <a:stretch>
            <a:fillRect/>
          </a:stretch>
        </p:blipFill>
        <p:spPr>
          <a:xfrm>
            <a:off x="8976459" y="2238710"/>
            <a:ext cx="3893820" cy="2324100"/>
          </a:xfrm>
          <a:prstGeom prst="rect">
            <a:avLst/>
          </a:prstGeom>
        </p:spPr>
      </p:pic>
      <p:pic>
        <p:nvPicPr>
          <p:cNvPr id="16" name="Image 15">
            <a:extLst>
              <a:ext uri="{FF2B5EF4-FFF2-40B4-BE49-F238E27FC236}">
                <a16:creationId xmlns:a16="http://schemas.microsoft.com/office/drawing/2014/main" id="{3706493B-3E10-A4BD-24C6-5F6DECBFCF88}"/>
              </a:ext>
            </a:extLst>
          </p:cNvPr>
          <p:cNvPicPr>
            <a:picLocks noChangeAspect="1"/>
          </p:cNvPicPr>
          <p:nvPr/>
        </p:nvPicPr>
        <p:blipFill>
          <a:blip r:embed="rId5"/>
          <a:stretch>
            <a:fillRect/>
          </a:stretch>
        </p:blipFill>
        <p:spPr>
          <a:xfrm>
            <a:off x="13049618" y="2238710"/>
            <a:ext cx="3893820" cy="2324100"/>
          </a:xfrm>
          <a:prstGeom prst="rect">
            <a:avLst/>
          </a:prstGeom>
        </p:spPr>
      </p:pic>
      <p:pic>
        <p:nvPicPr>
          <p:cNvPr id="19" name="Image 18">
            <a:extLst>
              <a:ext uri="{FF2B5EF4-FFF2-40B4-BE49-F238E27FC236}">
                <a16:creationId xmlns:a16="http://schemas.microsoft.com/office/drawing/2014/main" id="{C57AB732-4F11-1CD1-DFE8-087EFA93014F}"/>
              </a:ext>
            </a:extLst>
          </p:cNvPr>
          <p:cNvPicPr>
            <a:picLocks noChangeAspect="1"/>
          </p:cNvPicPr>
          <p:nvPr/>
        </p:nvPicPr>
        <p:blipFill>
          <a:blip r:embed="rId6"/>
          <a:stretch>
            <a:fillRect/>
          </a:stretch>
        </p:blipFill>
        <p:spPr>
          <a:xfrm>
            <a:off x="4901919" y="5413145"/>
            <a:ext cx="3893820" cy="2324100"/>
          </a:xfrm>
          <a:prstGeom prst="rect">
            <a:avLst/>
          </a:prstGeom>
        </p:spPr>
      </p:pic>
      <p:pic>
        <p:nvPicPr>
          <p:cNvPr id="21" name="Image 20">
            <a:extLst>
              <a:ext uri="{FF2B5EF4-FFF2-40B4-BE49-F238E27FC236}">
                <a16:creationId xmlns:a16="http://schemas.microsoft.com/office/drawing/2014/main" id="{5B3AAE41-F85E-E7A9-A295-1E972C929C29}"/>
              </a:ext>
            </a:extLst>
          </p:cNvPr>
          <p:cNvPicPr>
            <a:picLocks noChangeAspect="1"/>
          </p:cNvPicPr>
          <p:nvPr/>
        </p:nvPicPr>
        <p:blipFill>
          <a:blip r:embed="rId7"/>
          <a:stretch>
            <a:fillRect/>
          </a:stretch>
        </p:blipFill>
        <p:spPr>
          <a:xfrm>
            <a:off x="828759" y="5413145"/>
            <a:ext cx="3893820" cy="2324100"/>
          </a:xfrm>
          <a:prstGeom prst="rect">
            <a:avLst/>
          </a:prstGeom>
        </p:spPr>
      </p:pic>
      <p:sp>
        <p:nvSpPr>
          <p:cNvPr id="7" name="object 15">
            <a:extLst>
              <a:ext uri="{FF2B5EF4-FFF2-40B4-BE49-F238E27FC236}">
                <a16:creationId xmlns:a16="http://schemas.microsoft.com/office/drawing/2014/main" id="{B831B6FA-0D14-4C3C-8972-A41D07181EFF}"/>
              </a:ext>
            </a:extLst>
          </p:cNvPr>
          <p:cNvSpPr>
            <a:spLocks noChangeAspect="1"/>
          </p:cNvSpPr>
          <p:nvPr/>
        </p:nvSpPr>
        <p:spPr>
          <a:xfrm>
            <a:off x="15474110" y="168282"/>
            <a:ext cx="1617337" cy="675899"/>
          </a:xfrm>
          <a:prstGeom prst="rect">
            <a:avLst/>
          </a:prstGeom>
          <a:blipFill>
            <a:blip r:embed="rId8" cstate="print"/>
            <a:stretch>
              <a:fillRect/>
            </a:stretch>
          </a:blipFill>
        </p:spPr>
        <p:txBody>
          <a:bodyPr wrap="square" lIns="0" tIns="0" rIns="0" bIns="0" rtlCol="0">
            <a:spAutoFit/>
          </a:bodyPr>
          <a:lstStyle/>
          <a:p>
            <a:endParaRPr/>
          </a:p>
        </p:txBody>
      </p:sp>
      <p:sp>
        <p:nvSpPr>
          <p:cNvPr id="3" name="Espace réservé du numéro de diapositive 13">
            <a:extLst>
              <a:ext uri="{FF2B5EF4-FFF2-40B4-BE49-F238E27FC236}">
                <a16:creationId xmlns:a16="http://schemas.microsoft.com/office/drawing/2014/main" id="{B62049DE-296B-E706-ABDB-3ECB5FC91445}"/>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38</a:t>
            </a:fld>
            <a:endParaRPr lang="en-US"/>
          </a:p>
        </p:txBody>
      </p:sp>
      <p:sp>
        <p:nvSpPr>
          <p:cNvPr id="4" name="Text Placeholder 11">
            <a:extLst>
              <a:ext uri="{FF2B5EF4-FFF2-40B4-BE49-F238E27FC236}">
                <a16:creationId xmlns:a16="http://schemas.microsoft.com/office/drawing/2014/main" id="{AAD76D3F-7E67-2C5E-F834-EC704962DDFA}"/>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6" name="Titre 3">
            <a:extLst>
              <a:ext uri="{FF2B5EF4-FFF2-40B4-BE49-F238E27FC236}">
                <a16:creationId xmlns:a16="http://schemas.microsoft.com/office/drawing/2014/main" id="{B5836FC4-6439-F583-57DF-537D485197DE}"/>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Portefeuille de commerces Prime à Paris en Première Couronne</a:t>
            </a:r>
            <a:endParaRPr lang="fr-FR"/>
          </a:p>
        </p:txBody>
      </p:sp>
      <p:sp>
        <p:nvSpPr>
          <p:cNvPr id="8" name="Text Placeholder 8">
            <a:extLst>
              <a:ext uri="{FF2B5EF4-FFF2-40B4-BE49-F238E27FC236}">
                <a16:creationId xmlns:a16="http://schemas.microsoft.com/office/drawing/2014/main" id="{40CFEED4-7A6C-E5DD-79C2-F5EE733CE441}"/>
              </a:ext>
            </a:extLst>
          </p:cNvPr>
          <p:cNvSpPr txBox="1">
            <a:spLocks/>
          </p:cNvSpPr>
          <p:nvPr/>
        </p:nvSpPr>
        <p:spPr>
          <a:xfrm>
            <a:off x="504370" y="17042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Des commerces très bien localisés et situés à Paris intra-muros ou en première couronne parisienne</a:t>
            </a:r>
          </a:p>
        </p:txBody>
      </p:sp>
      <p:sp>
        <p:nvSpPr>
          <p:cNvPr id="15" name="Titre 4">
            <a:extLst>
              <a:ext uri="{FF2B5EF4-FFF2-40B4-BE49-F238E27FC236}">
                <a16:creationId xmlns:a16="http://schemas.microsoft.com/office/drawing/2014/main" id="{767A8739-8E6E-CE0F-7A46-9423BFC0E717}"/>
              </a:ext>
            </a:extLst>
          </p:cNvPr>
          <p:cNvSpPr txBox="1">
            <a:spLocks/>
          </p:cNvSpPr>
          <p:nvPr/>
        </p:nvSpPr>
        <p:spPr>
          <a:xfrm>
            <a:off x="4901348" y="4661483"/>
            <a:ext cx="3895200"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98 BD. TOUR MAUBOURG </a:t>
            </a:r>
          </a:p>
          <a:p>
            <a:pPr marL="0" indent="0">
              <a:lnSpc>
                <a:spcPct val="100000"/>
              </a:lnSpc>
              <a:buNone/>
            </a:pPr>
            <a:r>
              <a:rPr lang="fr-FR" sz="1600"/>
              <a:t>PARIS 7</a:t>
            </a:r>
          </a:p>
        </p:txBody>
      </p:sp>
      <p:sp>
        <p:nvSpPr>
          <p:cNvPr id="41" name="Titre 4">
            <a:extLst>
              <a:ext uri="{FF2B5EF4-FFF2-40B4-BE49-F238E27FC236}">
                <a16:creationId xmlns:a16="http://schemas.microsoft.com/office/drawing/2014/main" id="{51B27B70-0CEA-8247-0826-91C6F79A3ED3}"/>
              </a:ext>
            </a:extLst>
          </p:cNvPr>
          <p:cNvSpPr txBox="1">
            <a:spLocks/>
          </p:cNvSpPr>
          <p:nvPr/>
        </p:nvSpPr>
        <p:spPr>
          <a:xfrm>
            <a:off x="8973937" y="4661483"/>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23 BD DES BATIGNOLLES </a:t>
            </a:r>
          </a:p>
          <a:p>
            <a:pPr marL="0" indent="0">
              <a:lnSpc>
                <a:spcPct val="100000"/>
              </a:lnSpc>
              <a:buNone/>
            </a:pPr>
            <a:r>
              <a:rPr lang="fr-FR" sz="1600"/>
              <a:t>PARIS 8</a:t>
            </a:r>
          </a:p>
        </p:txBody>
      </p:sp>
      <p:sp>
        <p:nvSpPr>
          <p:cNvPr id="44" name="Titre 4">
            <a:extLst>
              <a:ext uri="{FF2B5EF4-FFF2-40B4-BE49-F238E27FC236}">
                <a16:creationId xmlns:a16="http://schemas.microsoft.com/office/drawing/2014/main" id="{832DDFCB-1ECE-90E9-201E-9B555C62A3A4}"/>
              </a:ext>
            </a:extLst>
          </p:cNvPr>
          <p:cNvSpPr txBox="1">
            <a:spLocks/>
          </p:cNvSpPr>
          <p:nvPr/>
        </p:nvSpPr>
        <p:spPr>
          <a:xfrm>
            <a:off x="13044994" y="4661483"/>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6 RUE DU POTEAU</a:t>
            </a:r>
          </a:p>
          <a:p>
            <a:pPr marL="0" indent="0">
              <a:lnSpc>
                <a:spcPct val="100000"/>
              </a:lnSpc>
              <a:buNone/>
            </a:pPr>
            <a:r>
              <a:rPr lang="fr-FR" sz="1600"/>
              <a:t>PARIS 18</a:t>
            </a:r>
            <a:endParaRPr lang="fr-FR" sz="1600">
              <a:solidFill>
                <a:schemeClr val="bg1"/>
              </a:solidFill>
            </a:endParaRPr>
          </a:p>
        </p:txBody>
      </p:sp>
      <p:sp>
        <p:nvSpPr>
          <p:cNvPr id="47" name="Titre 4">
            <a:extLst>
              <a:ext uri="{FF2B5EF4-FFF2-40B4-BE49-F238E27FC236}">
                <a16:creationId xmlns:a16="http://schemas.microsoft.com/office/drawing/2014/main" id="{4C36B516-FB24-7794-62BB-92DC360B7EDC}"/>
              </a:ext>
            </a:extLst>
          </p:cNvPr>
          <p:cNvSpPr txBox="1">
            <a:spLocks/>
          </p:cNvSpPr>
          <p:nvPr/>
        </p:nvSpPr>
        <p:spPr>
          <a:xfrm>
            <a:off x="4901858" y="7835918"/>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33/35 AV DE LOWENDAL</a:t>
            </a:r>
          </a:p>
          <a:p>
            <a:pPr marL="0" indent="0">
              <a:lnSpc>
                <a:spcPct val="100000"/>
              </a:lnSpc>
              <a:buNone/>
            </a:pPr>
            <a:r>
              <a:rPr lang="fr-FR" sz="1600"/>
              <a:t>PARIS 15</a:t>
            </a:r>
            <a:endParaRPr lang="fr-FR" sz="1600">
              <a:solidFill>
                <a:schemeClr val="bg1"/>
              </a:solidFill>
            </a:endParaRPr>
          </a:p>
        </p:txBody>
      </p:sp>
      <p:sp>
        <p:nvSpPr>
          <p:cNvPr id="53" name="Titre 4">
            <a:extLst>
              <a:ext uri="{FF2B5EF4-FFF2-40B4-BE49-F238E27FC236}">
                <a16:creationId xmlns:a16="http://schemas.microsoft.com/office/drawing/2014/main" id="{A55B5D1E-4AA1-0D37-3304-FBE62D30F9BE}"/>
              </a:ext>
            </a:extLst>
          </p:cNvPr>
          <p:cNvSpPr txBox="1">
            <a:spLocks/>
          </p:cNvSpPr>
          <p:nvPr/>
        </p:nvSpPr>
        <p:spPr>
          <a:xfrm>
            <a:off x="828759" y="7828617"/>
            <a:ext cx="3895200"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53 RUE DE LA TOUR</a:t>
            </a:r>
          </a:p>
          <a:p>
            <a:pPr marL="0" indent="0">
              <a:lnSpc>
                <a:spcPct val="100000"/>
              </a:lnSpc>
              <a:buNone/>
            </a:pPr>
            <a:r>
              <a:rPr lang="fr-FR" sz="1600"/>
              <a:t>PARIS 16</a:t>
            </a:r>
            <a:endParaRPr lang="fr-FR" sz="1600">
              <a:solidFill>
                <a:schemeClr val="bg1"/>
              </a:solidFill>
            </a:endParaRPr>
          </a:p>
        </p:txBody>
      </p:sp>
      <p:sp>
        <p:nvSpPr>
          <p:cNvPr id="10" name="ZoneTexte 9">
            <a:extLst>
              <a:ext uri="{FF2B5EF4-FFF2-40B4-BE49-F238E27FC236}">
                <a16:creationId xmlns:a16="http://schemas.microsoft.com/office/drawing/2014/main" id="{FB3964DA-8AF2-2973-932B-8B155C6B96C8}"/>
              </a:ext>
            </a:extLst>
          </p:cNvPr>
          <p:cNvSpPr txBox="1"/>
          <p:nvPr/>
        </p:nvSpPr>
        <p:spPr>
          <a:xfrm>
            <a:off x="828759" y="4661483"/>
            <a:ext cx="3895200" cy="525600"/>
          </a:xfrm>
          <a:prstGeom prst="rect">
            <a:avLst/>
          </a:prstGeom>
          <a:solidFill>
            <a:srgbClr val="8C634A"/>
          </a:solidFill>
        </p:spPr>
        <p:txBody>
          <a:bodyPr vert="horz" lIns="91440" tIns="45720" rIns="91440" bIns="45720" rtlCol="0" anchor="ctr">
            <a:noAutofit/>
          </a:bodyPr>
          <a:lstStyle>
            <a:defPPr>
              <a:defRPr lang="en-US"/>
            </a:defPPr>
            <a:lvl1pPr indent="0" algn="ctr">
              <a:lnSpc>
                <a:spcPct val="100000"/>
              </a:lnSpc>
              <a:spcBef>
                <a:spcPct val="0"/>
              </a:spcBef>
              <a:buNone/>
              <a:defRPr sz="1600" b="1">
                <a:solidFill>
                  <a:schemeClr val="bg1"/>
                </a:solidFill>
              </a:defRPr>
            </a:lvl1pPr>
          </a:lstStyle>
          <a:p>
            <a:r>
              <a:rPr lang="fr-FR"/>
              <a:t>8 rue </a:t>
            </a:r>
            <a:r>
              <a:rPr lang="fr-FR" err="1"/>
              <a:t>Brey</a:t>
            </a:r>
            <a:r>
              <a:rPr lang="fr-FR"/>
              <a:t>, 75017 Paris</a:t>
            </a:r>
          </a:p>
        </p:txBody>
      </p:sp>
      <p:pic>
        <p:nvPicPr>
          <p:cNvPr id="13" name="Image 12">
            <a:extLst>
              <a:ext uri="{FF2B5EF4-FFF2-40B4-BE49-F238E27FC236}">
                <a16:creationId xmlns:a16="http://schemas.microsoft.com/office/drawing/2014/main" id="{F3BBDFB7-5AC9-ED6A-2D34-1FF5E8EAC424}"/>
              </a:ext>
            </a:extLst>
          </p:cNvPr>
          <p:cNvPicPr>
            <a:picLocks/>
          </p:cNvPicPr>
          <p:nvPr/>
        </p:nvPicPr>
        <p:blipFill>
          <a:blip r:embed="rId9"/>
          <a:stretch>
            <a:fillRect/>
          </a:stretch>
        </p:blipFill>
        <p:spPr>
          <a:xfrm>
            <a:off x="8975079" y="5413145"/>
            <a:ext cx="3895200" cy="2325600"/>
          </a:xfrm>
          <a:prstGeom prst="rect">
            <a:avLst/>
          </a:prstGeom>
        </p:spPr>
      </p:pic>
      <p:pic>
        <p:nvPicPr>
          <p:cNvPr id="24" name="Image 23">
            <a:extLst>
              <a:ext uri="{FF2B5EF4-FFF2-40B4-BE49-F238E27FC236}">
                <a16:creationId xmlns:a16="http://schemas.microsoft.com/office/drawing/2014/main" id="{8C0ED4CC-DA84-1EAB-5F0C-5F5921209CD6}"/>
              </a:ext>
            </a:extLst>
          </p:cNvPr>
          <p:cNvPicPr>
            <a:picLocks noChangeAspect="1"/>
          </p:cNvPicPr>
          <p:nvPr/>
        </p:nvPicPr>
        <p:blipFill>
          <a:blip r:embed="rId10"/>
          <a:stretch>
            <a:fillRect/>
          </a:stretch>
        </p:blipFill>
        <p:spPr>
          <a:xfrm>
            <a:off x="13049618" y="5413145"/>
            <a:ext cx="3895200" cy="2325600"/>
          </a:xfrm>
          <a:prstGeom prst="rect">
            <a:avLst/>
          </a:prstGeom>
        </p:spPr>
      </p:pic>
      <p:sp>
        <p:nvSpPr>
          <p:cNvPr id="31" name="Titre 4">
            <a:extLst>
              <a:ext uri="{FF2B5EF4-FFF2-40B4-BE49-F238E27FC236}">
                <a16:creationId xmlns:a16="http://schemas.microsoft.com/office/drawing/2014/main" id="{DE68D2EA-68C2-5F49-D7BC-0233297C0EFD}"/>
              </a:ext>
            </a:extLst>
          </p:cNvPr>
          <p:cNvSpPr txBox="1">
            <a:spLocks/>
          </p:cNvSpPr>
          <p:nvPr/>
        </p:nvSpPr>
        <p:spPr>
          <a:xfrm>
            <a:off x="8973426" y="7835918"/>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95 RUE DU CHEMIN VERT</a:t>
            </a:r>
          </a:p>
          <a:p>
            <a:pPr marL="0" indent="0">
              <a:lnSpc>
                <a:spcPct val="100000"/>
              </a:lnSpc>
              <a:buNone/>
            </a:pPr>
            <a:r>
              <a:rPr lang="fr-FR" sz="1600"/>
              <a:t>PARIS 11</a:t>
            </a:r>
            <a:endParaRPr lang="fr-FR" sz="1600">
              <a:solidFill>
                <a:schemeClr val="bg1"/>
              </a:solidFill>
            </a:endParaRPr>
          </a:p>
        </p:txBody>
      </p:sp>
      <p:sp>
        <p:nvSpPr>
          <p:cNvPr id="32" name="Titre 4">
            <a:extLst>
              <a:ext uri="{FF2B5EF4-FFF2-40B4-BE49-F238E27FC236}">
                <a16:creationId xmlns:a16="http://schemas.microsoft.com/office/drawing/2014/main" id="{1A54B221-407E-91B5-6F43-0FB78ADB846A}"/>
              </a:ext>
            </a:extLst>
          </p:cNvPr>
          <p:cNvSpPr txBox="1">
            <a:spLocks/>
          </p:cNvSpPr>
          <p:nvPr/>
        </p:nvSpPr>
        <p:spPr>
          <a:xfrm>
            <a:off x="13044994" y="7835918"/>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158 AVENUE DAUMESNIL</a:t>
            </a:r>
          </a:p>
          <a:p>
            <a:pPr marL="0" indent="0">
              <a:lnSpc>
                <a:spcPct val="100000"/>
              </a:lnSpc>
              <a:buNone/>
            </a:pPr>
            <a:r>
              <a:rPr lang="fr-FR" sz="1600"/>
              <a:t>PARIS 12</a:t>
            </a:r>
            <a:endParaRPr lang="fr-FR" sz="1600">
              <a:solidFill>
                <a:schemeClr val="bg1"/>
              </a:solidFill>
            </a:endParaRPr>
          </a:p>
        </p:txBody>
      </p:sp>
      <p:pic>
        <p:nvPicPr>
          <p:cNvPr id="17" name="Image 16">
            <a:extLst>
              <a:ext uri="{FF2B5EF4-FFF2-40B4-BE49-F238E27FC236}">
                <a16:creationId xmlns:a16="http://schemas.microsoft.com/office/drawing/2014/main" id="{5CB61A2E-F573-76B6-4E4E-CF592543E161}"/>
              </a:ext>
            </a:extLst>
          </p:cNvPr>
          <p:cNvPicPr>
            <a:picLocks/>
          </p:cNvPicPr>
          <p:nvPr/>
        </p:nvPicPr>
        <p:blipFill>
          <a:blip r:embed="rId11"/>
          <a:stretch>
            <a:fillRect/>
          </a:stretch>
        </p:blipFill>
        <p:spPr>
          <a:xfrm>
            <a:off x="828759" y="2238710"/>
            <a:ext cx="3895200" cy="2325600"/>
          </a:xfrm>
          <a:prstGeom prst="rect">
            <a:avLst/>
          </a:prstGeom>
        </p:spPr>
      </p:pic>
    </p:spTree>
    <p:extLst>
      <p:ext uri="{BB962C8B-B14F-4D97-AF65-F5344CB8AC3E}">
        <p14:creationId xmlns:p14="http://schemas.microsoft.com/office/powerpoint/2010/main" val="1597764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8414E582-59A7-E586-E2AE-3E2E7E28FB21}"/>
              </a:ext>
            </a:extLst>
          </p:cNvPr>
          <p:cNvPicPr>
            <a:picLocks/>
          </p:cNvPicPr>
          <p:nvPr/>
        </p:nvPicPr>
        <p:blipFill>
          <a:blip r:embed="rId3"/>
          <a:stretch>
            <a:fillRect/>
          </a:stretch>
        </p:blipFill>
        <p:spPr>
          <a:xfrm>
            <a:off x="828759" y="5413145"/>
            <a:ext cx="3895200" cy="2325600"/>
          </a:xfrm>
          <a:prstGeom prst="rect">
            <a:avLst/>
          </a:prstGeom>
        </p:spPr>
      </p:pic>
      <p:sp>
        <p:nvSpPr>
          <p:cNvPr id="28" name="Titre 4">
            <a:extLst>
              <a:ext uri="{FF2B5EF4-FFF2-40B4-BE49-F238E27FC236}">
                <a16:creationId xmlns:a16="http://schemas.microsoft.com/office/drawing/2014/main" id="{968CCCAD-57D0-DE2E-58C5-D6002BF6C418}"/>
              </a:ext>
            </a:extLst>
          </p:cNvPr>
          <p:cNvSpPr txBox="1">
            <a:spLocks/>
          </p:cNvSpPr>
          <p:nvPr/>
        </p:nvSpPr>
        <p:spPr>
          <a:xfrm>
            <a:off x="828759" y="7828617"/>
            <a:ext cx="3893669"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53 RUE DU FBG ST MARTIN</a:t>
            </a:r>
          </a:p>
          <a:p>
            <a:pPr marL="0" indent="0">
              <a:lnSpc>
                <a:spcPct val="100000"/>
              </a:lnSpc>
              <a:buNone/>
            </a:pPr>
            <a:r>
              <a:rPr lang="fr-FR" sz="1600"/>
              <a:t>PARIS 10</a:t>
            </a:r>
            <a:endParaRPr lang="fr-FR" sz="1600">
              <a:solidFill>
                <a:schemeClr val="bg1"/>
              </a:solidFill>
            </a:endParaRPr>
          </a:p>
        </p:txBody>
      </p:sp>
      <p:pic>
        <p:nvPicPr>
          <p:cNvPr id="38" name="Image 37">
            <a:extLst>
              <a:ext uri="{FF2B5EF4-FFF2-40B4-BE49-F238E27FC236}">
                <a16:creationId xmlns:a16="http://schemas.microsoft.com/office/drawing/2014/main" id="{17DEBE55-77A2-5343-66EC-9F368DBB1521}"/>
              </a:ext>
            </a:extLst>
          </p:cNvPr>
          <p:cNvPicPr>
            <a:picLocks/>
          </p:cNvPicPr>
          <p:nvPr/>
        </p:nvPicPr>
        <p:blipFill>
          <a:blip r:embed="rId4"/>
          <a:stretch>
            <a:fillRect/>
          </a:stretch>
        </p:blipFill>
        <p:spPr>
          <a:xfrm>
            <a:off x="4903299" y="2238710"/>
            <a:ext cx="3895200" cy="2325600"/>
          </a:xfrm>
          <a:prstGeom prst="rect">
            <a:avLst/>
          </a:prstGeom>
        </p:spPr>
      </p:pic>
      <p:sp>
        <p:nvSpPr>
          <p:cNvPr id="41" name="Titre 4">
            <a:extLst>
              <a:ext uri="{FF2B5EF4-FFF2-40B4-BE49-F238E27FC236}">
                <a16:creationId xmlns:a16="http://schemas.microsoft.com/office/drawing/2014/main" id="{364575E0-EE4A-3354-0F0E-057DE1C0422F}"/>
              </a:ext>
            </a:extLst>
          </p:cNvPr>
          <p:cNvSpPr txBox="1">
            <a:spLocks/>
          </p:cNvSpPr>
          <p:nvPr/>
        </p:nvSpPr>
        <p:spPr>
          <a:xfrm>
            <a:off x="4901348" y="4661483"/>
            <a:ext cx="3895200" cy="526528"/>
          </a:xfrm>
          <a:prstGeom prst="rect">
            <a:avLst/>
          </a:prstGeom>
          <a:solidFill>
            <a:srgbClr val="8C634A"/>
          </a:solidFill>
        </p:spPr>
        <p:txBody>
          <a:bodyPr vert="horz" lIns="91440" tIns="45720" rIns="91440" bIns="45720" rtlCol="0" anchor="ctr">
            <a:noAutofit/>
          </a:bodyPr>
          <a:lstStyle>
            <a:defPPr>
              <a:defRPr lang="en-US"/>
            </a:defPPr>
            <a:lvl1pPr indent="0" algn="ctr">
              <a:lnSpc>
                <a:spcPct val="100000"/>
              </a:lnSpc>
              <a:spcBef>
                <a:spcPct val="0"/>
              </a:spcBef>
              <a:buNone/>
              <a:defRPr sz="1600" b="1">
                <a:solidFill>
                  <a:schemeClr val="bg1"/>
                </a:solidFill>
              </a:defRPr>
            </a:lvl1pPr>
          </a:lstStyle>
          <a:p>
            <a:r>
              <a:rPr lang="fr-FR"/>
              <a:t>2 AVENUE LEON GOURDAULT</a:t>
            </a:r>
          </a:p>
          <a:p>
            <a:r>
              <a:rPr lang="fr-FR"/>
              <a:t>CHOISY-LE-ROI</a:t>
            </a:r>
          </a:p>
        </p:txBody>
      </p:sp>
      <p:pic>
        <p:nvPicPr>
          <p:cNvPr id="25" name="Image 24">
            <a:extLst>
              <a:ext uri="{FF2B5EF4-FFF2-40B4-BE49-F238E27FC236}">
                <a16:creationId xmlns:a16="http://schemas.microsoft.com/office/drawing/2014/main" id="{B9691FC4-CA12-7703-1C19-68DBDC70D55B}"/>
              </a:ext>
            </a:extLst>
          </p:cNvPr>
          <p:cNvPicPr>
            <a:picLocks/>
          </p:cNvPicPr>
          <p:nvPr/>
        </p:nvPicPr>
        <p:blipFill>
          <a:blip r:embed="rId5"/>
          <a:stretch>
            <a:fillRect/>
          </a:stretch>
        </p:blipFill>
        <p:spPr>
          <a:xfrm>
            <a:off x="828759" y="2238710"/>
            <a:ext cx="3895200" cy="2325600"/>
          </a:xfrm>
          <a:prstGeom prst="rect">
            <a:avLst/>
          </a:prstGeom>
        </p:spPr>
      </p:pic>
      <p:sp>
        <p:nvSpPr>
          <p:cNvPr id="29" name="Titre 4">
            <a:extLst>
              <a:ext uri="{FF2B5EF4-FFF2-40B4-BE49-F238E27FC236}">
                <a16:creationId xmlns:a16="http://schemas.microsoft.com/office/drawing/2014/main" id="{AB387CF5-1ECB-1C5F-0BC4-5B37F2FC6C4E}"/>
              </a:ext>
            </a:extLst>
          </p:cNvPr>
          <p:cNvSpPr txBox="1">
            <a:spLocks/>
          </p:cNvSpPr>
          <p:nvPr/>
        </p:nvSpPr>
        <p:spPr>
          <a:xfrm>
            <a:off x="828759" y="4660555"/>
            <a:ext cx="3895200"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59 RUE DE MEAUX</a:t>
            </a:r>
          </a:p>
          <a:p>
            <a:pPr marL="0" indent="0">
              <a:lnSpc>
                <a:spcPct val="100000"/>
              </a:lnSpc>
              <a:buNone/>
            </a:pPr>
            <a:r>
              <a:rPr lang="fr-FR" sz="1600"/>
              <a:t>PARIS 19</a:t>
            </a:r>
            <a:endParaRPr lang="fr-FR" sz="1600">
              <a:solidFill>
                <a:schemeClr val="bg1"/>
              </a:solidFill>
            </a:endParaRPr>
          </a:p>
        </p:txBody>
      </p:sp>
      <p:sp>
        <p:nvSpPr>
          <p:cNvPr id="6" name="object 15">
            <a:extLst>
              <a:ext uri="{FF2B5EF4-FFF2-40B4-BE49-F238E27FC236}">
                <a16:creationId xmlns:a16="http://schemas.microsoft.com/office/drawing/2014/main" id="{2CCAC38C-98D3-520F-484D-8B57CC68DFEB}"/>
              </a:ext>
            </a:extLst>
          </p:cNvPr>
          <p:cNvSpPr>
            <a:spLocks noChangeAspect="1"/>
          </p:cNvSpPr>
          <p:nvPr/>
        </p:nvSpPr>
        <p:spPr>
          <a:xfrm>
            <a:off x="15474110" y="168282"/>
            <a:ext cx="1617337" cy="675899"/>
          </a:xfrm>
          <a:prstGeom prst="rect">
            <a:avLst/>
          </a:prstGeom>
          <a:blipFill>
            <a:blip r:embed="rId6" cstate="print"/>
            <a:stretch>
              <a:fillRect/>
            </a:stretch>
          </a:blipFill>
        </p:spPr>
        <p:txBody>
          <a:bodyPr wrap="square" lIns="0" tIns="0" rIns="0" bIns="0" rtlCol="0">
            <a:spAutoFit/>
          </a:bodyPr>
          <a:lstStyle/>
          <a:p>
            <a:endParaRPr/>
          </a:p>
        </p:txBody>
      </p:sp>
      <p:sp>
        <p:nvSpPr>
          <p:cNvPr id="2" name="Espace réservé du numéro de diapositive 13">
            <a:extLst>
              <a:ext uri="{FF2B5EF4-FFF2-40B4-BE49-F238E27FC236}">
                <a16:creationId xmlns:a16="http://schemas.microsoft.com/office/drawing/2014/main" id="{558E7427-4268-CA97-04F5-9CD1E03CABD5}"/>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39</a:t>
            </a:fld>
            <a:endParaRPr lang="en-US"/>
          </a:p>
        </p:txBody>
      </p:sp>
      <p:sp>
        <p:nvSpPr>
          <p:cNvPr id="3" name="Text Placeholder 11">
            <a:extLst>
              <a:ext uri="{FF2B5EF4-FFF2-40B4-BE49-F238E27FC236}">
                <a16:creationId xmlns:a16="http://schemas.microsoft.com/office/drawing/2014/main" id="{FB55C40F-D697-98B8-790C-E9C84F3CBB90}"/>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23" name="Text Placeholder 8">
            <a:extLst>
              <a:ext uri="{FF2B5EF4-FFF2-40B4-BE49-F238E27FC236}">
                <a16:creationId xmlns:a16="http://schemas.microsoft.com/office/drawing/2014/main" id="{C31173B3-D9D9-C9AF-F43C-D11114577B95}"/>
              </a:ext>
            </a:extLst>
          </p:cNvPr>
          <p:cNvSpPr txBox="1">
            <a:spLocks/>
          </p:cNvSpPr>
          <p:nvPr/>
        </p:nvSpPr>
        <p:spPr>
          <a:xfrm>
            <a:off x="504370" y="1716942"/>
            <a:ext cx="16090751"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Renégocier les Loyers, régler les contentieux locatifs et transformer les activités commerciales pour créer de la valeur</a:t>
            </a:r>
          </a:p>
        </p:txBody>
      </p:sp>
      <p:pic>
        <p:nvPicPr>
          <p:cNvPr id="27" name="Image 26">
            <a:extLst>
              <a:ext uri="{FF2B5EF4-FFF2-40B4-BE49-F238E27FC236}">
                <a16:creationId xmlns:a16="http://schemas.microsoft.com/office/drawing/2014/main" id="{234B9962-0EF8-6C6C-57F8-F60EE940AAE1}"/>
              </a:ext>
            </a:extLst>
          </p:cNvPr>
          <p:cNvPicPr>
            <a:picLocks noChangeAspect="1"/>
          </p:cNvPicPr>
          <p:nvPr/>
        </p:nvPicPr>
        <p:blipFill rotWithShape="1">
          <a:blip r:embed="rId7"/>
          <a:srcRect l="2816" r="8256"/>
          <a:stretch/>
        </p:blipFill>
        <p:spPr>
          <a:xfrm>
            <a:off x="13365989" y="2239638"/>
            <a:ext cx="3464768" cy="2324672"/>
          </a:xfrm>
          <a:prstGeom prst="rect">
            <a:avLst/>
          </a:prstGeom>
        </p:spPr>
      </p:pic>
      <p:pic>
        <p:nvPicPr>
          <p:cNvPr id="33" name="Image 32">
            <a:extLst>
              <a:ext uri="{FF2B5EF4-FFF2-40B4-BE49-F238E27FC236}">
                <a16:creationId xmlns:a16="http://schemas.microsoft.com/office/drawing/2014/main" id="{96A530EC-9E54-575E-6A78-DA07F0831C73}"/>
              </a:ext>
            </a:extLst>
          </p:cNvPr>
          <p:cNvPicPr>
            <a:picLocks/>
          </p:cNvPicPr>
          <p:nvPr/>
        </p:nvPicPr>
        <p:blipFill>
          <a:blip r:embed="rId8"/>
          <a:stretch>
            <a:fillRect/>
          </a:stretch>
        </p:blipFill>
        <p:spPr>
          <a:xfrm>
            <a:off x="4903299" y="5413145"/>
            <a:ext cx="3895200" cy="2325600"/>
          </a:xfrm>
          <a:prstGeom prst="rect">
            <a:avLst/>
          </a:prstGeom>
        </p:spPr>
      </p:pic>
      <p:sp>
        <p:nvSpPr>
          <p:cNvPr id="36" name="Titre 4">
            <a:extLst>
              <a:ext uri="{FF2B5EF4-FFF2-40B4-BE49-F238E27FC236}">
                <a16:creationId xmlns:a16="http://schemas.microsoft.com/office/drawing/2014/main" id="{EF0117A7-A363-E52C-CD23-B8E7637FC03C}"/>
              </a:ext>
            </a:extLst>
          </p:cNvPr>
          <p:cNvSpPr txBox="1">
            <a:spLocks/>
          </p:cNvSpPr>
          <p:nvPr/>
        </p:nvSpPr>
        <p:spPr>
          <a:xfrm>
            <a:off x="4901348" y="7828617"/>
            <a:ext cx="3895200" cy="526528"/>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nSpc>
                <a:spcPct val="100000"/>
              </a:lnSpc>
              <a:buNone/>
            </a:pPr>
            <a:r>
              <a:rPr lang="fr-FR" sz="1600">
                <a:solidFill>
                  <a:schemeClr val="bg1"/>
                </a:solidFill>
              </a:rPr>
              <a:t>20/22 BD DE L’HÔPITAL</a:t>
            </a:r>
          </a:p>
          <a:p>
            <a:pPr marL="0" indent="0">
              <a:lnSpc>
                <a:spcPct val="100000"/>
              </a:lnSpc>
              <a:buNone/>
            </a:pPr>
            <a:r>
              <a:rPr lang="fr-FR" sz="1600"/>
              <a:t>PARIS 5 </a:t>
            </a:r>
            <a:endParaRPr lang="fr-FR" sz="1600">
              <a:solidFill>
                <a:schemeClr val="bg1"/>
              </a:solidFill>
            </a:endParaRPr>
          </a:p>
        </p:txBody>
      </p:sp>
      <p:sp>
        <p:nvSpPr>
          <p:cNvPr id="37" name="Titre 4">
            <a:extLst>
              <a:ext uri="{FF2B5EF4-FFF2-40B4-BE49-F238E27FC236}">
                <a16:creationId xmlns:a16="http://schemas.microsoft.com/office/drawing/2014/main" id="{EC9DF2BA-91C7-69F3-A14F-DEEF488C47AC}"/>
              </a:ext>
            </a:extLst>
          </p:cNvPr>
          <p:cNvSpPr txBox="1">
            <a:spLocks/>
          </p:cNvSpPr>
          <p:nvPr/>
        </p:nvSpPr>
        <p:spPr>
          <a:xfrm>
            <a:off x="828759" y="8426839"/>
            <a:ext cx="16001998" cy="37245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buNone/>
            </a:pPr>
            <a:r>
              <a:rPr lang="fr-FR" sz="2000" b="1"/>
              <a:t>Chaque Situation locative est traitée pour optimiser les flux et obtenir un portefeuille stabilisé sur des loyers de marché</a:t>
            </a:r>
          </a:p>
        </p:txBody>
      </p:sp>
      <p:pic>
        <p:nvPicPr>
          <p:cNvPr id="39" name="Image 38">
            <a:extLst>
              <a:ext uri="{FF2B5EF4-FFF2-40B4-BE49-F238E27FC236}">
                <a16:creationId xmlns:a16="http://schemas.microsoft.com/office/drawing/2014/main" id="{2A2B6FBB-5033-57FA-6195-65B5D6BF03B1}"/>
              </a:ext>
            </a:extLst>
          </p:cNvPr>
          <p:cNvPicPr>
            <a:picLocks noChangeAspect="1"/>
          </p:cNvPicPr>
          <p:nvPr/>
        </p:nvPicPr>
        <p:blipFill rotWithShape="1">
          <a:blip r:embed="rId9"/>
          <a:srcRect l="3129" r="8968" b="1113"/>
          <a:stretch/>
        </p:blipFill>
        <p:spPr>
          <a:xfrm>
            <a:off x="9336371" y="5413145"/>
            <a:ext cx="3464768" cy="2325600"/>
          </a:xfrm>
          <a:prstGeom prst="rect">
            <a:avLst/>
          </a:prstGeom>
        </p:spPr>
      </p:pic>
      <p:sp>
        <p:nvSpPr>
          <p:cNvPr id="42" name="Titre 4">
            <a:extLst>
              <a:ext uri="{FF2B5EF4-FFF2-40B4-BE49-F238E27FC236}">
                <a16:creationId xmlns:a16="http://schemas.microsoft.com/office/drawing/2014/main" id="{6BA19174-8C4F-8D47-7E04-587DC3EB5E55}"/>
              </a:ext>
            </a:extLst>
          </p:cNvPr>
          <p:cNvSpPr txBox="1">
            <a:spLocks/>
          </p:cNvSpPr>
          <p:nvPr/>
        </p:nvSpPr>
        <p:spPr>
          <a:xfrm>
            <a:off x="9336371" y="7828617"/>
            <a:ext cx="7494386" cy="525600"/>
          </a:xfrm>
          <a:prstGeom prst="rect">
            <a:avLst/>
          </a:prstGeom>
          <a:solidFill>
            <a:srgbClr val="1C284A"/>
          </a:solidFill>
        </p:spPr>
        <p:txBody>
          <a:bodyPr vert="horz" lIns="91440" tIns="45720" rIns="91440" bIns="45720" rtlCol="0" anchor="ctr">
            <a:noAutofit/>
          </a:bodyPr>
          <a:lstStyle>
            <a:defPPr>
              <a:defRPr lang="en-US"/>
            </a:defPPr>
            <a:lvl1pPr indent="0" algn="ctr">
              <a:lnSpc>
                <a:spcPct val="100000"/>
              </a:lnSpc>
              <a:spcBef>
                <a:spcPct val="0"/>
              </a:spcBef>
              <a:buNone/>
              <a:defRPr sz="1600" b="1">
                <a:solidFill>
                  <a:schemeClr val="bg1"/>
                </a:solidFill>
              </a:defRPr>
            </a:lvl1pPr>
          </a:lstStyle>
          <a:p>
            <a:r>
              <a:rPr lang="fr-FR"/>
              <a:t>9 ALLEE GUSTAVE EIFFEL</a:t>
            </a:r>
          </a:p>
          <a:p>
            <a:r>
              <a:rPr lang="fr-FR"/>
              <a:t>ISSY-LES MOULINEAUX</a:t>
            </a:r>
          </a:p>
        </p:txBody>
      </p:sp>
      <p:pic>
        <p:nvPicPr>
          <p:cNvPr id="45" name="Image 44">
            <a:extLst>
              <a:ext uri="{FF2B5EF4-FFF2-40B4-BE49-F238E27FC236}">
                <a16:creationId xmlns:a16="http://schemas.microsoft.com/office/drawing/2014/main" id="{F8BCE1A5-A315-4353-A8D1-82015023FEA8}"/>
              </a:ext>
            </a:extLst>
          </p:cNvPr>
          <p:cNvPicPr>
            <a:picLocks noChangeAspect="1"/>
          </p:cNvPicPr>
          <p:nvPr/>
        </p:nvPicPr>
        <p:blipFill rotWithShape="1">
          <a:blip r:embed="rId10"/>
          <a:srcRect l="11053" t="12080" r="13141" b="8711"/>
          <a:stretch/>
        </p:blipFill>
        <p:spPr>
          <a:xfrm>
            <a:off x="9336371" y="2238710"/>
            <a:ext cx="3464768" cy="2325600"/>
          </a:xfrm>
          <a:prstGeom prst="rect">
            <a:avLst/>
          </a:prstGeom>
        </p:spPr>
      </p:pic>
      <p:sp>
        <p:nvSpPr>
          <p:cNvPr id="51" name="Titre 3">
            <a:extLst>
              <a:ext uri="{FF2B5EF4-FFF2-40B4-BE49-F238E27FC236}">
                <a16:creationId xmlns:a16="http://schemas.microsoft.com/office/drawing/2014/main" id="{DF1DCCAF-B68C-16DF-D598-7793C92FAAA9}"/>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Portefeuille de commerces Prime à Paris en Première Couronne</a:t>
            </a:r>
            <a:endParaRPr lang="fr-FR"/>
          </a:p>
        </p:txBody>
      </p:sp>
      <p:sp>
        <p:nvSpPr>
          <p:cNvPr id="11" name="Titre 4">
            <a:extLst>
              <a:ext uri="{FF2B5EF4-FFF2-40B4-BE49-F238E27FC236}">
                <a16:creationId xmlns:a16="http://schemas.microsoft.com/office/drawing/2014/main" id="{EC8A8600-5F91-B16F-5E34-EEABF027EDF2}"/>
              </a:ext>
            </a:extLst>
          </p:cNvPr>
          <p:cNvSpPr txBox="1">
            <a:spLocks/>
          </p:cNvSpPr>
          <p:nvPr/>
        </p:nvSpPr>
        <p:spPr>
          <a:xfrm>
            <a:off x="9336371" y="4661483"/>
            <a:ext cx="7494386" cy="526528"/>
          </a:xfrm>
          <a:prstGeom prst="rect">
            <a:avLst/>
          </a:prstGeom>
          <a:solidFill>
            <a:srgbClr val="1C284A"/>
          </a:solidFill>
        </p:spPr>
        <p:txBody>
          <a:bodyPr vert="horz" lIns="91440" tIns="45720" rIns="91440" bIns="45720" rtlCol="0" anchor="ctr">
            <a:noAutofit/>
          </a:bodyPr>
          <a:lstStyle>
            <a:defPPr>
              <a:defRPr lang="en-US"/>
            </a:defPPr>
            <a:lvl1pPr indent="0" algn="ctr">
              <a:lnSpc>
                <a:spcPct val="100000"/>
              </a:lnSpc>
              <a:spcBef>
                <a:spcPct val="0"/>
              </a:spcBef>
              <a:buNone/>
              <a:defRPr sz="1600" b="1">
                <a:solidFill>
                  <a:schemeClr val="bg1"/>
                </a:solidFill>
              </a:defRPr>
            </a:lvl1pPr>
          </a:lstStyle>
          <a:p>
            <a:r>
              <a:rPr lang="fr-FR"/>
              <a:t>10 RUE DU PARADIS</a:t>
            </a:r>
          </a:p>
          <a:p>
            <a:r>
              <a:rPr lang="fr-FR"/>
              <a:t>PARIS 10</a:t>
            </a:r>
          </a:p>
        </p:txBody>
      </p:sp>
      <p:sp>
        <p:nvSpPr>
          <p:cNvPr id="14" name="Flèche : droite 13">
            <a:extLst>
              <a:ext uri="{FF2B5EF4-FFF2-40B4-BE49-F238E27FC236}">
                <a16:creationId xmlns:a16="http://schemas.microsoft.com/office/drawing/2014/main" id="{6F055F09-AD8F-14DD-5991-6E6005805BCD}"/>
              </a:ext>
            </a:extLst>
          </p:cNvPr>
          <p:cNvSpPr/>
          <p:nvPr/>
        </p:nvSpPr>
        <p:spPr>
          <a:xfrm>
            <a:off x="12853757" y="2819400"/>
            <a:ext cx="478664" cy="1147891"/>
          </a:xfrm>
          <a:prstGeom prst="rightArrow">
            <a:avLst>
              <a:gd name="adj1" fmla="val 48340"/>
              <a:gd name="adj2" fmla="val 51990"/>
            </a:avLst>
          </a:prstGeom>
          <a:solidFill>
            <a:srgbClr val="1C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Flèche : droite 14">
            <a:extLst>
              <a:ext uri="{FF2B5EF4-FFF2-40B4-BE49-F238E27FC236}">
                <a16:creationId xmlns:a16="http://schemas.microsoft.com/office/drawing/2014/main" id="{65ADF475-065E-412A-F763-A1B1750CEF12}"/>
              </a:ext>
            </a:extLst>
          </p:cNvPr>
          <p:cNvSpPr/>
          <p:nvPr/>
        </p:nvSpPr>
        <p:spPr>
          <a:xfrm>
            <a:off x="12853757" y="5997237"/>
            <a:ext cx="478664" cy="1147891"/>
          </a:xfrm>
          <a:prstGeom prst="rightArrow">
            <a:avLst>
              <a:gd name="adj1" fmla="val 48340"/>
              <a:gd name="adj2" fmla="val 51990"/>
            </a:avLst>
          </a:prstGeom>
          <a:solidFill>
            <a:srgbClr val="1C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4" name="Image 3">
            <a:extLst>
              <a:ext uri="{FF2B5EF4-FFF2-40B4-BE49-F238E27FC236}">
                <a16:creationId xmlns:a16="http://schemas.microsoft.com/office/drawing/2014/main" id="{8600339E-6B2A-7634-E891-0BC50099E09D}"/>
              </a:ext>
            </a:extLst>
          </p:cNvPr>
          <p:cNvPicPr>
            <a:picLocks/>
          </p:cNvPicPr>
          <p:nvPr/>
        </p:nvPicPr>
        <p:blipFill rotWithShape="1">
          <a:blip r:embed="rId11"/>
          <a:srcRect t="10525"/>
          <a:stretch/>
        </p:blipFill>
        <p:spPr>
          <a:xfrm>
            <a:off x="13367557" y="5391545"/>
            <a:ext cx="3463200" cy="2347200"/>
          </a:xfrm>
          <a:prstGeom prst="rect">
            <a:avLst/>
          </a:prstGeom>
        </p:spPr>
      </p:pic>
    </p:spTree>
    <p:extLst>
      <p:ext uri="{BB962C8B-B14F-4D97-AF65-F5344CB8AC3E}">
        <p14:creationId xmlns:p14="http://schemas.microsoft.com/office/powerpoint/2010/main" val="198436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AC019-61F5-1003-A49C-E90DB2941C1D}"/>
              </a:ext>
            </a:extLst>
          </p:cNvPr>
          <p:cNvSpPr>
            <a:spLocks noGrp="1"/>
          </p:cNvSpPr>
          <p:nvPr>
            <p:ph type="title"/>
          </p:nvPr>
        </p:nvSpPr>
        <p:spPr>
          <a:xfrm>
            <a:off x="1980041" y="4191000"/>
            <a:ext cx="13388119" cy="914400"/>
          </a:xfrm>
        </p:spPr>
        <p:txBody>
          <a:bodyPr>
            <a:normAutofit fontScale="90000"/>
          </a:bodyPr>
          <a:lstStyle/>
          <a:p>
            <a:r>
              <a:rPr lang="fr-FR" sz="4000" spc="-105">
                <a:solidFill>
                  <a:srgbClr val="1C284B"/>
                </a:solidFill>
                <a:ea typeface="+mn-lt"/>
                <a:cs typeface="+mn-lt"/>
              </a:rPr>
              <a:t>OPPORTUNITES D’INVESTISSEMENT</a:t>
            </a:r>
            <a:br>
              <a:rPr lang="fr-FR" sz="4000" spc="-105">
                <a:solidFill>
                  <a:srgbClr val="1C284B"/>
                </a:solidFill>
                <a:ea typeface="+mn-lt"/>
                <a:cs typeface="+mn-lt"/>
              </a:rPr>
            </a:br>
            <a:r>
              <a:rPr lang="fr-FR" sz="4000" spc="-105">
                <a:solidFill>
                  <a:srgbClr val="1C284B"/>
                </a:solidFill>
                <a:ea typeface="+mn-lt"/>
                <a:cs typeface="+mn-lt"/>
              </a:rPr>
              <a:t>ET TRANSITION ENERGETIQUE</a:t>
            </a:r>
            <a:endParaRPr lang="fr-FR" sz="4000" spc="-105">
              <a:solidFill>
                <a:srgbClr val="1C284A"/>
              </a:solidFill>
              <a:cs typeface="Arial"/>
            </a:endParaRPr>
          </a:p>
        </p:txBody>
      </p:sp>
    </p:spTree>
    <p:extLst>
      <p:ext uri="{BB962C8B-B14F-4D97-AF65-F5344CB8AC3E}">
        <p14:creationId xmlns:p14="http://schemas.microsoft.com/office/powerpoint/2010/main" val="4285080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3">
            <a:extLst>
              <a:ext uri="{FF2B5EF4-FFF2-40B4-BE49-F238E27FC236}">
                <a16:creationId xmlns:a16="http://schemas.microsoft.com/office/drawing/2014/main" id="{BAE50A99-323B-48BB-A6EA-266D6F4E37D7}"/>
              </a:ext>
            </a:extLst>
          </p:cNvPr>
          <p:cNvSpPr txBox="1">
            <a:spLocks/>
          </p:cNvSpPr>
          <p:nvPr/>
        </p:nvSpPr>
        <p:spPr>
          <a:xfrm>
            <a:off x="745713" y="375725"/>
            <a:ext cx="16002000" cy="950960"/>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3600" kern="1200">
                <a:solidFill>
                  <a:srgbClr val="1C284B"/>
                </a:solidFill>
                <a:latin typeface="+mj-lt"/>
                <a:ea typeface="+mj-ea"/>
                <a:cs typeface="+mj-cs"/>
              </a:defRPr>
            </a:lvl1pPr>
          </a:lstStyle>
          <a:p>
            <a:r>
              <a:rPr lang="fr-FR" sz="3200"/>
              <a:t>PORTEFEUILLE au 31/12/2023</a:t>
            </a:r>
            <a:br>
              <a:rPr lang="fr-FR" sz="3200"/>
            </a:br>
            <a:r>
              <a:rPr lang="fr-FR" sz="3200"/>
              <a:t>Portefeuille de commerces à Paris</a:t>
            </a:r>
            <a:endParaRPr lang="fr-FR" sz="1600"/>
          </a:p>
        </p:txBody>
      </p:sp>
      <p:sp>
        <p:nvSpPr>
          <p:cNvPr id="2" name="Titre 4">
            <a:extLst>
              <a:ext uri="{FF2B5EF4-FFF2-40B4-BE49-F238E27FC236}">
                <a16:creationId xmlns:a16="http://schemas.microsoft.com/office/drawing/2014/main" id="{79D925C2-FA3A-70D4-2698-762815277CFA}"/>
              </a:ext>
            </a:extLst>
          </p:cNvPr>
          <p:cNvSpPr txBox="1">
            <a:spLocks/>
          </p:cNvSpPr>
          <p:nvPr/>
        </p:nvSpPr>
        <p:spPr>
          <a:xfrm>
            <a:off x="680895" y="7490351"/>
            <a:ext cx="16001998" cy="777239"/>
          </a:xfrm>
          <a:prstGeom prst="rect">
            <a:avLst/>
          </a:prstGeom>
          <a:solidFill>
            <a:srgbClr val="8C634A"/>
          </a:solidFill>
        </p:spPr>
        <p:txBody>
          <a:bodyPr vert="horz" lIns="91440" tIns="45720" rIns="91440" bIns="45720" rtlCol="0" anchor="ctr">
            <a:noAutofit/>
          </a:bodyPr>
          <a:lstStyle>
            <a:defPPr>
              <a:defRPr lang="en-US"/>
            </a:defPPr>
            <a:lvl1pPr algn="ctr">
              <a:lnSpc>
                <a:spcPct val="120000"/>
              </a:lnSpc>
              <a:spcBef>
                <a:spcPct val="0"/>
              </a:spcBef>
              <a:buNone/>
              <a:defRPr sz="2200" b="1">
                <a:solidFill>
                  <a:schemeClr val="bg1"/>
                </a:solidFill>
              </a:defRPr>
            </a:lvl1pPr>
          </a:lstStyle>
          <a:p>
            <a:pPr marL="0" indent="0" algn="ctr">
              <a:lnSpc>
                <a:spcPct val="100000"/>
              </a:lnSpc>
              <a:buNone/>
            </a:pPr>
            <a:r>
              <a:rPr lang="fr-FR" sz="2400">
                <a:solidFill>
                  <a:schemeClr val="bg1"/>
                </a:solidFill>
              </a:rPr>
              <a:t>Constitution d’un portefeuille de commerces à optimiser en vue d’une revente en blocs</a:t>
            </a:r>
          </a:p>
        </p:txBody>
      </p:sp>
      <p:sp>
        <p:nvSpPr>
          <p:cNvPr id="3" name="ZoneTexte 2">
            <a:extLst>
              <a:ext uri="{FF2B5EF4-FFF2-40B4-BE49-F238E27FC236}">
                <a16:creationId xmlns:a16="http://schemas.microsoft.com/office/drawing/2014/main" id="{6884D8DB-EAE5-B794-7C15-9B7A26D7B384}"/>
              </a:ext>
            </a:extLst>
          </p:cNvPr>
          <p:cNvSpPr txBox="1"/>
          <p:nvPr/>
        </p:nvSpPr>
        <p:spPr>
          <a:xfrm>
            <a:off x="504371" y="2103445"/>
            <a:ext cx="16775923" cy="1423659"/>
          </a:xfrm>
          <a:prstGeom prst="rect">
            <a:avLst/>
          </a:prstGeom>
          <a:noFill/>
        </p:spPr>
        <p:txBody>
          <a:bodyPr wrap="square" rtlCol="0">
            <a:spAutoFit/>
          </a:bodyPr>
          <a:lstStyle/>
          <a:p>
            <a:pPr>
              <a:lnSpc>
                <a:spcPct val="150000"/>
              </a:lnSpc>
            </a:pPr>
            <a:r>
              <a:rPr lang="fr-FR" sz="2000" b="1">
                <a:solidFill>
                  <a:srgbClr val="1C284B"/>
                </a:solidFill>
              </a:rPr>
              <a:t>Contexte : </a:t>
            </a:r>
            <a:r>
              <a:rPr kumimoji="0" lang="fr-FR" sz="2000" b="0" i="0" u="none" strike="noStrike" kern="1200" cap="none" spc="0" normalizeH="0" baseline="0" noProof="0">
                <a:ln>
                  <a:noFill/>
                </a:ln>
                <a:solidFill>
                  <a:srgbClr val="1C284B"/>
                </a:solidFill>
                <a:effectLst/>
                <a:uLnTx/>
                <a:uFillTx/>
                <a:latin typeface="ChaletBook"/>
                <a:ea typeface="+mn-ea"/>
                <a:cs typeface="+mn-cs"/>
              </a:rPr>
              <a:t>Acquisition de </a:t>
            </a:r>
            <a:r>
              <a:rPr lang="fr-FR" sz="2000">
                <a:solidFill>
                  <a:srgbClr val="1C284B"/>
                </a:solidFill>
                <a:latin typeface="ChaletBook"/>
              </a:rPr>
              <a:t>murs de commerce en portefeuille ou à l’unité</a:t>
            </a:r>
            <a:endParaRPr kumimoji="0" lang="fr-FR" sz="2000" b="0" i="0" u="none" strike="noStrike" kern="1200" cap="none" spc="0" normalizeH="0" baseline="0" noProof="0">
              <a:ln>
                <a:noFill/>
              </a:ln>
              <a:solidFill>
                <a:srgbClr val="1C284B"/>
              </a:solidFill>
              <a:effectLst/>
              <a:uLnTx/>
              <a:uFillTx/>
              <a:latin typeface="ChaletBook"/>
              <a:ea typeface="+mn-ea"/>
              <a:cs typeface="+mn-cs"/>
            </a:endParaRPr>
          </a:p>
          <a:p>
            <a:pPr>
              <a:lnSpc>
                <a:spcPct val="150000"/>
              </a:lnSpc>
            </a:pPr>
            <a:r>
              <a:rPr lang="fr-FR" sz="2000" b="1">
                <a:solidFill>
                  <a:srgbClr val="1C284B"/>
                </a:solidFill>
              </a:rPr>
              <a:t>Description : </a:t>
            </a:r>
            <a:r>
              <a:rPr lang="fr-FR" sz="2000">
                <a:solidFill>
                  <a:srgbClr val="1C284B"/>
                </a:solidFill>
              </a:rPr>
              <a:t>81</a:t>
            </a:r>
            <a:r>
              <a:rPr lang="fr-FR" sz="2000">
                <a:solidFill>
                  <a:srgbClr val="1C284B"/>
                </a:solidFill>
                <a:latin typeface="ChaletBook"/>
              </a:rPr>
              <a:t>% des Commerces à Paris Intramuros, 42% du Loyer payé par des Indépendants et 58% par des Grandes Enseignes Nationales</a:t>
            </a:r>
            <a:endParaRPr lang="fr-FR" sz="2000" b="1">
              <a:solidFill>
                <a:srgbClr val="1C284B"/>
              </a:solidFill>
            </a:endParaRPr>
          </a:p>
        </p:txBody>
      </p:sp>
      <p:grpSp>
        <p:nvGrpSpPr>
          <p:cNvPr id="4" name="Groupe 3">
            <a:extLst>
              <a:ext uri="{FF2B5EF4-FFF2-40B4-BE49-F238E27FC236}">
                <a16:creationId xmlns:a16="http://schemas.microsoft.com/office/drawing/2014/main" id="{64615216-B523-5929-E6CF-DE5879DAEBD7}"/>
              </a:ext>
            </a:extLst>
          </p:cNvPr>
          <p:cNvGrpSpPr/>
          <p:nvPr/>
        </p:nvGrpSpPr>
        <p:grpSpPr>
          <a:xfrm>
            <a:off x="795605" y="3313892"/>
            <a:ext cx="15952109" cy="3617303"/>
            <a:chOff x="1140732" y="3873429"/>
            <a:chExt cx="14605201" cy="3313448"/>
          </a:xfrm>
        </p:grpSpPr>
        <p:grpSp>
          <p:nvGrpSpPr>
            <p:cNvPr id="19" name="Groupe 18">
              <a:extLst>
                <a:ext uri="{FF2B5EF4-FFF2-40B4-BE49-F238E27FC236}">
                  <a16:creationId xmlns:a16="http://schemas.microsoft.com/office/drawing/2014/main" id="{568D9234-FE05-46CD-4767-362F0BFB0BB0}"/>
                </a:ext>
              </a:extLst>
            </p:cNvPr>
            <p:cNvGrpSpPr/>
            <p:nvPr/>
          </p:nvGrpSpPr>
          <p:grpSpPr>
            <a:xfrm>
              <a:off x="1140732" y="3873429"/>
              <a:ext cx="14011356" cy="3313448"/>
              <a:chOff x="2647949" y="4713529"/>
              <a:chExt cx="14011356" cy="2508136"/>
            </a:xfrm>
          </p:grpSpPr>
          <p:sp>
            <p:nvSpPr>
              <p:cNvPr id="22" name="Espace réservé du contenu 7">
                <a:extLst>
                  <a:ext uri="{FF2B5EF4-FFF2-40B4-BE49-F238E27FC236}">
                    <a16:creationId xmlns:a16="http://schemas.microsoft.com/office/drawing/2014/main" id="{489D341D-6B1B-F433-1698-C76DBB760E95}"/>
                  </a:ext>
                </a:extLst>
              </p:cNvPr>
              <p:cNvSpPr txBox="1">
                <a:spLocks/>
              </p:cNvSpPr>
              <p:nvPr/>
            </p:nvSpPr>
            <p:spPr>
              <a:xfrm>
                <a:off x="2647949" y="5114172"/>
                <a:ext cx="14011356" cy="2107493"/>
              </a:xfrm>
              <a:prstGeom prst="rect">
                <a:avLst/>
              </a:prstGeom>
              <a:solidFill>
                <a:schemeClr val="bg1"/>
              </a:solidFill>
              <a:ln>
                <a:solidFill>
                  <a:srgbClr val="1C284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a:solidFill>
                    <a:schemeClr val="bg1"/>
                  </a:solidFill>
                </a:endParaRPr>
              </a:p>
            </p:txBody>
          </p:sp>
          <p:sp>
            <p:nvSpPr>
              <p:cNvPr id="23" name="Rectangle 22">
                <a:extLst>
                  <a:ext uri="{FF2B5EF4-FFF2-40B4-BE49-F238E27FC236}">
                    <a16:creationId xmlns:a16="http://schemas.microsoft.com/office/drawing/2014/main" id="{013CA9B0-9090-80FA-6168-174C0044DD0E}"/>
                  </a:ext>
                </a:extLst>
              </p:cNvPr>
              <p:cNvSpPr/>
              <p:nvPr/>
            </p:nvSpPr>
            <p:spPr>
              <a:xfrm>
                <a:off x="2647949" y="4713529"/>
                <a:ext cx="14011356" cy="395462"/>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CHIFFRES CLÉS</a:t>
                </a:r>
              </a:p>
            </p:txBody>
          </p:sp>
        </p:grpSp>
        <p:sp>
          <p:nvSpPr>
            <p:cNvPr id="20" name="ZoneTexte 19">
              <a:extLst>
                <a:ext uri="{FF2B5EF4-FFF2-40B4-BE49-F238E27FC236}">
                  <a16:creationId xmlns:a16="http://schemas.microsoft.com/office/drawing/2014/main" id="{A356B316-FE8D-6F4D-D69D-B25F8D57B00E}"/>
                </a:ext>
              </a:extLst>
            </p:cNvPr>
            <p:cNvSpPr txBox="1"/>
            <p:nvPr/>
          </p:nvSpPr>
          <p:spPr>
            <a:xfrm>
              <a:off x="1378525" y="4249503"/>
              <a:ext cx="6667500" cy="2784168"/>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1C284B"/>
                  </a:solidFill>
                  <a:effectLst/>
                  <a:uLnTx/>
                  <a:uFillTx/>
                  <a:latin typeface="ChaletBook"/>
                  <a:ea typeface="+mn-ea"/>
                  <a:cs typeface="+mn-cs"/>
                </a:rPr>
                <a:t> Valeur d’expertise* : </a:t>
              </a:r>
              <a:r>
                <a:rPr kumimoji="0" lang="fr-FR" sz="2000" b="0" i="0" u="none" strike="noStrike" kern="1200" cap="none" spc="0" normalizeH="0" baseline="0" noProof="0" dirty="0">
                  <a:ln>
                    <a:noFill/>
                  </a:ln>
                  <a:solidFill>
                    <a:srgbClr val="1C284B"/>
                  </a:solidFill>
                  <a:effectLst/>
                  <a:uLnTx/>
                  <a:uFillTx/>
                  <a:latin typeface="ChaletBook"/>
                  <a:ea typeface="+mn-ea"/>
                  <a:cs typeface="+mn-cs"/>
                </a:rPr>
                <a:t>26 925 000 €</a:t>
              </a:r>
            </a:p>
            <a:p>
              <a:pPr>
                <a:lnSpc>
                  <a:spcPct val="250000"/>
                </a:lnSpc>
                <a:buFont typeface="Wingdings" panose="05000000000000000000" pitchFamily="2" charset="2"/>
                <a:buChar char="ü"/>
                <a:defRPr/>
              </a:pPr>
              <a:r>
                <a:rPr lang="fr-FR" sz="2000" dirty="0">
                  <a:solidFill>
                    <a:srgbClr val="1C284B"/>
                  </a:solidFill>
                  <a:latin typeface="ChaletBook"/>
                </a:rPr>
                <a: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Estimation des travaux : </a:t>
              </a:r>
              <a:r>
                <a:rPr lang="fr-FR" sz="2000" dirty="0">
                  <a:solidFill>
                    <a:srgbClr val="1C284B"/>
                  </a:solidFill>
                  <a:latin typeface="ChaletBook"/>
                </a:rPr>
                <a:t>Non applicable</a:t>
              </a:r>
            </a:p>
            <a:p>
              <a:pPr>
                <a:lnSpc>
                  <a:spcPct val="250000"/>
                </a:lnSpc>
                <a:buFont typeface="Wingdings" panose="05000000000000000000" pitchFamily="2" charset="2"/>
                <a:buChar char="ü"/>
                <a:defRPr/>
              </a:pPr>
              <a:r>
                <a:rPr kumimoji="0" lang="fr-FR" sz="2000" b="0" i="0" u="none" strike="noStrike" kern="1200" cap="none" spc="0" normalizeH="0" baseline="0" noProof="0" dirty="0">
                  <a:ln>
                    <a:noFill/>
                  </a:ln>
                  <a:solidFill>
                    <a:srgbClr val="1C284B"/>
                  </a:solidFill>
                  <a:effectLst/>
                  <a:uLnTx/>
                  <a:uFillTx/>
                  <a:latin typeface="ChaletBook"/>
                  <a:ea typeface="+mn-ea"/>
                  <a:cs typeface="+mn-cs"/>
                </a:rPr>
                <a:t> </a:t>
              </a:r>
              <a:r>
                <a:rPr kumimoji="0" lang="fr-FR" sz="2000" b="1" i="0" u="none" strike="noStrike" kern="1200" cap="none" spc="0" normalizeH="0" baseline="0" noProof="0" dirty="0">
                  <a:ln>
                    <a:noFill/>
                  </a:ln>
                  <a:solidFill>
                    <a:srgbClr val="1C284B"/>
                  </a:solidFill>
                  <a:effectLst/>
                  <a:uLnTx/>
                  <a:uFillTx/>
                  <a:latin typeface="ChaletBook"/>
                  <a:ea typeface="+mn-ea"/>
                  <a:cs typeface="+mn-cs"/>
                </a:rPr>
                <a:t>Rendement locatif brut à l’acquisition : </a:t>
              </a:r>
              <a:r>
                <a:rPr lang="fr-FR" sz="2000" dirty="0">
                  <a:solidFill>
                    <a:srgbClr val="1C284B"/>
                  </a:solidFill>
                  <a:latin typeface="ChaletBook"/>
                </a:rPr>
                <a:t>4,42</a:t>
              </a:r>
              <a:r>
                <a:rPr kumimoji="0" lang="fr-FR" sz="2000" b="0" i="0" u="none" strike="noStrike" kern="1200" cap="none" spc="0" normalizeH="0" baseline="0" noProof="0" dirty="0">
                  <a:ln>
                    <a:noFill/>
                  </a:ln>
                  <a:solidFill>
                    <a:srgbClr val="1C284B"/>
                  </a:solidFill>
                  <a:effectLst/>
                  <a:uLnTx/>
                  <a:uFillTx/>
                  <a:latin typeface="ChaletBook"/>
                  <a:ea typeface="+mn-ea"/>
                  <a:cs typeface="+mn-cs"/>
                </a:rPr>
                <a:t>%</a:t>
              </a:r>
            </a:p>
            <a:p>
              <a:pPr>
                <a:lnSpc>
                  <a:spcPct val="250000"/>
                </a:lnSpc>
                <a:buFont typeface="Wingdings" panose="05000000000000000000" pitchFamily="2" charset="2"/>
                <a:buChar char="ü"/>
                <a:defRPr/>
              </a:pPr>
              <a:r>
                <a:rPr lang="fr-FR" sz="2000" b="1" dirty="0">
                  <a:solidFill>
                    <a:srgbClr val="1C284B"/>
                  </a:solidFill>
                </a:rPr>
                <a:t> Rendement locatif brut visé** : </a:t>
              </a:r>
              <a:r>
                <a:rPr lang="fr-FR" sz="2000" dirty="0">
                  <a:solidFill>
                    <a:srgbClr val="1C284B"/>
                  </a:solidFill>
                </a:rPr>
                <a:t>6,13%</a:t>
              </a:r>
            </a:p>
          </p:txBody>
        </p:sp>
        <p:sp>
          <p:nvSpPr>
            <p:cNvPr id="21" name="ZoneTexte 20">
              <a:extLst>
                <a:ext uri="{FF2B5EF4-FFF2-40B4-BE49-F238E27FC236}">
                  <a16:creationId xmlns:a16="http://schemas.microsoft.com/office/drawing/2014/main" id="{025BCD5A-8550-D13D-2B73-51823537514C}"/>
                </a:ext>
              </a:extLst>
            </p:cNvPr>
            <p:cNvSpPr txBox="1"/>
            <p:nvPr/>
          </p:nvSpPr>
          <p:spPr>
            <a:xfrm>
              <a:off x="8662714" y="4249503"/>
              <a:ext cx="7083219" cy="2784168"/>
            </a:xfrm>
            <a:prstGeom prst="rect">
              <a:avLst/>
            </a:prstGeom>
            <a:noFill/>
          </p:spPr>
          <p:txBody>
            <a:bodyPr wrap="square" rtlCol="0">
              <a:spAutoFit/>
            </a:bodyPr>
            <a:lstStyle>
              <a:defPPr>
                <a:defRPr lang="en-US"/>
              </a:defPPr>
              <a:lvl1pPr marL="342900" indent="-342900">
                <a:lnSpc>
                  <a:spcPct val="250000"/>
                </a:lnSpc>
                <a:buFont typeface="Wingdings" panose="05000000000000000000" pitchFamily="2" charset="2"/>
                <a:buChar char="ü"/>
                <a:defRPr sz="2000" b="1">
                  <a:solidFill>
                    <a:srgbClr val="1C284B"/>
                  </a:solidFill>
                </a:defRPr>
              </a:lvl1pPr>
            </a:lstStyle>
            <a:p>
              <a:r>
                <a:rPr lang="fr-FR"/>
                <a:t>Etat d’avancement : Propriétaire</a:t>
              </a:r>
            </a:p>
            <a:p>
              <a:r>
                <a:rPr lang="fr-FR"/>
                <a:t>LTC : 74% pour l’acquisition</a:t>
              </a:r>
            </a:p>
            <a:p>
              <a:r>
                <a:rPr lang="fr-FR"/>
                <a:t>Taux d’occupation immédiat : 94%</a:t>
              </a:r>
            </a:p>
            <a:p>
              <a:r>
                <a:rPr lang="fr-FR"/>
                <a:t>Marge de l’opération visée** &gt; 20%</a:t>
              </a:r>
            </a:p>
          </p:txBody>
        </p:sp>
      </p:grpSp>
      <p:sp>
        <p:nvSpPr>
          <p:cNvPr id="24" name="ZoneTexte 23">
            <a:extLst>
              <a:ext uri="{FF2B5EF4-FFF2-40B4-BE49-F238E27FC236}">
                <a16:creationId xmlns:a16="http://schemas.microsoft.com/office/drawing/2014/main" id="{2D3F1C7F-7E94-9928-51D3-7BF7D3C28E76}"/>
              </a:ext>
            </a:extLst>
          </p:cNvPr>
          <p:cNvSpPr txBox="1"/>
          <p:nvPr/>
        </p:nvSpPr>
        <p:spPr>
          <a:xfrm>
            <a:off x="10215678" y="6989862"/>
            <a:ext cx="5979542" cy="276999"/>
          </a:xfrm>
          <a:prstGeom prst="rect">
            <a:avLst/>
          </a:prstGeom>
          <a:noFill/>
        </p:spPr>
        <p:txBody>
          <a:bodyPr wrap="square" rtlCol="0">
            <a:noAutofit/>
          </a:bodyPr>
          <a:lstStyle/>
          <a:p>
            <a:pPr algn="r"/>
            <a:r>
              <a:rPr lang="fr-FR" sz="1400" i="1">
                <a:solidFill>
                  <a:srgbClr val="1C284B"/>
                </a:solidFill>
              </a:rPr>
              <a:t>**Les rendements et les performances sont non garantis</a:t>
            </a:r>
          </a:p>
        </p:txBody>
      </p:sp>
      <p:sp>
        <p:nvSpPr>
          <p:cNvPr id="12" name="object 15">
            <a:extLst>
              <a:ext uri="{FF2B5EF4-FFF2-40B4-BE49-F238E27FC236}">
                <a16:creationId xmlns:a16="http://schemas.microsoft.com/office/drawing/2014/main" id="{1C6B4344-865D-0E30-4BC1-3A61DB062AF8}"/>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6" name="ZoneTexte 5">
            <a:extLst>
              <a:ext uri="{FF2B5EF4-FFF2-40B4-BE49-F238E27FC236}">
                <a16:creationId xmlns:a16="http://schemas.microsoft.com/office/drawing/2014/main" id="{C1DD892D-5F00-88A5-D72A-357228D5EFA2}"/>
              </a:ext>
            </a:extLst>
          </p:cNvPr>
          <p:cNvSpPr txBox="1"/>
          <p:nvPr/>
        </p:nvSpPr>
        <p:spPr>
          <a:xfrm>
            <a:off x="891721" y="6974472"/>
            <a:ext cx="4734379" cy="307777"/>
          </a:xfrm>
          <a:prstGeom prst="rect">
            <a:avLst/>
          </a:prstGeom>
          <a:noFill/>
        </p:spPr>
        <p:txBody>
          <a:bodyPr wrap="square" rtlCol="0">
            <a:spAutoFit/>
          </a:bodyPr>
          <a:lstStyle/>
          <a:p>
            <a:r>
              <a:rPr lang="fr-FR" sz="1400" i="1">
                <a:solidFill>
                  <a:srgbClr val="1C284B"/>
                </a:solidFill>
              </a:rPr>
              <a:t>*Valeur d’expertise au 31/12/2023</a:t>
            </a:r>
          </a:p>
        </p:txBody>
      </p:sp>
      <p:sp>
        <p:nvSpPr>
          <p:cNvPr id="7" name="Espace réservé du numéro de diapositive 13">
            <a:extLst>
              <a:ext uri="{FF2B5EF4-FFF2-40B4-BE49-F238E27FC236}">
                <a16:creationId xmlns:a16="http://schemas.microsoft.com/office/drawing/2014/main" id="{1707FCFD-6443-0500-F278-82645A3D6ED1}"/>
              </a:ext>
            </a:extLst>
          </p:cNvPr>
          <p:cNvSpPr txBox="1">
            <a:spLocks/>
          </p:cNvSpPr>
          <p:nvPr/>
        </p:nvSpPr>
        <p:spPr>
          <a:xfrm>
            <a:off x="16685940" y="9113370"/>
            <a:ext cx="366329" cy="51911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haletBook"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4C8A0F-9F87-4DA4-9E64-B8A07D3B2374}" type="slidenum">
              <a:rPr lang="en-US" smtClean="0"/>
              <a:pPr/>
              <a:t>40</a:t>
            </a:fld>
            <a:endParaRPr lang="en-US"/>
          </a:p>
        </p:txBody>
      </p:sp>
      <p:sp>
        <p:nvSpPr>
          <p:cNvPr id="8" name="Text Placeholder 11">
            <a:extLst>
              <a:ext uri="{FF2B5EF4-FFF2-40B4-BE49-F238E27FC236}">
                <a16:creationId xmlns:a16="http://schemas.microsoft.com/office/drawing/2014/main" id="{E36708A7-7E21-E569-7611-E7DD2CA4635F}"/>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0" name="Text Placeholder 8">
            <a:extLst>
              <a:ext uri="{FF2B5EF4-FFF2-40B4-BE49-F238E27FC236}">
                <a16:creationId xmlns:a16="http://schemas.microsoft.com/office/drawing/2014/main" id="{DD11D408-32F6-5E3E-B4F1-CBAF99DC8003}"/>
              </a:ext>
            </a:extLst>
          </p:cNvPr>
          <p:cNvSpPr txBox="1">
            <a:spLocks/>
          </p:cNvSpPr>
          <p:nvPr/>
        </p:nvSpPr>
        <p:spPr>
          <a:xfrm>
            <a:off x="504370" y="1704242"/>
            <a:ext cx="16843829" cy="64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rgbClr val="8C634A"/>
                </a:solidFill>
              </a:rPr>
              <a:t>Portefeuille de commerces parisiens et franciliens</a:t>
            </a:r>
          </a:p>
        </p:txBody>
      </p:sp>
    </p:spTree>
    <p:extLst>
      <p:ext uri="{BB962C8B-B14F-4D97-AF65-F5344CB8AC3E}">
        <p14:creationId xmlns:p14="http://schemas.microsoft.com/office/powerpoint/2010/main" val="302450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26" y="4191000"/>
            <a:ext cx="17073349" cy="914400"/>
          </a:xfrm>
        </p:spPr>
        <p:txBody>
          <a:bodyPr>
            <a:noAutofit/>
          </a:bodyPr>
          <a:lstStyle/>
          <a:p>
            <a:r>
              <a:rPr lang="en-US"/>
              <a:t>ANNEXE: TENDANCES DU MARCHE IMMOBILIER EN 2024 </a:t>
            </a:r>
          </a:p>
        </p:txBody>
      </p:sp>
    </p:spTree>
    <p:extLst>
      <p:ext uri="{BB962C8B-B14F-4D97-AF65-F5344CB8AC3E}">
        <p14:creationId xmlns:p14="http://schemas.microsoft.com/office/powerpoint/2010/main" val="630182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46C34AF-035F-8AE8-3276-3F00B025D03D}"/>
              </a:ext>
            </a:extLst>
          </p:cNvPr>
          <p:cNvSpPr>
            <a:spLocks noGrp="1"/>
          </p:cNvSpPr>
          <p:nvPr>
            <p:ph type="title"/>
          </p:nvPr>
        </p:nvSpPr>
        <p:spPr>
          <a:xfrm>
            <a:off x="600844" y="651694"/>
            <a:ext cx="15994190" cy="640080"/>
          </a:xfrm>
        </p:spPr>
        <p:txBody>
          <a:bodyPr>
            <a:normAutofit/>
          </a:bodyPr>
          <a:lstStyle/>
          <a:p>
            <a:r>
              <a:rPr lang="fr-FR" sz="3600">
                <a:ea typeface="+mn-ea"/>
                <a:cs typeface="+mn-cs"/>
              </a:rPr>
              <a:t>LE MARCHÉ DU BUREAUX EN ILE DE FRANCE</a:t>
            </a:r>
            <a:endParaRPr lang="fr-FR" sz="3600"/>
          </a:p>
        </p:txBody>
      </p:sp>
      <p:sp>
        <p:nvSpPr>
          <p:cNvPr id="10" name="Titre 4">
            <a:extLst>
              <a:ext uri="{FF2B5EF4-FFF2-40B4-BE49-F238E27FC236}">
                <a16:creationId xmlns:a16="http://schemas.microsoft.com/office/drawing/2014/main" id="{D60B65DA-F774-FDE0-79D1-EF47E16FF975}"/>
              </a:ext>
            </a:extLst>
          </p:cNvPr>
          <p:cNvSpPr txBox="1">
            <a:spLocks/>
          </p:cNvSpPr>
          <p:nvPr/>
        </p:nvSpPr>
        <p:spPr>
          <a:xfrm>
            <a:off x="584202" y="7614193"/>
            <a:ext cx="16001998" cy="777239"/>
          </a:xfrm>
          <a:prstGeom prst="rect">
            <a:avLst/>
          </a:prstGeom>
          <a:solidFill>
            <a:srgbClr val="8C634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lnSpc>
                <a:spcPct val="120000"/>
              </a:lnSpc>
            </a:pPr>
            <a:r>
              <a:rPr lang="fr-FR" sz="2400" b="1">
                <a:solidFill>
                  <a:schemeClr val="bg1"/>
                </a:solidFill>
                <a:latin typeface="+mn-lt"/>
                <a:ea typeface="+mn-ea"/>
                <a:cs typeface="+mn-cs"/>
              </a:rPr>
              <a:t>Un parc immobilier de bureaux Francilien de 56 millions de m², en croissance continue depuis + de 15 ans</a:t>
            </a:r>
          </a:p>
        </p:txBody>
      </p:sp>
      <p:sp>
        <p:nvSpPr>
          <p:cNvPr id="5" name="Text Placeholder 11">
            <a:extLst>
              <a:ext uri="{FF2B5EF4-FFF2-40B4-BE49-F238E27FC236}">
                <a16:creationId xmlns:a16="http://schemas.microsoft.com/office/drawing/2014/main" id="{323E4AD5-ACC1-28E9-A24B-6DC0A32D3124}"/>
              </a:ext>
            </a:extLst>
          </p:cNvPr>
          <p:cNvSpPr txBox="1">
            <a:spLocks/>
          </p:cNvSpPr>
          <p:nvPr/>
        </p:nvSpPr>
        <p:spPr>
          <a:xfrm>
            <a:off x="8923211" y="6745556"/>
            <a:ext cx="2485989"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a:t>Source : BNP Real Estate, 2022</a:t>
            </a:r>
          </a:p>
        </p:txBody>
      </p:sp>
      <p:grpSp>
        <p:nvGrpSpPr>
          <p:cNvPr id="9" name="Groupe 8">
            <a:extLst>
              <a:ext uri="{FF2B5EF4-FFF2-40B4-BE49-F238E27FC236}">
                <a16:creationId xmlns:a16="http://schemas.microsoft.com/office/drawing/2014/main" id="{996BB532-3710-7B5A-28E0-F945C6E92099}"/>
              </a:ext>
            </a:extLst>
          </p:cNvPr>
          <p:cNvGrpSpPr/>
          <p:nvPr/>
        </p:nvGrpSpPr>
        <p:grpSpPr>
          <a:xfrm>
            <a:off x="6065281" y="4355497"/>
            <a:ext cx="1794487" cy="1744552"/>
            <a:chOff x="15401197" y="4663083"/>
            <a:chExt cx="1029168" cy="1129952"/>
          </a:xfrm>
        </p:grpSpPr>
        <p:sp>
          <p:nvSpPr>
            <p:cNvPr id="16" name="Ellipse 15">
              <a:extLst>
                <a:ext uri="{FF2B5EF4-FFF2-40B4-BE49-F238E27FC236}">
                  <a16:creationId xmlns:a16="http://schemas.microsoft.com/office/drawing/2014/main" id="{F6C116AD-3ACF-1C55-CA90-9C2497A984FE}"/>
                </a:ext>
              </a:extLst>
            </p:cNvPr>
            <p:cNvSpPr/>
            <p:nvPr/>
          </p:nvSpPr>
          <p:spPr>
            <a:xfrm>
              <a:off x="15401197" y="4663083"/>
              <a:ext cx="1029168" cy="1129952"/>
            </a:xfrm>
            <a:prstGeom prst="ellipse">
              <a:avLst/>
            </a:prstGeom>
            <a:solidFill>
              <a:srgbClr val="8C634A"/>
            </a:solidFill>
            <a:ln>
              <a:solidFill>
                <a:srgbClr val="8C6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66113B5E-57E6-C3A4-B48E-488C46C176F5}"/>
                </a:ext>
              </a:extLst>
            </p:cNvPr>
            <p:cNvSpPr txBox="1"/>
            <p:nvPr/>
          </p:nvSpPr>
          <p:spPr>
            <a:xfrm>
              <a:off x="15544363" y="5006796"/>
              <a:ext cx="753003" cy="458500"/>
            </a:xfrm>
            <a:prstGeom prst="rect">
              <a:avLst/>
            </a:prstGeom>
            <a:noFill/>
            <a:ln>
              <a:solidFill>
                <a:srgbClr val="8C634A"/>
              </a:solidFill>
            </a:ln>
          </p:spPr>
          <p:txBody>
            <a:bodyPr wrap="square" rtlCol="0">
              <a:spAutoFit/>
            </a:bodyPr>
            <a:lstStyle/>
            <a:p>
              <a:pPr algn="ctr"/>
              <a:r>
                <a:rPr lang="fr-FR" sz="2000" b="1">
                  <a:solidFill>
                    <a:schemeClr val="bg1"/>
                  </a:solidFill>
                </a:rPr>
                <a:t>1</a:t>
              </a:r>
              <a:r>
                <a:rPr lang="fr-FR" sz="2000" b="1" baseline="30000">
                  <a:solidFill>
                    <a:schemeClr val="bg1"/>
                  </a:solidFill>
                </a:rPr>
                <a:t>er</a:t>
              </a:r>
              <a:r>
                <a:rPr lang="fr-FR" sz="2000" b="1">
                  <a:solidFill>
                    <a:schemeClr val="bg1"/>
                  </a:solidFill>
                </a:rPr>
                <a:t> parc Européen </a:t>
              </a:r>
            </a:p>
          </p:txBody>
        </p:sp>
      </p:grpSp>
      <p:sp>
        <p:nvSpPr>
          <p:cNvPr id="20" name="Text Placeholder 11">
            <a:extLst>
              <a:ext uri="{FF2B5EF4-FFF2-40B4-BE49-F238E27FC236}">
                <a16:creationId xmlns:a16="http://schemas.microsoft.com/office/drawing/2014/main" id="{DBC8C21A-47A9-4E11-725D-E31CB98F0CE2}"/>
              </a:ext>
            </a:extLst>
          </p:cNvPr>
          <p:cNvSpPr txBox="1">
            <a:spLocks/>
          </p:cNvSpPr>
          <p:nvPr/>
        </p:nvSpPr>
        <p:spPr>
          <a:xfrm>
            <a:off x="928813" y="6813390"/>
            <a:ext cx="2485989"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a:t>Source : ORIE, mars 2023</a:t>
            </a:r>
          </a:p>
        </p:txBody>
      </p:sp>
      <p:pic>
        <p:nvPicPr>
          <p:cNvPr id="21" name="Image 20">
            <a:extLst>
              <a:ext uri="{FF2B5EF4-FFF2-40B4-BE49-F238E27FC236}">
                <a16:creationId xmlns:a16="http://schemas.microsoft.com/office/drawing/2014/main" id="{40C7CAE1-5302-BBB3-3B68-5B270FCA4E89}"/>
              </a:ext>
            </a:extLst>
          </p:cNvPr>
          <p:cNvPicPr>
            <a:picLocks noChangeAspect="1"/>
          </p:cNvPicPr>
          <p:nvPr/>
        </p:nvPicPr>
        <p:blipFill>
          <a:blip r:embed="rId3"/>
          <a:stretch>
            <a:fillRect/>
          </a:stretch>
        </p:blipFill>
        <p:spPr>
          <a:xfrm>
            <a:off x="11154496" y="2489682"/>
            <a:ext cx="4499333" cy="4323708"/>
          </a:xfrm>
          <a:prstGeom prst="rect">
            <a:avLst/>
          </a:prstGeom>
        </p:spPr>
      </p:pic>
      <p:pic>
        <p:nvPicPr>
          <p:cNvPr id="22" name="Image 21">
            <a:extLst>
              <a:ext uri="{FF2B5EF4-FFF2-40B4-BE49-F238E27FC236}">
                <a16:creationId xmlns:a16="http://schemas.microsoft.com/office/drawing/2014/main" id="{AE4879DC-7CBD-A8B5-0A6E-D0F1A00DCDC9}"/>
              </a:ext>
            </a:extLst>
          </p:cNvPr>
          <p:cNvPicPr>
            <a:picLocks noChangeAspect="1"/>
          </p:cNvPicPr>
          <p:nvPr/>
        </p:nvPicPr>
        <p:blipFill>
          <a:blip r:embed="rId4"/>
          <a:stretch>
            <a:fillRect/>
          </a:stretch>
        </p:blipFill>
        <p:spPr>
          <a:xfrm>
            <a:off x="8923211" y="5619398"/>
            <a:ext cx="2314898" cy="1095528"/>
          </a:xfrm>
          <a:prstGeom prst="rect">
            <a:avLst/>
          </a:prstGeom>
        </p:spPr>
      </p:pic>
      <p:graphicFrame>
        <p:nvGraphicFramePr>
          <p:cNvPr id="11" name="Graphique 10">
            <a:extLst>
              <a:ext uri="{FF2B5EF4-FFF2-40B4-BE49-F238E27FC236}">
                <a16:creationId xmlns:a16="http://schemas.microsoft.com/office/drawing/2014/main" id="{3CF6DBD1-CBB4-408B-92A6-1BF46027BDE5}"/>
              </a:ext>
            </a:extLst>
          </p:cNvPr>
          <p:cNvGraphicFramePr>
            <a:graphicFrameLocks/>
          </p:cNvGraphicFramePr>
          <p:nvPr/>
        </p:nvGraphicFramePr>
        <p:xfrm>
          <a:off x="990394" y="1947533"/>
          <a:ext cx="7180580" cy="4701049"/>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C1EBF859-F5DB-A534-F07D-FB2604EA570A}"/>
              </a:ext>
            </a:extLst>
          </p:cNvPr>
          <p:cNvSpPr txBox="1"/>
          <p:nvPr/>
        </p:nvSpPr>
        <p:spPr>
          <a:xfrm>
            <a:off x="9044023"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Transactions de bureaux en Europe (en milliers de m²)</a:t>
            </a:r>
          </a:p>
        </p:txBody>
      </p:sp>
      <p:sp>
        <p:nvSpPr>
          <p:cNvPr id="13" name="ZoneTexte 12">
            <a:extLst>
              <a:ext uri="{FF2B5EF4-FFF2-40B4-BE49-F238E27FC236}">
                <a16:creationId xmlns:a16="http://schemas.microsoft.com/office/drawing/2014/main" id="{E7C9322D-D1B9-EC17-2291-EACCE22832BA}"/>
              </a:ext>
            </a:extLst>
          </p:cNvPr>
          <p:cNvSpPr txBox="1"/>
          <p:nvPr/>
        </p:nvSpPr>
        <p:spPr>
          <a:xfrm>
            <a:off x="986656"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Evolution du parc de bureau francilien (en million de m²)</a:t>
            </a:r>
          </a:p>
        </p:txBody>
      </p:sp>
      <p:sp>
        <p:nvSpPr>
          <p:cNvPr id="2" name="Text Placeholder 11">
            <a:extLst>
              <a:ext uri="{FF2B5EF4-FFF2-40B4-BE49-F238E27FC236}">
                <a16:creationId xmlns:a16="http://schemas.microsoft.com/office/drawing/2014/main" id="{22C2C577-8E09-FAF5-55FB-4156A68DD756}"/>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8" name="Espace réservé du numéro de diapositive 13">
            <a:extLst>
              <a:ext uri="{FF2B5EF4-FFF2-40B4-BE49-F238E27FC236}">
                <a16:creationId xmlns:a16="http://schemas.microsoft.com/office/drawing/2014/main" id="{CC73999E-D17C-F2FC-35EF-9CE16B583DF8}"/>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42</a:t>
            </a:fld>
            <a:endParaRPr lang="en-US"/>
          </a:p>
        </p:txBody>
      </p:sp>
      <p:sp>
        <p:nvSpPr>
          <p:cNvPr id="14" name="object 15">
            <a:extLst>
              <a:ext uri="{FF2B5EF4-FFF2-40B4-BE49-F238E27FC236}">
                <a16:creationId xmlns:a16="http://schemas.microsoft.com/office/drawing/2014/main" id="{D93595D3-665A-1B49-9C7A-160AA4AAF578}"/>
              </a:ext>
            </a:extLst>
          </p:cNvPr>
          <p:cNvSpPr>
            <a:spLocks noChangeAspect="1"/>
          </p:cNvSpPr>
          <p:nvPr/>
        </p:nvSpPr>
        <p:spPr>
          <a:xfrm>
            <a:off x="15474110" y="168282"/>
            <a:ext cx="1617337" cy="675899"/>
          </a:xfrm>
          <a:prstGeom prst="rect">
            <a:avLst/>
          </a:prstGeom>
          <a:blipFill>
            <a:blip r:embed="rId6"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3466416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46C34AF-035F-8AE8-3276-3F00B025D03D}"/>
              </a:ext>
            </a:extLst>
          </p:cNvPr>
          <p:cNvSpPr>
            <a:spLocks noGrp="1"/>
          </p:cNvSpPr>
          <p:nvPr>
            <p:ph type="title"/>
          </p:nvPr>
        </p:nvSpPr>
        <p:spPr>
          <a:xfrm>
            <a:off x="600844" y="651694"/>
            <a:ext cx="15994190" cy="640080"/>
          </a:xfrm>
        </p:spPr>
        <p:txBody>
          <a:bodyPr>
            <a:normAutofit/>
          </a:bodyPr>
          <a:lstStyle/>
          <a:p>
            <a:r>
              <a:rPr lang="fr-FR" sz="3600">
                <a:ea typeface="+mn-ea"/>
                <a:cs typeface="+mn-cs"/>
              </a:rPr>
              <a:t>LE MARCHÉ DE L’ INVESTISSEMENT IMMOBILIER FRANÇAIS</a:t>
            </a:r>
            <a:endParaRPr lang="fr-FR" sz="3600"/>
          </a:p>
        </p:txBody>
      </p:sp>
      <p:sp>
        <p:nvSpPr>
          <p:cNvPr id="10" name="Titre 4">
            <a:extLst>
              <a:ext uri="{FF2B5EF4-FFF2-40B4-BE49-F238E27FC236}">
                <a16:creationId xmlns:a16="http://schemas.microsoft.com/office/drawing/2014/main" id="{D60B65DA-F774-FDE0-79D1-EF47E16FF975}"/>
              </a:ext>
            </a:extLst>
          </p:cNvPr>
          <p:cNvSpPr txBox="1">
            <a:spLocks/>
          </p:cNvSpPr>
          <p:nvPr/>
        </p:nvSpPr>
        <p:spPr>
          <a:xfrm>
            <a:off x="584202" y="7614193"/>
            <a:ext cx="16001998" cy="777239"/>
          </a:xfrm>
          <a:prstGeom prst="rect">
            <a:avLst/>
          </a:prstGeom>
          <a:solidFill>
            <a:srgbClr val="8C634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lnSpc>
                <a:spcPct val="120000"/>
              </a:lnSpc>
            </a:pPr>
            <a:r>
              <a:rPr lang="fr-FR" sz="2200" b="1">
                <a:solidFill>
                  <a:schemeClr val="bg1"/>
                </a:solidFill>
                <a:latin typeface="+mn-lt"/>
                <a:ea typeface="+mn-ea"/>
                <a:cs typeface="+mn-cs"/>
              </a:rPr>
              <a:t>Un marché fortement freiné en 2023 à cause de l’absence de stabilité financière, Un réajustement attendu en 2024</a:t>
            </a:r>
          </a:p>
        </p:txBody>
      </p:sp>
      <p:sp>
        <p:nvSpPr>
          <p:cNvPr id="8" name="Text Placeholder 11">
            <a:extLst>
              <a:ext uri="{FF2B5EF4-FFF2-40B4-BE49-F238E27FC236}">
                <a16:creationId xmlns:a16="http://schemas.microsoft.com/office/drawing/2014/main" id="{FC8AABEA-78F1-3709-564C-931E49C2AA82}"/>
              </a:ext>
            </a:extLst>
          </p:cNvPr>
          <p:cNvSpPr txBox="1">
            <a:spLocks/>
          </p:cNvSpPr>
          <p:nvPr/>
        </p:nvSpPr>
        <p:spPr>
          <a:xfrm>
            <a:off x="986656" y="7038544"/>
            <a:ext cx="3643401"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dirty="0"/>
              <a:t>Source : Knight Frank, Bilan 2023 &amp; Perspectives 2024</a:t>
            </a:r>
          </a:p>
        </p:txBody>
      </p:sp>
      <p:sp>
        <p:nvSpPr>
          <p:cNvPr id="13" name="Text Placeholder 11">
            <a:extLst>
              <a:ext uri="{FF2B5EF4-FFF2-40B4-BE49-F238E27FC236}">
                <a16:creationId xmlns:a16="http://schemas.microsoft.com/office/drawing/2014/main" id="{307035B5-BDB1-1503-9D8C-DA369219EF34}"/>
              </a:ext>
            </a:extLst>
          </p:cNvPr>
          <p:cNvSpPr txBox="1">
            <a:spLocks/>
          </p:cNvSpPr>
          <p:nvPr/>
        </p:nvSpPr>
        <p:spPr>
          <a:xfrm>
            <a:off x="9503407" y="7038544"/>
            <a:ext cx="3536731"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dirty="0"/>
              <a:t>Source : Knight Frank, Bilan 2023 &amp; Perspectives 2024</a:t>
            </a:r>
          </a:p>
        </p:txBody>
      </p:sp>
      <p:graphicFrame>
        <p:nvGraphicFramePr>
          <p:cNvPr id="5" name="Graphique 4">
            <a:extLst>
              <a:ext uri="{FF2B5EF4-FFF2-40B4-BE49-F238E27FC236}">
                <a16:creationId xmlns:a16="http://schemas.microsoft.com/office/drawing/2014/main" id="{8D3BAB3F-2F30-450B-9672-D994ADD8B6A1}"/>
              </a:ext>
            </a:extLst>
          </p:cNvPr>
          <p:cNvGraphicFramePr>
            <a:graphicFrameLocks/>
          </p:cNvGraphicFramePr>
          <p:nvPr/>
        </p:nvGraphicFramePr>
        <p:xfrm>
          <a:off x="1067687" y="2299624"/>
          <a:ext cx="7320223" cy="473147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17F69110-2F11-0492-76A6-263249804950}"/>
              </a:ext>
            </a:extLst>
          </p:cNvPr>
          <p:cNvSpPr txBox="1"/>
          <p:nvPr/>
        </p:nvSpPr>
        <p:spPr>
          <a:xfrm>
            <a:off x="986656"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Evolution de l’investissement en France en volume, tous types d’actifs (en milliards d’euros)</a:t>
            </a:r>
          </a:p>
        </p:txBody>
      </p:sp>
      <p:sp>
        <p:nvSpPr>
          <p:cNvPr id="16" name="ZoneTexte 15">
            <a:extLst>
              <a:ext uri="{FF2B5EF4-FFF2-40B4-BE49-F238E27FC236}">
                <a16:creationId xmlns:a16="http://schemas.microsoft.com/office/drawing/2014/main" id="{C1F62792-1477-D8CB-7A1C-D1567B783A3C}"/>
              </a:ext>
            </a:extLst>
          </p:cNvPr>
          <p:cNvSpPr txBox="1"/>
          <p:nvPr/>
        </p:nvSpPr>
        <p:spPr>
          <a:xfrm>
            <a:off x="9044023"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Evolution des taux de rendement prime en France par classes d’actifs (en %)</a:t>
            </a:r>
          </a:p>
        </p:txBody>
      </p:sp>
      <p:sp>
        <p:nvSpPr>
          <p:cNvPr id="2" name="Text Placeholder 11">
            <a:extLst>
              <a:ext uri="{FF2B5EF4-FFF2-40B4-BE49-F238E27FC236}">
                <a16:creationId xmlns:a16="http://schemas.microsoft.com/office/drawing/2014/main" id="{214337A9-B186-36BA-1D23-4BC9EED24713}"/>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1" name="Espace réservé du numéro de diapositive 13">
            <a:extLst>
              <a:ext uri="{FF2B5EF4-FFF2-40B4-BE49-F238E27FC236}">
                <a16:creationId xmlns:a16="http://schemas.microsoft.com/office/drawing/2014/main" id="{F9C98A9E-F186-B5D5-1B25-6F7E4436E85C}"/>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43</a:t>
            </a:fld>
            <a:endParaRPr lang="en-US"/>
          </a:p>
        </p:txBody>
      </p:sp>
      <p:sp>
        <p:nvSpPr>
          <p:cNvPr id="12" name="object 15">
            <a:extLst>
              <a:ext uri="{FF2B5EF4-FFF2-40B4-BE49-F238E27FC236}">
                <a16:creationId xmlns:a16="http://schemas.microsoft.com/office/drawing/2014/main" id="{11FB44C8-B3A9-A45E-E9A0-903BC6046D2E}"/>
              </a:ext>
            </a:extLst>
          </p:cNvPr>
          <p:cNvSpPr>
            <a:spLocks noChangeAspect="1"/>
          </p:cNvSpPr>
          <p:nvPr/>
        </p:nvSpPr>
        <p:spPr>
          <a:xfrm>
            <a:off x="15474110" y="168282"/>
            <a:ext cx="1617337" cy="675899"/>
          </a:xfrm>
          <a:prstGeom prst="rect">
            <a:avLst/>
          </a:prstGeom>
          <a:blipFill>
            <a:blip r:embed="rId4" cstate="print"/>
            <a:stretch>
              <a:fillRect/>
            </a:stretch>
          </a:blipFill>
        </p:spPr>
        <p:txBody>
          <a:bodyPr wrap="square" lIns="0" tIns="0" rIns="0" bIns="0" rtlCol="0">
            <a:spAutoFit/>
          </a:bodyPr>
          <a:lstStyle/>
          <a:p>
            <a:endParaRPr/>
          </a:p>
        </p:txBody>
      </p:sp>
      <p:graphicFrame>
        <p:nvGraphicFramePr>
          <p:cNvPr id="3" name="Graphique 2">
            <a:extLst>
              <a:ext uri="{FF2B5EF4-FFF2-40B4-BE49-F238E27FC236}">
                <a16:creationId xmlns:a16="http://schemas.microsoft.com/office/drawing/2014/main" id="{DDFC3E9C-2EC6-4E6D-9C55-140B9C44D63C}"/>
              </a:ext>
            </a:extLst>
          </p:cNvPr>
          <p:cNvGraphicFramePr>
            <a:graphicFrameLocks/>
          </p:cNvGraphicFramePr>
          <p:nvPr>
            <p:extLst>
              <p:ext uri="{D42A27DB-BD31-4B8C-83A1-F6EECF244321}">
                <p14:modId xmlns:p14="http://schemas.microsoft.com/office/powerpoint/2010/main" val="1865139085"/>
              </p:ext>
            </p:extLst>
          </p:nvPr>
        </p:nvGraphicFramePr>
        <p:xfrm>
          <a:off x="9044023" y="2299623"/>
          <a:ext cx="7320223" cy="47314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25691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46C34AF-035F-8AE8-3276-3F00B025D03D}"/>
              </a:ext>
            </a:extLst>
          </p:cNvPr>
          <p:cNvSpPr>
            <a:spLocks noGrp="1"/>
          </p:cNvSpPr>
          <p:nvPr>
            <p:ph type="title"/>
          </p:nvPr>
        </p:nvSpPr>
        <p:spPr>
          <a:xfrm>
            <a:off x="600844" y="651694"/>
            <a:ext cx="15994190" cy="640080"/>
          </a:xfrm>
        </p:spPr>
        <p:txBody>
          <a:bodyPr>
            <a:normAutofit/>
          </a:bodyPr>
          <a:lstStyle/>
          <a:p>
            <a:r>
              <a:rPr lang="fr-FR" sz="3600">
                <a:ea typeface="+mn-ea"/>
                <a:cs typeface="+mn-cs"/>
              </a:rPr>
              <a:t>LE MARCHÉ LOCATIF DE BUREAUX EN ILE DE FRANCE </a:t>
            </a:r>
            <a:endParaRPr lang="fr-FR" sz="3600"/>
          </a:p>
        </p:txBody>
      </p:sp>
      <p:sp>
        <p:nvSpPr>
          <p:cNvPr id="2" name="Text Placeholder 11">
            <a:extLst>
              <a:ext uri="{FF2B5EF4-FFF2-40B4-BE49-F238E27FC236}">
                <a16:creationId xmlns:a16="http://schemas.microsoft.com/office/drawing/2014/main" id="{50A92EE1-CF0B-FD78-63A1-A8AE747BAB8E}"/>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7" name="Espace réservé du numéro de diapositive 13">
            <a:extLst>
              <a:ext uri="{FF2B5EF4-FFF2-40B4-BE49-F238E27FC236}">
                <a16:creationId xmlns:a16="http://schemas.microsoft.com/office/drawing/2014/main" id="{18CD8BAD-1784-14CA-E927-A21E62D23AFA}"/>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44</a:t>
            </a:fld>
            <a:endParaRPr lang="en-US"/>
          </a:p>
        </p:txBody>
      </p:sp>
      <p:sp>
        <p:nvSpPr>
          <p:cNvPr id="8" name="object 15">
            <a:extLst>
              <a:ext uri="{FF2B5EF4-FFF2-40B4-BE49-F238E27FC236}">
                <a16:creationId xmlns:a16="http://schemas.microsoft.com/office/drawing/2014/main" id="{C5973D01-57C6-43D0-C6DD-7E4B171EB5D3}"/>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6" name="Titre 4">
            <a:extLst>
              <a:ext uri="{FF2B5EF4-FFF2-40B4-BE49-F238E27FC236}">
                <a16:creationId xmlns:a16="http://schemas.microsoft.com/office/drawing/2014/main" id="{5C87B4DD-80CE-51FD-8455-0AE6CCAE3E3D}"/>
              </a:ext>
            </a:extLst>
          </p:cNvPr>
          <p:cNvSpPr txBox="1">
            <a:spLocks/>
          </p:cNvSpPr>
          <p:nvPr/>
        </p:nvSpPr>
        <p:spPr>
          <a:xfrm>
            <a:off x="584202" y="7614193"/>
            <a:ext cx="16001998" cy="777239"/>
          </a:xfrm>
          <a:prstGeom prst="rect">
            <a:avLst/>
          </a:prstGeom>
          <a:solidFill>
            <a:srgbClr val="8C634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fr-FR" sz="2200" b="1">
                <a:solidFill>
                  <a:prstClr val="white"/>
                </a:solidFill>
                <a:latin typeface="ChaletBook"/>
                <a:ea typeface="+mn-ea"/>
                <a:cs typeface="+mn-cs"/>
              </a:rPr>
              <a:t>Un marché locatif en nette baisse : Sélectif sur les localisations et Fracturé sur la Qualité (Prestations &amp; Décret Tertiaire)</a:t>
            </a:r>
            <a:endParaRPr kumimoji="0" lang="fr-FR" sz="2200" b="1" i="0" u="none" strike="noStrike" kern="1200" cap="none" spc="0" normalizeH="0" baseline="0" noProof="0">
              <a:ln>
                <a:noFill/>
              </a:ln>
              <a:solidFill>
                <a:prstClr val="white"/>
              </a:solidFill>
              <a:effectLst/>
              <a:uLnTx/>
              <a:uFillTx/>
              <a:latin typeface="ChaletBook"/>
              <a:ea typeface="+mn-ea"/>
              <a:cs typeface="+mn-cs"/>
            </a:endParaRPr>
          </a:p>
        </p:txBody>
      </p:sp>
      <p:sp>
        <p:nvSpPr>
          <p:cNvPr id="9" name="Text Placeholder 11">
            <a:extLst>
              <a:ext uri="{FF2B5EF4-FFF2-40B4-BE49-F238E27FC236}">
                <a16:creationId xmlns:a16="http://schemas.microsoft.com/office/drawing/2014/main" id="{CBD8F48F-0980-DEB7-1004-76A500C50496}"/>
              </a:ext>
            </a:extLst>
          </p:cNvPr>
          <p:cNvSpPr txBox="1">
            <a:spLocks/>
          </p:cNvSpPr>
          <p:nvPr/>
        </p:nvSpPr>
        <p:spPr>
          <a:xfrm>
            <a:off x="15017501" y="6161684"/>
            <a:ext cx="2073946"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a:t>Source : CBRE, T4 2023</a:t>
            </a:r>
          </a:p>
        </p:txBody>
      </p:sp>
      <p:grpSp>
        <p:nvGrpSpPr>
          <p:cNvPr id="11" name="Groupe 10">
            <a:extLst>
              <a:ext uri="{FF2B5EF4-FFF2-40B4-BE49-F238E27FC236}">
                <a16:creationId xmlns:a16="http://schemas.microsoft.com/office/drawing/2014/main" id="{7A84384F-444D-3514-2E22-95FB90661590}"/>
              </a:ext>
            </a:extLst>
          </p:cNvPr>
          <p:cNvGrpSpPr/>
          <p:nvPr/>
        </p:nvGrpSpPr>
        <p:grpSpPr>
          <a:xfrm>
            <a:off x="10743636" y="6450457"/>
            <a:ext cx="2240643" cy="874962"/>
            <a:chOff x="5218572" y="6581720"/>
            <a:chExt cx="2240643" cy="874962"/>
          </a:xfrm>
        </p:grpSpPr>
        <p:sp>
          <p:nvSpPr>
            <p:cNvPr id="12" name="Rectangle 11">
              <a:extLst>
                <a:ext uri="{FF2B5EF4-FFF2-40B4-BE49-F238E27FC236}">
                  <a16:creationId xmlns:a16="http://schemas.microsoft.com/office/drawing/2014/main" id="{5A8188C5-73E2-8EC5-5307-C209BE6488F9}"/>
                </a:ext>
              </a:extLst>
            </p:cNvPr>
            <p:cNvSpPr/>
            <p:nvPr/>
          </p:nvSpPr>
          <p:spPr>
            <a:xfrm>
              <a:off x="5218573"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+ 4,9 %</a:t>
              </a:r>
            </a:p>
          </p:txBody>
        </p:sp>
        <p:sp>
          <p:nvSpPr>
            <p:cNvPr id="13" name="ZoneTexte 12">
              <a:extLst>
                <a:ext uri="{FF2B5EF4-FFF2-40B4-BE49-F238E27FC236}">
                  <a16:creationId xmlns:a16="http://schemas.microsoft.com/office/drawing/2014/main" id="{E54DC29D-EF94-0599-8C03-62026CD9F3D0}"/>
                </a:ext>
              </a:extLst>
            </p:cNvPr>
            <p:cNvSpPr txBox="1"/>
            <p:nvPr/>
          </p:nvSpPr>
          <p:spPr>
            <a:xfrm>
              <a:off x="5218572" y="6581720"/>
              <a:ext cx="2240643" cy="338554"/>
            </a:xfrm>
            <a:prstGeom prst="rect">
              <a:avLst/>
            </a:prstGeom>
            <a:noFill/>
          </p:spPr>
          <p:txBody>
            <a:bodyPr wrap="square" rtlCol="0">
              <a:spAutoFit/>
            </a:bodyPr>
            <a:lstStyle/>
            <a:p>
              <a:pPr algn="ctr"/>
              <a:r>
                <a:rPr lang="fr-FR" sz="1600" b="1">
                  <a:solidFill>
                    <a:srgbClr val="1C284B"/>
                  </a:solidFill>
                </a:rPr>
                <a:t>Inflation en ‘23</a:t>
              </a:r>
            </a:p>
          </p:txBody>
        </p:sp>
      </p:grpSp>
      <p:grpSp>
        <p:nvGrpSpPr>
          <p:cNvPr id="14" name="Groupe 13">
            <a:extLst>
              <a:ext uri="{FF2B5EF4-FFF2-40B4-BE49-F238E27FC236}">
                <a16:creationId xmlns:a16="http://schemas.microsoft.com/office/drawing/2014/main" id="{26547C0F-01A2-3E24-7269-F43AF47B79E6}"/>
              </a:ext>
            </a:extLst>
          </p:cNvPr>
          <p:cNvGrpSpPr/>
          <p:nvPr/>
        </p:nvGrpSpPr>
        <p:grpSpPr>
          <a:xfrm>
            <a:off x="14199163" y="6450457"/>
            <a:ext cx="2240643" cy="874962"/>
            <a:chOff x="8674099" y="6581720"/>
            <a:chExt cx="2240643" cy="874962"/>
          </a:xfrm>
        </p:grpSpPr>
        <p:sp>
          <p:nvSpPr>
            <p:cNvPr id="16" name="Rectangle 15">
              <a:extLst>
                <a:ext uri="{FF2B5EF4-FFF2-40B4-BE49-F238E27FC236}">
                  <a16:creationId xmlns:a16="http://schemas.microsoft.com/office/drawing/2014/main" id="{F6F734F5-285E-5992-1CD2-4D7E0754AE26}"/>
                </a:ext>
              </a:extLst>
            </p:cNvPr>
            <p:cNvSpPr/>
            <p:nvPr/>
          </p:nvSpPr>
          <p:spPr>
            <a:xfrm>
              <a:off x="8674100"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+ 6,0 %</a:t>
              </a:r>
            </a:p>
          </p:txBody>
        </p:sp>
        <p:sp>
          <p:nvSpPr>
            <p:cNvPr id="17" name="ZoneTexte 16">
              <a:extLst>
                <a:ext uri="{FF2B5EF4-FFF2-40B4-BE49-F238E27FC236}">
                  <a16:creationId xmlns:a16="http://schemas.microsoft.com/office/drawing/2014/main" id="{56083C13-0B7C-C771-E095-3880A7F92477}"/>
                </a:ext>
              </a:extLst>
            </p:cNvPr>
            <p:cNvSpPr txBox="1"/>
            <p:nvPr/>
          </p:nvSpPr>
          <p:spPr>
            <a:xfrm>
              <a:off x="8674099" y="6581720"/>
              <a:ext cx="2240643" cy="307777"/>
            </a:xfrm>
            <a:prstGeom prst="rect">
              <a:avLst/>
            </a:prstGeom>
            <a:noFill/>
          </p:spPr>
          <p:txBody>
            <a:bodyPr wrap="square" rtlCol="0">
              <a:spAutoFit/>
            </a:bodyPr>
            <a:lstStyle/>
            <a:p>
              <a:pPr algn="ctr"/>
              <a:r>
                <a:rPr lang="fr-FR" sz="1400" b="1">
                  <a:solidFill>
                    <a:srgbClr val="1C284B"/>
                  </a:solidFill>
                </a:rPr>
                <a:t>Croissance ILC EN ‘23</a:t>
              </a:r>
            </a:p>
          </p:txBody>
        </p:sp>
      </p:grpSp>
      <p:sp>
        <p:nvSpPr>
          <p:cNvPr id="18" name="ZoneTexte 17">
            <a:extLst>
              <a:ext uri="{FF2B5EF4-FFF2-40B4-BE49-F238E27FC236}">
                <a16:creationId xmlns:a16="http://schemas.microsoft.com/office/drawing/2014/main" id="{BF036793-001F-6CCC-D35F-97036E0DBD0D}"/>
              </a:ext>
            </a:extLst>
          </p:cNvPr>
          <p:cNvSpPr txBox="1"/>
          <p:nvPr/>
        </p:nvSpPr>
        <p:spPr>
          <a:xfrm>
            <a:off x="986656"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Demande placée en Ile-de-France (en milliers de m²)</a:t>
            </a:r>
          </a:p>
        </p:txBody>
      </p:sp>
      <p:sp>
        <p:nvSpPr>
          <p:cNvPr id="19" name="ZoneTexte 18">
            <a:extLst>
              <a:ext uri="{FF2B5EF4-FFF2-40B4-BE49-F238E27FC236}">
                <a16:creationId xmlns:a16="http://schemas.microsoft.com/office/drawing/2014/main" id="{02A4B113-E2D4-BA27-2656-E9A73DE6CE30}"/>
              </a:ext>
            </a:extLst>
          </p:cNvPr>
          <p:cNvSpPr txBox="1"/>
          <p:nvPr/>
        </p:nvSpPr>
        <p:spPr>
          <a:xfrm>
            <a:off x="9044023" y="1605901"/>
            <a:ext cx="739578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fr-FR" sz="1800" b="1">
                <a:solidFill>
                  <a:srgbClr val="8C634A"/>
                </a:solidFill>
              </a:rPr>
              <a:t>Evolution des loyers moyens prime en Ile-de-France (€/m²/an)</a:t>
            </a:r>
          </a:p>
        </p:txBody>
      </p:sp>
      <p:graphicFrame>
        <p:nvGraphicFramePr>
          <p:cNvPr id="22" name="Graphique 21">
            <a:extLst>
              <a:ext uri="{FF2B5EF4-FFF2-40B4-BE49-F238E27FC236}">
                <a16:creationId xmlns:a16="http://schemas.microsoft.com/office/drawing/2014/main" id="{501F30E5-2F6F-3ABE-797C-E66494FE55F6}"/>
              </a:ext>
            </a:extLst>
          </p:cNvPr>
          <p:cNvGraphicFramePr>
            <a:graphicFrameLocks/>
          </p:cNvGraphicFramePr>
          <p:nvPr>
            <p:extLst>
              <p:ext uri="{D42A27DB-BD31-4B8C-83A1-F6EECF244321}">
                <p14:modId xmlns:p14="http://schemas.microsoft.com/office/powerpoint/2010/main" val="2424688633"/>
              </p:ext>
            </p:extLst>
          </p:nvPr>
        </p:nvGraphicFramePr>
        <p:xfrm>
          <a:off x="9378432" y="2035624"/>
          <a:ext cx="7061374" cy="41260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aphique 22">
            <a:extLst>
              <a:ext uri="{FF2B5EF4-FFF2-40B4-BE49-F238E27FC236}">
                <a16:creationId xmlns:a16="http://schemas.microsoft.com/office/drawing/2014/main" id="{3C1C0BF3-AB52-5335-E9FE-53BB77029A60}"/>
              </a:ext>
            </a:extLst>
          </p:cNvPr>
          <p:cNvGraphicFramePr>
            <a:graphicFrameLocks/>
          </p:cNvGraphicFramePr>
          <p:nvPr>
            <p:extLst>
              <p:ext uri="{D42A27DB-BD31-4B8C-83A1-F6EECF244321}">
                <p14:modId xmlns:p14="http://schemas.microsoft.com/office/powerpoint/2010/main" val="38990791"/>
              </p:ext>
            </p:extLst>
          </p:nvPr>
        </p:nvGraphicFramePr>
        <p:xfrm>
          <a:off x="908394" y="1981561"/>
          <a:ext cx="7061375" cy="4126059"/>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e 23">
            <a:extLst>
              <a:ext uri="{FF2B5EF4-FFF2-40B4-BE49-F238E27FC236}">
                <a16:creationId xmlns:a16="http://schemas.microsoft.com/office/drawing/2014/main" id="{8D7568E1-1A60-7431-352C-7EB203D85931}"/>
              </a:ext>
            </a:extLst>
          </p:cNvPr>
          <p:cNvGrpSpPr/>
          <p:nvPr/>
        </p:nvGrpSpPr>
        <p:grpSpPr>
          <a:xfrm>
            <a:off x="698874" y="6445016"/>
            <a:ext cx="2621713" cy="883195"/>
            <a:chOff x="5218573" y="6573487"/>
            <a:chExt cx="2240643" cy="883195"/>
          </a:xfrm>
        </p:grpSpPr>
        <p:sp>
          <p:nvSpPr>
            <p:cNvPr id="25" name="Rectangle 24">
              <a:extLst>
                <a:ext uri="{FF2B5EF4-FFF2-40B4-BE49-F238E27FC236}">
                  <a16:creationId xmlns:a16="http://schemas.microsoft.com/office/drawing/2014/main" id="{17F0F032-9DB3-9E2D-0BD0-48ADAF23045D}"/>
                </a:ext>
              </a:extLst>
            </p:cNvPr>
            <p:cNvSpPr/>
            <p:nvPr/>
          </p:nvSpPr>
          <p:spPr>
            <a:xfrm>
              <a:off x="5218573"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1,932 M m²</a:t>
              </a:r>
            </a:p>
          </p:txBody>
        </p:sp>
        <p:sp>
          <p:nvSpPr>
            <p:cNvPr id="26" name="ZoneTexte 25">
              <a:extLst>
                <a:ext uri="{FF2B5EF4-FFF2-40B4-BE49-F238E27FC236}">
                  <a16:creationId xmlns:a16="http://schemas.microsoft.com/office/drawing/2014/main" id="{D95630E3-0322-0C0C-31BC-554619C5A8CF}"/>
                </a:ext>
              </a:extLst>
            </p:cNvPr>
            <p:cNvSpPr txBox="1"/>
            <p:nvPr/>
          </p:nvSpPr>
          <p:spPr>
            <a:xfrm>
              <a:off x="5218574" y="6573487"/>
              <a:ext cx="2240642" cy="338554"/>
            </a:xfrm>
            <a:prstGeom prst="rect">
              <a:avLst/>
            </a:prstGeom>
            <a:noFill/>
          </p:spPr>
          <p:txBody>
            <a:bodyPr wrap="square" rtlCol="0">
              <a:spAutoFit/>
            </a:bodyPr>
            <a:lstStyle/>
            <a:p>
              <a:pPr algn="ctr"/>
              <a:r>
                <a:rPr lang="fr-FR" sz="1600" b="1">
                  <a:solidFill>
                    <a:srgbClr val="1C284B"/>
                  </a:solidFill>
                </a:rPr>
                <a:t>Demande Placée en ‘23</a:t>
              </a:r>
            </a:p>
          </p:txBody>
        </p:sp>
      </p:grpSp>
      <p:cxnSp>
        <p:nvCxnSpPr>
          <p:cNvPr id="27" name="Connecteur droit 26">
            <a:extLst>
              <a:ext uri="{FF2B5EF4-FFF2-40B4-BE49-F238E27FC236}">
                <a16:creationId xmlns:a16="http://schemas.microsoft.com/office/drawing/2014/main" id="{93446922-0591-D9BE-31EC-A4BC730E8394}"/>
              </a:ext>
            </a:extLst>
          </p:cNvPr>
          <p:cNvCxnSpPr>
            <a:cxnSpLocks/>
          </p:cNvCxnSpPr>
          <p:nvPr/>
        </p:nvCxnSpPr>
        <p:spPr>
          <a:xfrm>
            <a:off x="1762539" y="3067555"/>
            <a:ext cx="5194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444037FC-3CA2-4599-E3BE-7C621B26BFA7}"/>
              </a:ext>
            </a:extLst>
          </p:cNvPr>
          <p:cNvGrpSpPr/>
          <p:nvPr/>
        </p:nvGrpSpPr>
        <p:grpSpPr>
          <a:xfrm>
            <a:off x="3524349" y="6445016"/>
            <a:ext cx="1659593" cy="883195"/>
            <a:chOff x="5218573" y="6573487"/>
            <a:chExt cx="2240644" cy="883195"/>
          </a:xfrm>
        </p:grpSpPr>
        <p:sp>
          <p:nvSpPr>
            <p:cNvPr id="29" name="Rectangle 28">
              <a:extLst>
                <a:ext uri="{FF2B5EF4-FFF2-40B4-BE49-F238E27FC236}">
                  <a16:creationId xmlns:a16="http://schemas.microsoft.com/office/drawing/2014/main" id="{BAD1DDF1-5ECE-DD70-4D47-2B1989C58AAC}"/>
                </a:ext>
              </a:extLst>
            </p:cNvPr>
            <p:cNvSpPr/>
            <p:nvPr/>
          </p:nvSpPr>
          <p:spPr>
            <a:xfrm>
              <a:off x="5218573"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4,8 M m²</a:t>
              </a:r>
            </a:p>
          </p:txBody>
        </p:sp>
        <p:sp>
          <p:nvSpPr>
            <p:cNvPr id="33" name="ZoneTexte 32">
              <a:extLst>
                <a:ext uri="{FF2B5EF4-FFF2-40B4-BE49-F238E27FC236}">
                  <a16:creationId xmlns:a16="http://schemas.microsoft.com/office/drawing/2014/main" id="{3217D04C-D579-FAD1-66FE-032A190DF533}"/>
                </a:ext>
              </a:extLst>
            </p:cNvPr>
            <p:cNvSpPr txBox="1"/>
            <p:nvPr/>
          </p:nvSpPr>
          <p:spPr>
            <a:xfrm>
              <a:off x="5218575" y="6573487"/>
              <a:ext cx="2240642" cy="338554"/>
            </a:xfrm>
            <a:prstGeom prst="rect">
              <a:avLst/>
            </a:prstGeom>
            <a:noFill/>
          </p:spPr>
          <p:txBody>
            <a:bodyPr wrap="square" rtlCol="0">
              <a:spAutoFit/>
            </a:bodyPr>
            <a:lstStyle/>
            <a:p>
              <a:pPr algn="ctr"/>
              <a:r>
                <a:rPr lang="fr-FR" sz="1600" b="1" dirty="0">
                  <a:solidFill>
                    <a:srgbClr val="1C284B"/>
                  </a:solidFill>
                </a:rPr>
                <a:t>Offre immédiate</a:t>
              </a:r>
            </a:p>
          </p:txBody>
        </p:sp>
      </p:grpSp>
      <p:grpSp>
        <p:nvGrpSpPr>
          <p:cNvPr id="34" name="Groupe 33">
            <a:extLst>
              <a:ext uri="{FF2B5EF4-FFF2-40B4-BE49-F238E27FC236}">
                <a16:creationId xmlns:a16="http://schemas.microsoft.com/office/drawing/2014/main" id="{0B87DF65-3954-CDB2-FBB3-1E1865D2C33D}"/>
              </a:ext>
            </a:extLst>
          </p:cNvPr>
          <p:cNvGrpSpPr/>
          <p:nvPr/>
        </p:nvGrpSpPr>
        <p:grpSpPr>
          <a:xfrm>
            <a:off x="5387703" y="6444569"/>
            <a:ext cx="1792967" cy="883195"/>
            <a:chOff x="5218573" y="6573487"/>
            <a:chExt cx="2240643" cy="883195"/>
          </a:xfrm>
        </p:grpSpPr>
        <p:sp>
          <p:nvSpPr>
            <p:cNvPr id="42" name="Rectangle 41">
              <a:extLst>
                <a:ext uri="{FF2B5EF4-FFF2-40B4-BE49-F238E27FC236}">
                  <a16:creationId xmlns:a16="http://schemas.microsoft.com/office/drawing/2014/main" id="{CD640024-00F7-3B38-1FF0-319D64E7012F}"/>
                </a:ext>
              </a:extLst>
            </p:cNvPr>
            <p:cNvSpPr/>
            <p:nvPr/>
          </p:nvSpPr>
          <p:spPr>
            <a:xfrm>
              <a:off x="5218573"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7,9%</a:t>
              </a:r>
            </a:p>
          </p:txBody>
        </p:sp>
        <p:sp>
          <p:nvSpPr>
            <p:cNvPr id="43" name="ZoneTexte 42">
              <a:extLst>
                <a:ext uri="{FF2B5EF4-FFF2-40B4-BE49-F238E27FC236}">
                  <a16:creationId xmlns:a16="http://schemas.microsoft.com/office/drawing/2014/main" id="{34D4A22C-A593-D290-CAFE-55BA536FD829}"/>
                </a:ext>
              </a:extLst>
            </p:cNvPr>
            <p:cNvSpPr txBox="1"/>
            <p:nvPr/>
          </p:nvSpPr>
          <p:spPr>
            <a:xfrm>
              <a:off x="5218574" y="6573487"/>
              <a:ext cx="2240642" cy="338554"/>
            </a:xfrm>
            <a:prstGeom prst="rect">
              <a:avLst/>
            </a:prstGeom>
            <a:noFill/>
          </p:spPr>
          <p:txBody>
            <a:bodyPr wrap="square" rtlCol="0">
              <a:spAutoFit/>
            </a:bodyPr>
            <a:lstStyle/>
            <a:p>
              <a:pPr algn="ctr"/>
              <a:r>
                <a:rPr lang="fr-FR" sz="1600" b="1" dirty="0">
                  <a:solidFill>
                    <a:srgbClr val="1C284B"/>
                  </a:solidFill>
                </a:rPr>
                <a:t>Taux de vacance</a:t>
              </a:r>
            </a:p>
          </p:txBody>
        </p:sp>
      </p:grpSp>
      <p:grpSp>
        <p:nvGrpSpPr>
          <p:cNvPr id="44" name="Groupe 43">
            <a:extLst>
              <a:ext uri="{FF2B5EF4-FFF2-40B4-BE49-F238E27FC236}">
                <a16:creationId xmlns:a16="http://schemas.microsoft.com/office/drawing/2014/main" id="{DD4D16B7-6332-CE2E-C692-6ADB1C2F3F3B}"/>
              </a:ext>
            </a:extLst>
          </p:cNvPr>
          <p:cNvGrpSpPr/>
          <p:nvPr/>
        </p:nvGrpSpPr>
        <p:grpSpPr>
          <a:xfrm>
            <a:off x="7384432" y="6444569"/>
            <a:ext cx="1659591" cy="883195"/>
            <a:chOff x="5218573" y="6573487"/>
            <a:chExt cx="2240643" cy="883195"/>
          </a:xfrm>
        </p:grpSpPr>
        <p:sp>
          <p:nvSpPr>
            <p:cNvPr id="50" name="Rectangle 49">
              <a:extLst>
                <a:ext uri="{FF2B5EF4-FFF2-40B4-BE49-F238E27FC236}">
                  <a16:creationId xmlns:a16="http://schemas.microsoft.com/office/drawing/2014/main" id="{7E8DBBEE-EBEC-19E6-29A2-90BF65726A50}"/>
                </a:ext>
              </a:extLst>
            </p:cNvPr>
            <p:cNvSpPr/>
            <p:nvPr/>
          </p:nvSpPr>
          <p:spPr>
            <a:xfrm>
              <a:off x="5218573" y="6958841"/>
              <a:ext cx="2240642" cy="4978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rPr>
                <a:t>1 070€/m²</a:t>
              </a:r>
            </a:p>
          </p:txBody>
        </p:sp>
        <p:sp>
          <p:nvSpPr>
            <p:cNvPr id="51" name="ZoneTexte 50">
              <a:extLst>
                <a:ext uri="{FF2B5EF4-FFF2-40B4-BE49-F238E27FC236}">
                  <a16:creationId xmlns:a16="http://schemas.microsoft.com/office/drawing/2014/main" id="{2EEAE28E-5678-2619-CE84-80AF074539C8}"/>
                </a:ext>
              </a:extLst>
            </p:cNvPr>
            <p:cNvSpPr txBox="1"/>
            <p:nvPr/>
          </p:nvSpPr>
          <p:spPr>
            <a:xfrm>
              <a:off x="5218574" y="6573487"/>
              <a:ext cx="2240642" cy="338554"/>
            </a:xfrm>
            <a:prstGeom prst="rect">
              <a:avLst/>
            </a:prstGeom>
            <a:noFill/>
          </p:spPr>
          <p:txBody>
            <a:bodyPr wrap="square" rtlCol="0">
              <a:spAutoFit/>
            </a:bodyPr>
            <a:lstStyle/>
            <a:p>
              <a:pPr algn="ctr"/>
              <a:r>
                <a:rPr lang="fr-FR" sz="1600" b="1">
                  <a:solidFill>
                    <a:srgbClr val="1C284B"/>
                  </a:solidFill>
                </a:rPr>
                <a:t>Loyer prime</a:t>
              </a:r>
            </a:p>
          </p:txBody>
        </p:sp>
      </p:grpSp>
      <p:sp>
        <p:nvSpPr>
          <p:cNvPr id="52" name="Rectangle 51">
            <a:extLst>
              <a:ext uri="{FF2B5EF4-FFF2-40B4-BE49-F238E27FC236}">
                <a16:creationId xmlns:a16="http://schemas.microsoft.com/office/drawing/2014/main" id="{3639FFB2-C720-968A-66B0-5A76F2F414BB}"/>
              </a:ext>
            </a:extLst>
          </p:cNvPr>
          <p:cNvSpPr/>
          <p:nvPr/>
        </p:nvSpPr>
        <p:spPr>
          <a:xfrm>
            <a:off x="7175650" y="2992341"/>
            <a:ext cx="71128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rgbClr val="1C284B"/>
                </a:solidFill>
              </a:rPr>
              <a:t>1,932</a:t>
            </a:r>
          </a:p>
        </p:txBody>
      </p:sp>
      <p:sp>
        <p:nvSpPr>
          <p:cNvPr id="53" name="Rectangle 52">
            <a:extLst>
              <a:ext uri="{FF2B5EF4-FFF2-40B4-BE49-F238E27FC236}">
                <a16:creationId xmlns:a16="http://schemas.microsoft.com/office/drawing/2014/main" id="{8E62970D-4D30-10B5-C7A6-1B92D5FF21B5}"/>
              </a:ext>
            </a:extLst>
          </p:cNvPr>
          <p:cNvSpPr/>
          <p:nvPr/>
        </p:nvSpPr>
        <p:spPr>
          <a:xfrm>
            <a:off x="1142514" y="2615571"/>
            <a:ext cx="246274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accent2">
                    <a:lumMod val="75000"/>
                  </a:schemeClr>
                </a:solidFill>
              </a:rPr>
              <a:t>Moyenne 2013-2022: 2 150</a:t>
            </a:r>
          </a:p>
        </p:txBody>
      </p:sp>
      <p:sp>
        <p:nvSpPr>
          <p:cNvPr id="54" name="Text Placeholder 11">
            <a:extLst>
              <a:ext uri="{FF2B5EF4-FFF2-40B4-BE49-F238E27FC236}">
                <a16:creationId xmlns:a16="http://schemas.microsoft.com/office/drawing/2014/main" id="{36014171-0AFC-2C1D-C933-84611D344A9C}"/>
              </a:ext>
            </a:extLst>
          </p:cNvPr>
          <p:cNvSpPr txBox="1">
            <a:spLocks/>
          </p:cNvSpPr>
          <p:nvPr/>
        </p:nvSpPr>
        <p:spPr>
          <a:xfrm>
            <a:off x="788722" y="6009240"/>
            <a:ext cx="2073946" cy="4398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050" i="1"/>
              <a:t>Source : CBRE, T4 2023</a:t>
            </a:r>
          </a:p>
        </p:txBody>
      </p:sp>
    </p:spTree>
    <p:extLst>
      <p:ext uri="{BB962C8B-B14F-4D97-AF65-F5344CB8AC3E}">
        <p14:creationId xmlns:p14="http://schemas.microsoft.com/office/powerpoint/2010/main" val="2981227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4534846D-C3F9-4F9F-A605-CF2F7DEB0FC3}"/>
              </a:ext>
            </a:extLst>
          </p:cNvPr>
          <p:cNvSpPr txBox="1">
            <a:spLocks/>
          </p:cNvSpPr>
          <p:nvPr/>
        </p:nvSpPr>
        <p:spPr>
          <a:xfrm>
            <a:off x="11075568" y="3228038"/>
            <a:ext cx="5693007" cy="685800"/>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100">
                <a:solidFill>
                  <a:srgbClr val="1C284B"/>
                </a:solidFill>
                <a:cs typeface="ChaletBook"/>
              </a:defRPr>
            </a:lvl1pPr>
            <a:lvl2pPr indent="0">
              <a:lnSpc>
                <a:spcPct val="90000"/>
              </a:lnSpc>
              <a:spcBef>
                <a:spcPts val="500"/>
              </a:spcBef>
              <a:buFont typeface="Arial" panose="020B0604020202020204" pitchFamily="34" charset="0"/>
              <a:buNone/>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Laillet Bordier – Acer Finance</a:t>
            </a:r>
          </a:p>
          <a:p>
            <a:r>
              <a:rPr lang="fr-FR"/>
              <a:t>Société de gestion de portefeuille agréée par l’AMF n° GP-95009 le 21/06/1995 S.A au capital de 1 075 807,51 € - RCS Paris : 380130609 </a:t>
            </a:r>
          </a:p>
          <a:p>
            <a:r>
              <a:rPr lang="fr-FR"/>
              <a:t>8, rue Danielle Casanova, 75002 PARIS</a:t>
            </a:r>
          </a:p>
        </p:txBody>
      </p:sp>
      <p:sp>
        <p:nvSpPr>
          <p:cNvPr id="13" name="Text Placeholder 3">
            <a:extLst>
              <a:ext uri="{FF2B5EF4-FFF2-40B4-BE49-F238E27FC236}">
                <a16:creationId xmlns:a16="http://schemas.microsoft.com/office/drawing/2014/main" id="{932B7B21-4D5B-407B-ACDA-9BBB56ED5174}"/>
              </a:ext>
            </a:extLst>
          </p:cNvPr>
          <p:cNvSpPr txBox="1">
            <a:spLocks/>
          </p:cNvSpPr>
          <p:nvPr/>
        </p:nvSpPr>
        <p:spPr>
          <a:xfrm>
            <a:off x="11075568" y="7399233"/>
            <a:ext cx="5693007" cy="685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1C28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100">
                <a:cs typeface="ChaletBook"/>
              </a:rPr>
              <a:t>Compagnie Colombus</a:t>
            </a:r>
          </a:p>
          <a:p>
            <a:pPr algn="ctr">
              <a:lnSpc>
                <a:spcPct val="100000"/>
              </a:lnSpc>
              <a:spcBef>
                <a:spcPts val="0"/>
              </a:spcBef>
            </a:pPr>
            <a:r>
              <a:rPr lang="fr-FR" sz="1100">
                <a:cs typeface="ChaletBook"/>
              </a:rPr>
              <a:t>S.A.S au capital de 120 000 € - RCS Paris : 883000325</a:t>
            </a:r>
          </a:p>
          <a:p>
            <a:pPr algn="ctr">
              <a:lnSpc>
                <a:spcPct val="100000"/>
              </a:lnSpc>
              <a:spcBef>
                <a:spcPts val="0"/>
              </a:spcBef>
            </a:pPr>
            <a:r>
              <a:rPr lang="fr-FR" sz="1100">
                <a:cs typeface="ChaletBook"/>
              </a:rPr>
              <a:t>Siège : 12 avenue Pierre 1</a:t>
            </a:r>
            <a:r>
              <a:rPr lang="fr-FR" sz="1100" baseline="30000">
                <a:cs typeface="ChaletBook"/>
              </a:rPr>
              <a:t>er</a:t>
            </a:r>
            <a:r>
              <a:rPr lang="fr-FR" sz="1100">
                <a:cs typeface="ChaletBook"/>
              </a:rPr>
              <a:t> de Serbie, 75116 Paris</a:t>
            </a:r>
          </a:p>
          <a:p>
            <a:pPr algn="ctr">
              <a:lnSpc>
                <a:spcPct val="100000"/>
              </a:lnSpc>
              <a:spcBef>
                <a:spcPts val="0"/>
              </a:spcBef>
            </a:pPr>
            <a:r>
              <a:rPr lang="fr-FR" sz="1100">
                <a:cs typeface="ChaletBook"/>
              </a:rPr>
              <a:t>Bureau commercial : 2 avenue de Montespan, 75116 Paris</a:t>
            </a:r>
          </a:p>
        </p:txBody>
      </p:sp>
      <p:sp>
        <p:nvSpPr>
          <p:cNvPr id="14" name="Text Placeholder 3">
            <a:extLst>
              <a:ext uri="{FF2B5EF4-FFF2-40B4-BE49-F238E27FC236}">
                <a16:creationId xmlns:a16="http://schemas.microsoft.com/office/drawing/2014/main" id="{07F79B21-2798-4D05-A35D-A7310B8E05CC}"/>
              </a:ext>
            </a:extLst>
          </p:cNvPr>
          <p:cNvSpPr txBox="1">
            <a:spLocks/>
          </p:cNvSpPr>
          <p:nvPr/>
        </p:nvSpPr>
        <p:spPr>
          <a:xfrm>
            <a:off x="12690350" y="1455540"/>
            <a:ext cx="2382837" cy="1365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1C28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gn="ctr">
              <a:lnSpc>
                <a:spcPct val="150000"/>
              </a:lnSpc>
            </a:pPr>
            <a:r>
              <a:rPr lang="fr-FR" b="1" dirty="0">
                <a:latin typeface="ChaletBook"/>
                <a:cs typeface="ChaletBook"/>
              </a:rPr>
              <a:t>Arnaud MONNET</a:t>
            </a:r>
            <a:endParaRPr lang="fr-FR" dirty="0">
              <a:latin typeface="ChaletBook"/>
              <a:cs typeface="ChaletBook"/>
            </a:endParaRPr>
          </a:p>
          <a:p>
            <a:pPr marL="12700" algn="ctr">
              <a:lnSpc>
                <a:spcPct val="150000"/>
              </a:lnSpc>
              <a:spcBef>
                <a:spcPts val="320"/>
              </a:spcBef>
            </a:pPr>
            <a:r>
              <a:rPr lang="fr-FR" dirty="0">
                <a:latin typeface="ChaletBook"/>
                <a:cs typeface="ChaletBook"/>
              </a:rPr>
              <a:t>T : + 33 (0) 1 44 55 02 10</a:t>
            </a:r>
          </a:p>
          <a:p>
            <a:pPr marL="12700" algn="ctr">
              <a:lnSpc>
                <a:spcPct val="150000"/>
              </a:lnSpc>
              <a:spcBef>
                <a:spcPts val="320"/>
              </a:spcBef>
            </a:pPr>
            <a:r>
              <a:rPr lang="fr-FR" dirty="0">
                <a:latin typeface="ChaletBook"/>
                <a:cs typeface="ChaletBook"/>
              </a:rPr>
              <a:t>P : + 33 (0) 6 01 45 62 84</a:t>
            </a:r>
          </a:p>
          <a:p>
            <a:pPr marL="12700" algn="ctr">
              <a:lnSpc>
                <a:spcPct val="150000"/>
              </a:lnSpc>
              <a:spcBef>
                <a:spcPts val="320"/>
              </a:spcBef>
            </a:pPr>
            <a:r>
              <a:rPr lang="fr-FR" dirty="0">
                <a:latin typeface="ChaletBook"/>
                <a:cs typeface="ChaletBook"/>
                <a:hlinkClick r:id="rId2"/>
              </a:rPr>
              <a:t>amonnet@lb-af.com</a:t>
            </a:r>
            <a:endParaRPr lang="en-US" dirty="0"/>
          </a:p>
        </p:txBody>
      </p:sp>
      <p:sp>
        <p:nvSpPr>
          <p:cNvPr id="16" name="Text Placeholder 3">
            <a:extLst>
              <a:ext uri="{FF2B5EF4-FFF2-40B4-BE49-F238E27FC236}">
                <a16:creationId xmlns:a16="http://schemas.microsoft.com/office/drawing/2014/main" id="{FF07C2A9-1BCE-4947-8A37-A0E1FC21898F}"/>
              </a:ext>
            </a:extLst>
          </p:cNvPr>
          <p:cNvSpPr>
            <a:spLocks noGrp="1"/>
          </p:cNvSpPr>
          <p:nvPr>
            <p:ph type="body" sz="quarter" idx="12"/>
          </p:nvPr>
        </p:nvSpPr>
        <p:spPr>
          <a:xfrm>
            <a:off x="11035265" y="5636661"/>
            <a:ext cx="2382837" cy="1365417"/>
          </a:xfrm>
        </p:spPr>
        <p:txBody>
          <a:bodyPr>
            <a:noAutofit/>
          </a:bodyPr>
          <a:lstStyle/>
          <a:p>
            <a:pPr marL="12700" algn="ctr">
              <a:lnSpc>
                <a:spcPct val="150000"/>
              </a:lnSpc>
            </a:pPr>
            <a:r>
              <a:rPr lang="fr-FR" sz="1400" b="1">
                <a:solidFill>
                  <a:srgbClr val="1C284B"/>
                </a:solidFill>
                <a:latin typeface="ChaletBook"/>
                <a:cs typeface="ChaletBook"/>
              </a:rPr>
              <a:t>Jérémie IFRAH</a:t>
            </a:r>
            <a:endParaRPr lang="fr-FR" sz="1400">
              <a:latin typeface="ChaletBook"/>
              <a:cs typeface="ChaletBook"/>
            </a:endParaRPr>
          </a:p>
          <a:p>
            <a:pPr marL="12700" algn="ctr">
              <a:lnSpc>
                <a:spcPct val="150000"/>
              </a:lnSpc>
              <a:spcBef>
                <a:spcPts val="320"/>
              </a:spcBef>
            </a:pPr>
            <a:r>
              <a:rPr lang="fr-FR" sz="1400">
                <a:solidFill>
                  <a:srgbClr val="1C284B"/>
                </a:solidFill>
                <a:latin typeface="ChaletBook"/>
                <a:cs typeface="ChaletBook"/>
              </a:rPr>
              <a:t>T : + 33 (0) 1 56 88 19 55</a:t>
            </a:r>
            <a:endParaRPr lang="fr-FR" sz="1400">
              <a:latin typeface="ChaletBook"/>
              <a:cs typeface="ChaletBook"/>
            </a:endParaRPr>
          </a:p>
          <a:p>
            <a:pPr marL="12700" algn="ctr">
              <a:lnSpc>
                <a:spcPct val="150000"/>
              </a:lnSpc>
              <a:spcBef>
                <a:spcPts val="320"/>
              </a:spcBef>
            </a:pPr>
            <a:r>
              <a:rPr lang="fr-FR" sz="1400">
                <a:solidFill>
                  <a:srgbClr val="1C284B"/>
                </a:solidFill>
                <a:latin typeface="ChaletBook"/>
                <a:cs typeface="ChaletBook"/>
              </a:rPr>
              <a:t>P:  + 33 (0) 6 78 77 53 04</a:t>
            </a:r>
            <a:endParaRPr lang="fr-FR" sz="1400">
              <a:latin typeface="ChaletBook"/>
              <a:cs typeface="ChaletBook"/>
            </a:endParaRPr>
          </a:p>
          <a:p>
            <a:pPr marL="12700" algn="ctr">
              <a:lnSpc>
                <a:spcPct val="150000"/>
              </a:lnSpc>
              <a:spcBef>
                <a:spcPts val="320"/>
              </a:spcBef>
            </a:pPr>
            <a:r>
              <a:rPr lang="fr-FR" sz="1400">
                <a:solidFill>
                  <a:srgbClr val="1C284B"/>
                </a:solidFill>
                <a:latin typeface="ChaletBook"/>
                <a:cs typeface="ChaletBook"/>
                <a:hlinkClick r:id="rId3"/>
              </a:rPr>
              <a:t>ji@groupecolombus.com</a:t>
            </a:r>
            <a:endParaRPr lang="en-US"/>
          </a:p>
        </p:txBody>
      </p:sp>
      <p:sp>
        <p:nvSpPr>
          <p:cNvPr id="17" name="Text Placeholder 4">
            <a:extLst>
              <a:ext uri="{FF2B5EF4-FFF2-40B4-BE49-F238E27FC236}">
                <a16:creationId xmlns:a16="http://schemas.microsoft.com/office/drawing/2014/main" id="{78CA06E1-7AF0-4A1A-89C8-73BBF9FFA73E}"/>
              </a:ext>
            </a:extLst>
          </p:cNvPr>
          <p:cNvSpPr>
            <a:spLocks noGrp="1"/>
          </p:cNvSpPr>
          <p:nvPr>
            <p:ph type="body" sz="quarter" idx="13"/>
          </p:nvPr>
        </p:nvSpPr>
        <p:spPr>
          <a:xfrm>
            <a:off x="14385739" y="5636661"/>
            <a:ext cx="2382837" cy="1365417"/>
          </a:xfrm>
        </p:spPr>
        <p:txBody>
          <a:bodyPr>
            <a:noAutofit/>
          </a:bodyPr>
          <a:lstStyle/>
          <a:p>
            <a:pPr marL="1270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normalizeH="0" baseline="0" noProof="0">
                <a:ln>
                  <a:noFill/>
                </a:ln>
                <a:solidFill>
                  <a:srgbClr val="1C284B"/>
                </a:solidFill>
                <a:effectLst/>
                <a:uLnTx/>
                <a:uFillTx/>
                <a:latin typeface="ChaletBook"/>
                <a:ea typeface="+mn-ea"/>
                <a:cs typeface="ChaletBook"/>
              </a:rPr>
              <a:t>Thierry LECLERC</a:t>
            </a:r>
            <a:endParaRPr kumimoji="0" lang="en-US" sz="1400" b="0" i="0" u="none" strike="noStrike" kern="1200" cap="none" normalizeH="0" baseline="0" noProof="0">
              <a:ln>
                <a:noFill/>
              </a:ln>
              <a:solidFill>
                <a:prstClr val="black"/>
              </a:solidFill>
              <a:effectLst/>
              <a:uLnTx/>
              <a:uFillTx/>
              <a:latin typeface="ChaletBook"/>
              <a:ea typeface="+mn-ea"/>
              <a:cs typeface="ChaletBook"/>
            </a:endParaRPr>
          </a:p>
          <a:p>
            <a:pPr marL="12700" marR="0" lvl="0" indent="0" algn="ctr" defTabSz="914400" rtl="0" eaLnBrk="1" fontAlgn="auto" latinLnBrk="0" hangingPunct="1">
              <a:lnSpc>
                <a:spcPct val="150000"/>
              </a:lnSpc>
              <a:spcBef>
                <a:spcPts val="320"/>
              </a:spcBef>
              <a:spcAft>
                <a:spcPts val="0"/>
              </a:spcAft>
              <a:buClrTx/>
              <a:buSzTx/>
              <a:buFontTx/>
              <a:buNone/>
              <a:tabLst/>
              <a:defRPr/>
            </a:pPr>
            <a:r>
              <a:rPr kumimoji="0" lang="en-US" sz="1400" b="0" i="0" u="none" strike="noStrike" kern="1200" cap="none" normalizeH="0" baseline="0" noProof="0">
                <a:ln>
                  <a:noFill/>
                </a:ln>
                <a:solidFill>
                  <a:srgbClr val="1C284B"/>
                </a:solidFill>
                <a:effectLst/>
                <a:uLnTx/>
                <a:uFillTx/>
                <a:latin typeface="ChaletBook"/>
                <a:ea typeface="+mn-ea"/>
                <a:cs typeface="ChaletBook"/>
              </a:rPr>
              <a:t>T : + 33 (0) 1 56 88 19 55</a:t>
            </a:r>
            <a:endParaRPr kumimoji="0" lang="en-US" sz="1400" b="0" i="0" u="none" strike="noStrike" kern="1200" cap="none" normalizeH="0" baseline="0" noProof="0">
              <a:ln>
                <a:noFill/>
              </a:ln>
              <a:solidFill>
                <a:prstClr val="black"/>
              </a:solidFill>
              <a:effectLst/>
              <a:uLnTx/>
              <a:uFillTx/>
              <a:latin typeface="ChaletBook"/>
              <a:ea typeface="+mn-ea"/>
              <a:cs typeface="ChaletBook"/>
            </a:endParaRPr>
          </a:p>
          <a:p>
            <a:pPr marL="12700" marR="0" lvl="0" indent="0" algn="ctr" defTabSz="914400" rtl="0" eaLnBrk="1" fontAlgn="auto" latinLnBrk="0" hangingPunct="1">
              <a:lnSpc>
                <a:spcPct val="150000"/>
              </a:lnSpc>
              <a:spcBef>
                <a:spcPts val="320"/>
              </a:spcBef>
              <a:spcAft>
                <a:spcPts val="0"/>
              </a:spcAft>
              <a:buClrTx/>
              <a:buSzTx/>
              <a:buFontTx/>
              <a:buNone/>
              <a:tabLst/>
              <a:defRPr/>
            </a:pPr>
            <a:r>
              <a:rPr kumimoji="0" lang="en-US" sz="1400" b="0" i="0" u="none" strike="noStrike" kern="1200" cap="none" normalizeH="0" baseline="0" noProof="0">
                <a:ln>
                  <a:noFill/>
                </a:ln>
                <a:solidFill>
                  <a:srgbClr val="1C284B"/>
                </a:solidFill>
                <a:effectLst/>
                <a:uLnTx/>
                <a:uFillTx/>
                <a:latin typeface="ChaletBook"/>
                <a:ea typeface="+mn-ea"/>
                <a:cs typeface="ChaletBook"/>
              </a:rPr>
              <a:t>P : + 33 (0) 6 11 45 14 86</a:t>
            </a:r>
            <a:endParaRPr kumimoji="0" lang="en-US" sz="1400" b="0" i="0" u="none" strike="noStrike" kern="1200" cap="none" normalizeH="0" baseline="0" noProof="0">
              <a:ln>
                <a:noFill/>
              </a:ln>
              <a:solidFill>
                <a:prstClr val="black"/>
              </a:solidFill>
              <a:effectLst/>
              <a:uLnTx/>
              <a:uFillTx/>
              <a:latin typeface="ChaletBook"/>
              <a:ea typeface="+mn-ea"/>
              <a:cs typeface="ChaletBook"/>
            </a:endParaRPr>
          </a:p>
          <a:p>
            <a:pPr marL="12700" marR="0" lvl="0" indent="0" algn="ctr" defTabSz="914400" rtl="0" eaLnBrk="1" fontAlgn="auto" latinLnBrk="0" hangingPunct="1">
              <a:lnSpc>
                <a:spcPct val="150000"/>
              </a:lnSpc>
              <a:spcBef>
                <a:spcPts val="320"/>
              </a:spcBef>
              <a:spcAft>
                <a:spcPts val="0"/>
              </a:spcAft>
              <a:buClrTx/>
              <a:buSzTx/>
              <a:buFontTx/>
              <a:buNone/>
              <a:tabLst/>
              <a:defRPr/>
            </a:pPr>
            <a:r>
              <a:rPr kumimoji="0" lang="en-US" sz="1400" b="0" i="0" u="none" strike="noStrike" kern="1200" cap="none" normalizeH="0" baseline="0" noProof="0">
                <a:ln>
                  <a:noFill/>
                </a:ln>
                <a:solidFill>
                  <a:srgbClr val="1C284B"/>
                </a:solidFill>
                <a:effectLst/>
                <a:uLnTx/>
                <a:uFillTx/>
                <a:latin typeface="ChaletBook"/>
                <a:ea typeface="+mn-ea"/>
                <a:cs typeface="ChaletBook"/>
                <a:hlinkClick r:id="rId4"/>
              </a:rPr>
              <a:t>tl@groupecolombus.com</a:t>
            </a:r>
            <a:endParaRPr kumimoji="0" lang="en-US" sz="1400" b="0" i="0" u="none" strike="noStrike" kern="1200" cap="none" normalizeH="0" baseline="0" noProof="0">
              <a:ln>
                <a:noFill/>
              </a:ln>
              <a:solidFill>
                <a:prstClr val="black"/>
              </a:solidFill>
              <a:effectLst/>
              <a:uLnTx/>
              <a:uFillTx/>
              <a:latin typeface="ChaletBook"/>
              <a:ea typeface="+mn-ea"/>
              <a:cs typeface="ChaletBook"/>
            </a:endParaRPr>
          </a:p>
        </p:txBody>
      </p:sp>
      <p:sp>
        <p:nvSpPr>
          <p:cNvPr id="3" name="Espace réservé du numéro de diapositive 2">
            <a:extLst>
              <a:ext uri="{FF2B5EF4-FFF2-40B4-BE49-F238E27FC236}">
                <a16:creationId xmlns:a16="http://schemas.microsoft.com/office/drawing/2014/main" id="{613704F1-3DC5-2D4B-5CED-831A6F60F96E}"/>
              </a:ext>
            </a:extLst>
          </p:cNvPr>
          <p:cNvSpPr>
            <a:spLocks noGrp="1"/>
          </p:cNvSpPr>
          <p:nvPr>
            <p:ph type="sldNum" sz="quarter" idx="16"/>
          </p:nvPr>
        </p:nvSpPr>
        <p:spPr/>
        <p:txBody>
          <a:bodyPr/>
          <a:lstStyle/>
          <a:p>
            <a:fld id="{F14C8A0F-9F87-4DA4-9E64-B8A07D3B2374}" type="slidenum">
              <a:rPr lang="en-US" smtClean="0"/>
              <a:pPr/>
              <a:t>45</a:t>
            </a:fld>
            <a:endParaRPr lang="en-US"/>
          </a:p>
        </p:txBody>
      </p:sp>
      <p:sp>
        <p:nvSpPr>
          <p:cNvPr id="4" name="object 15">
            <a:extLst>
              <a:ext uri="{FF2B5EF4-FFF2-40B4-BE49-F238E27FC236}">
                <a16:creationId xmlns:a16="http://schemas.microsoft.com/office/drawing/2014/main" id="{CF684F9E-9EB3-A933-0237-F300FFFFF01D}"/>
              </a:ext>
            </a:extLst>
          </p:cNvPr>
          <p:cNvSpPr>
            <a:spLocks noChangeAspect="1"/>
          </p:cNvSpPr>
          <p:nvPr/>
        </p:nvSpPr>
        <p:spPr>
          <a:xfrm>
            <a:off x="12857388" y="253750"/>
            <a:ext cx="2048762" cy="856195"/>
          </a:xfrm>
          <a:prstGeom prst="rect">
            <a:avLst/>
          </a:prstGeom>
          <a:blipFill>
            <a:blip r:embed="rId5" cstate="print"/>
            <a:stretch>
              <a:fillRect/>
            </a:stretch>
          </a:blipFill>
        </p:spPr>
        <p:txBody>
          <a:bodyPr wrap="square" lIns="0" tIns="0" rIns="0" bIns="0" rtlCol="0">
            <a:spAutoFit/>
          </a:bodyPr>
          <a:lstStyle/>
          <a:p>
            <a:endParaRPr/>
          </a:p>
        </p:txBody>
      </p:sp>
      <p:pic>
        <p:nvPicPr>
          <p:cNvPr id="6" name="Image 5" descr="Une image contenant texte, Police, logo, capture d’écran&#10;&#10;Description générée automatiquement">
            <a:extLst>
              <a:ext uri="{FF2B5EF4-FFF2-40B4-BE49-F238E27FC236}">
                <a16:creationId xmlns:a16="http://schemas.microsoft.com/office/drawing/2014/main" id="{10967BFA-3064-8D51-B29E-67C68A1BD6E0}"/>
              </a:ext>
            </a:extLst>
          </p:cNvPr>
          <p:cNvPicPr>
            <a:picLocks noChangeAspect="1"/>
          </p:cNvPicPr>
          <p:nvPr/>
        </p:nvPicPr>
        <p:blipFill>
          <a:blip r:embed="rId6"/>
          <a:stretch>
            <a:fillRect/>
          </a:stretch>
        </p:blipFill>
        <p:spPr>
          <a:xfrm>
            <a:off x="11181236" y="3974590"/>
            <a:ext cx="5401067" cy="1804420"/>
          </a:xfrm>
          <a:prstGeom prst="rect">
            <a:avLst/>
          </a:prstGeom>
        </p:spPr>
      </p:pic>
      <p:sp>
        <p:nvSpPr>
          <p:cNvPr id="9" name="Espace réservé du texte 8">
            <a:extLst>
              <a:ext uri="{FF2B5EF4-FFF2-40B4-BE49-F238E27FC236}">
                <a16:creationId xmlns:a16="http://schemas.microsoft.com/office/drawing/2014/main" id="{CD75D5C5-A89D-819F-30D3-E57F1339E005}"/>
              </a:ext>
            </a:extLst>
          </p:cNvPr>
          <p:cNvSpPr>
            <a:spLocks noGrp="1"/>
          </p:cNvSpPr>
          <p:nvPr>
            <p:ph type="body" sz="quarter" idx="10"/>
          </p:nvPr>
        </p:nvSpPr>
        <p:spPr>
          <a:xfrm>
            <a:off x="11075569" y="8484937"/>
            <a:ext cx="5693006" cy="945677"/>
          </a:xfrm>
        </p:spPr>
        <p:txBody>
          <a:bodyPr/>
          <a:lstStyle/>
          <a:p>
            <a:pPr algn="ctr"/>
            <a:r>
              <a:rPr lang="fr-FR" sz="1800">
                <a:solidFill>
                  <a:srgbClr val="1C284A"/>
                </a:solidFill>
              </a:rPr>
              <a:t>En savoir plus :</a:t>
            </a:r>
          </a:p>
          <a:p>
            <a:pPr algn="ctr"/>
            <a:r>
              <a:rPr lang="fr-FR" sz="2400" dirty="0">
                <a:solidFill>
                  <a:srgbClr val="1C284A"/>
                </a:solidFill>
                <a:hlinkClick r:id="rId7">
                  <a:extLst>
                    <a:ext uri="{A12FA001-AC4F-418D-AE19-62706E023703}">
                      <ahyp:hlinkClr xmlns:ahyp="http://schemas.microsoft.com/office/drawing/2018/hyperlinkcolor" val="tx"/>
                    </a:ext>
                  </a:extLst>
                </a:hlinkClick>
              </a:rPr>
              <a:t>LB-AF.COM/SLP-COLOMBUS-REIM</a:t>
            </a:r>
            <a:endParaRPr lang="fr-FR" sz="2400" dirty="0">
              <a:solidFill>
                <a:srgbClr val="1C284A"/>
              </a:solidFill>
            </a:endParaRPr>
          </a:p>
        </p:txBody>
      </p:sp>
      <p:sp>
        <p:nvSpPr>
          <p:cNvPr id="2" name="object 7">
            <a:extLst>
              <a:ext uri="{FF2B5EF4-FFF2-40B4-BE49-F238E27FC236}">
                <a16:creationId xmlns:a16="http://schemas.microsoft.com/office/drawing/2014/main" id="{86689254-44C2-8807-6F27-E67BD3BDDB42}"/>
              </a:ext>
            </a:extLst>
          </p:cNvPr>
          <p:cNvSpPr/>
          <p:nvPr/>
        </p:nvSpPr>
        <p:spPr>
          <a:xfrm>
            <a:off x="10249984" y="4140167"/>
            <a:ext cx="7084198" cy="45719"/>
          </a:xfrm>
          <a:custGeom>
            <a:avLst/>
            <a:gdLst/>
            <a:ahLst/>
            <a:cxnLst/>
            <a:rect l="l" t="t" r="r" b="b"/>
            <a:pathLst>
              <a:path w="6577965">
                <a:moveTo>
                  <a:pt x="0" y="0"/>
                </a:moveTo>
                <a:lnTo>
                  <a:pt x="6577545" y="0"/>
                </a:lnTo>
              </a:path>
            </a:pathLst>
          </a:custGeom>
          <a:ln w="6350">
            <a:solidFill>
              <a:srgbClr val="8C634A"/>
            </a:solidFill>
          </a:ln>
        </p:spPr>
        <p:txBody>
          <a:bodyPr wrap="square" lIns="0" tIns="0" rIns="0" bIns="0" rtlCol="0"/>
          <a:lstStyle/>
          <a:p>
            <a:endParaRPr>
              <a:solidFill>
                <a:prstClr val="black"/>
              </a:solidFill>
              <a:latin typeface="Calibri"/>
            </a:endParaRPr>
          </a:p>
        </p:txBody>
      </p:sp>
      <p:sp>
        <p:nvSpPr>
          <p:cNvPr id="5" name="object 7">
            <a:extLst>
              <a:ext uri="{FF2B5EF4-FFF2-40B4-BE49-F238E27FC236}">
                <a16:creationId xmlns:a16="http://schemas.microsoft.com/office/drawing/2014/main" id="{C8A7706C-7D4E-14C8-BE53-E1226DCC0895}"/>
              </a:ext>
            </a:extLst>
          </p:cNvPr>
          <p:cNvSpPr/>
          <p:nvPr/>
        </p:nvSpPr>
        <p:spPr>
          <a:xfrm>
            <a:off x="10249985" y="8384229"/>
            <a:ext cx="7084198" cy="45719"/>
          </a:xfrm>
          <a:custGeom>
            <a:avLst/>
            <a:gdLst/>
            <a:ahLst/>
            <a:cxnLst/>
            <a:rect l="l" t="t" r="r" b="b"/>
            <a:pathLst>
              <a:path w="6577965">
                <a:moveTo>
                  <a:pt x="0" y="0"/>
                </a:moveTo>
                <a:lnTo>
                  <a:pt x="6577545" y="0"/>
                </a:lnTo>
              </a:path>
            </a:pathLst>
          </a:custGeom>
          <a:ln w="6350">
            <a:solidFill>
              <a:srgbClr val="8C634A"/>
            </a:solidFill>
          </a:ln>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val="135919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F6296955-77A7-2BF9-E924-06B7B266BF6A}"/>
              </a:ext>
            </a:extLst>
          </p:cNvPr>
          <p:cNvSpPr>
            <a:spLocks noGrp="1"/>
          </p:cNvSpPr>
          <p:nvPr>
            <p:ph type="title"/>
          </p:nvPr>
        </p:nvSpPr>
        <p:spPr>
          <a:xfrm>
            <a:off x="752475" y="873760"/>
            <a:ext cx="15823227" cy="640080"/>
          </a:xfrm>
        </p:spPr>
        <p:txBody>
          <a:bodyPr>
            <a:normAutofit fontScale="90000"/>
          </a:bodyPr>
          <a:lstStyle/>
          <a:p>
            <a:pPr algn="ctr"/>
            <a:r>
              <a:rPr lang="fr-FR" sz="4000" cap="all">
                <a:solidFill>
                  <a:srgbClr val="1C284A"/>
                </a:solidFill>
              </a:rPr>
              <a:t>OPPORTUNITE CONJONCTURELLE Liée AU CYCLE ECONOMIQUE</a:t>
            </a:r>
            <a:endParaRPr lang="fr-FR">
              <a:solidFill>
                <a:srgbClr val="1C284A"/>
              </a:solidFill>
            </a:endParaRPr>
          </a:p>
        </p:txBody>
      </p:sp>
      <p:sp>
        <p:nvSpPr>
          <p:cNvPr id="16" name="Espace réservé du numéro de diapositive 15">
            <a:extLst>
              <a:ext uri="{FF2B5EF4-FFF2-40B4-BE49-F238E27FC236}">
                <a16:creationId xmlns:a16="http://schemas.microsoft.com/office/drawing/2014/main" id="{6B9DDFB8-91B3-B20C-3B33-F15FF8E7E31D}"/>
              </a:ext>
            </a:extLst>
          </p:cNvPr>
          <p:cNvSpPr>
            <a:spLocks noGrp="1"/>
          </p:cNvSpPr>
          <p:nvPr>
            <p:ph type="sldNum" sz="quarter" idx="12"/>
          </p:nvPr>
        </p:nvSpPr>
        <p:spPr/>
        <p:txBody>
          <a:bodyPr/>
          <a:lstStyle/>
          <a:p>
            <a:fld id="{F14C8A0F-9F87-4DA4-9E64-B8A07D3B2374}" type="slidenum">
              <a:rPr lang="en-US" smtClean="0"/>
              <a:pPr/>
              <a:t>5</a:t>
            </a:fld>
            <a:endParaRPr lang="en-US"/>
          </a:p>
        </p:txBody>
      </p:sp>
      <p:sp>
        <p:nvSpPr>
          <p:cNvPr id="21" name="ZoneTexte 20">
            <a:extLst>
              <a:ext uri="{FF2B5EF4-FFF2-40B4-BE49-F238E27FC236}">
                <a16:creationId xmlns:a16="http://schemas.microsoft.com/office/drawing/2014/main" id="{46383434-EBEC-38CC-64A6-8489C1CB51FB}"/>
              </a:ext>
            </a:extLst>
          </p:cNvPr>
          <p:cNvSpPr txBox="1"/>
          <p:nvPr/>
        </p:nvSpPr>
        <p:spPr>
          <a:xfrm>
            <a:off x="13650707" y="8531906"/>
            <a:ext cx="2435363" cy="400110"/>
          </a:xfrm>
          <a:prstGeom prst="rect">
            <a:avLst/>
          </a:prstGeom>
          <a:noFill/>
        </p:spPr>
        <p:txBody>
          <a:bodyPr wrap="square" rtlCol="0">
            <a:spAutoFit/>
          </a:bodyPr>
          <a:lstStyle/>
          <a:p>
            <a:r>
              <a:rPr lang="fr-FR" sz="1000" i="1"/>
              <a:t>Source : Banque de France</a:t>
            </a:r>
          </a:p>
          <a:p>
            <a:r>
              <a:rPr lang="fr-FR" sz="1000" i="1"/>
              <a:t>Source projection : Groupe Colombus</a:t>
            </a:r>
          </a:p>
        </p:txBody>
      </p:sp>
      <p:graphicFrame>
        <p:nvGraphicFramePr>
          <p:cNvPr id="23" name="Graphique 22">
            <a:extLst>
              <a:ext uri="{FF2B5EF4-FFF2-40B4-BE49-F238E27FC236}">
                <a16:creationId xmlns:a16="http://schemas.microsoft.com/office/drawing/2014/main" id="{26D0550B-91CD-323B-9DA9-AD7D14941D75}"/>
              </a:ext>
            </a:extLst>
          </p:cNvPr>
          <p:cNvGraphicFramePr>
            <a:graphicFrameLocks/>
          </p:cNvGraphicFramePr>
          <p:nvPr>
            <p:extLst>
              <p:ext uri="{D42A27DB-BD31-4B8C-83A1-F6EECF244321}">
                <p14:modId xmlns:p14="http://schemas.microsoft.com/office/powerpoint/2010/main" val="3763864933"/>
              </p:ext>
            </p:extLst>
          </p:nvPr>
        </p:nvGraphicFramePr>
        <p:xfrm>
          <a:off x="843500" y="1911537"/>
          <a:ext cx="7260923" cy="4239709"/>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a:extLst>
              <a:ext uri="{FF2B5EF4-FFF2-40B4-BE49-F238E27FC236}">
                <a16:creationId xmlns:a16="http://schemas.microsoft.com/office/drawing/2014/main" id="{AC5B103B-F51F-4E2F-55C5-B9A95FF73D03}"/>
              </a:ext>
            </a:extLst>
          </p:cNvPr>
          <p:cNvSpPr txBox="1"/>
          <p:nvPr/>
        </p:nvSpPr>
        <p:spPr>
          <a:xfrm>
            <a:off x="9878446" y="1630874"/>
            <a:ext cx="606360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Pic Imminent des Taux Directeur de la BCE</a:t>
            </a:r>
          </a:p>
        </p:txBody>
      </p:sp>
      <p:sp>
        <p:nvSpPr>
          <p:cNvPr id="4" name="ZoneTexte 3">
            <a:extLst>
              <a:ext uri="{FF2B5EF4-FFF2-40B4-BE49-F238E27FC236}">
                <a16:creationId xmlns:a16="http://schemas.microsoft.com/office/drawing/2014/main" id="{D099C129-C335-BC3E-65F7-73FD4835D871}"/>
              </a:ext>
            </a:extLst>
          </p:cNvPr>
          <p:cNvSpPr txBox="1"/>
          <p:nvPr/>
        </p:nvSpPr>
        <p:spPr>
          <a:xfrm>
            <a:off x="9878129" y="5153395"/>
            <a:ext cx="6063603" cy="369332"/>
          </a:xfrm>
          <a:prstGeom prst="rect">
            <a:avLst/>
          </a:prstGeom>
          <a:noFill/>
        </p:spPr>
        <p:txBody>
          <a:bodyPr wrap="square" rtlCol="0">
            <a:spAutoFit/>
          </a:bodyPr>
          <a:lstStyle/>
          <a:p>
            <a:pPr algn="ctr"/>
            <a:r>
              <a:rPr lang="fr-FR" b="1" baseline="0" dirty="0">
                <a:solidFill>
                  <a:srgbClr val="8C634A"/>
                </a:solidFill>
              </a:rPr>
              <a:t>Ralentissement de l’Inflation en France depuis 2022</a:t>
            </a:r>
          </a:p>
        </p:txBody>
      </p:sp>
      <p:sp>
        <p:nvSpPr>
          <p:cNvPr id="8" name="ZoneTexte 7">
            <a:extLst>
              <a:ext uri="{FF2B5EF4-FFF2-40B4-BE49-F238E27FC236}">
                <a16:creationId xmlns:a16="http://schemas.microsoft.com/office/drawing/2014/main" id="{50F09C32-6C18-9C8B-F6F6-01E4832DD0D9}"/>
              </a:ext>
            </a:extLst>
          </p:cNvPr>
          <p:cNvSpPr txBox="1"/>
          <p:nvPr/>
        </p:nvSpPr>
        <p:spPr>
          <a:xfrm>
            <a:off x="843500" y="1630874"/>
            <a:ext cx="7260923" cy="3416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France Vs Europe : meilleur Taux de Croissance du PIB depuis 2020</a:t>
            </a:r>
          </a:p>
        </p:txBody>
      </p:sp>
      <p:sp>
        <p:nvSpPr>
          <p:cNvPr id="19" name="ZoneTexte 18">
            <a:extLst>
              <a:ext uri="{FF2B5EF4-FFF2-40B4-BE49-F238E27FC236}">
                <a16:creationId xmlns:a16="http://schemas.microsoft.com/office/drawing/2014/main" id="{625636C8-CD1C-C9CA-E7D9-65A60E7F699C}"/>
              </a:ext>
            </a:extLst>
          </p:cNvPr>
          <p:cNvSpPr txBox="1"/>
          <p:nvPr/>
        </p:nvSpPr>
        <p:spPr>
          <a:xfrm>
            <a:off x="612867" y="6252075"/>
            <a:ext cx="7941964" cy="2121543"/>
          </a:xfrm>
          <a:prstGeom prst="rect">
            <a:avLst/>
          </a:prstGeom>
          <a:noFill/>
        </p:spPr>
        <p:txBody>
          <a:bodyPr wrap="square" lIns="91440" tIns="45720" rIns="91440" bIns="45720" rtlCol="0" anchor="t">
            <a:spAutoFit/>
          </a:bodyPr>
          <a:lstStyle/>
          <a:p>
            <a:pPr marL="285750" indent="-285750">
              <a:lnSpc>
                <a:spcPct val="150000"/>
              </a:lnSpc>
              <a:buSzPts val="1600"/>
              <a:buFont typeface="Wingdings" panose="05000000000000000000" pitchFamily="2" charset="2"/>
              <a:buChar char="Ø"/>
            </a:pPr>
            <a:r>
              <a:rPr lang="fr-FR" b="0" i="0" u="none" strike="noStrike" kern="1200" baseline="0">
                <a:solidFill>
                  <a:srgbClr val="1C284B"/>
                </a:solidFill>
                <a:latin typeface="ChaletBook"/>
                <a:cs typeface="ChaletBook"/>
              </a:rPr>
              <a:t>Facteurs conjoncturels actuels cruciaux pour l’investissement: </a:t>
            </a:r>
          </a:p>
          <a:p>
            <a:pPr marL="742950" lvl="1" indent="-285750">
              <a:lnSpc>
                <a:spcPct val="150000"/>
              </a:lnSpc>
              <a:buSzPts val="1600"/>
              <a:buFont typeface="Wingdings" panose="05000000000000000000" pitchFamily="2" charset="2"/>
              <a:buChar char="ü"/>
            </a:pPr>
            <a:r>
              <a:rPr lang="fr-FR" b="0" i="0" u="none" strike="noStrike" kern="1200" baseline="0">
                <a:solidFill>
                  <a:srgbClr val="1C284B"/>
                </a:solidFill>
                <a:latin typeface="ChaletBook"/>
                <a:cs typeface="ChaletBook"/>
              </a:rPr>
              <a:t>France: meilleure croissance depuis 2020</a:t>
            </a:r>
          </a:p>
          <a:p>
            <a:pPr marL="742950" lvl="1" indent="-285750">
              <a:lnSpc>
                <a:spcPct val="150000"/>
              </a:lnSpc>
              <a:buSzPts val="1600"/>
              <a:buFont typeface="Wingdings" panose="05000000000000000000" pitchFamily="2" charset="2"/>
              <a:buChar char="ü"/>
            </a:pPr>
            <a:r>
              <a:rPr lang="fr-FR">
                <a:solidFill>
                  <a:srgbClr val="1C284B"/>
                </a:solidFill>
                <a:cs typeface="ChaletBook"/>
              </a:rPr>
              <a:t>+ 2%  Taux Directeurs depuis début 2023: </a:t>
            </a:r>
            <a:r>
              <a:rPr lang="fr-FR">
                <a:solidFill>
                  <a:srgbClr val="1C284B"/>
                </a:solidFill>
                <a:latin typeface="ChaletBook"/>
                <a:cs typeface="ChaletBook"/>
              </a:rPr>
              <a:t>Pic imminent</a:t>
            </a:r>
          </a:p>
          <a:p>
            <a:pPr marL="742950" lvl="1" indent="-285750">
              <a:lnSpc>
                <a:spcPct val="150000"/>
              </a:lnSpc>
              <a:buSzPts val="1600"/>
              <a:buFont typeface="Wingdings" panose="05000000000000000000" pitchFamily="2" charset="2"/>
              <a:buChar char="ü"/>
            </a:pPr>
            <a:r>
              <a:rPr lang="fr-FR">
                <a:solidFill>
                  <a:srgbClr val="1C284B"/>
                </a:solidFill>
                <a:cs typeface="ChaletBook"/>
              </a:rPr>
              <a:t>- 2,4% d’Inflation depuis début 2023: </a:t>
            </a:r>
            <a:r>
              <a:rPr lang="fr-FR" i="0" u="none" strike="noStrike" kern="1200" baseline="0">
                <a:solidFill>
                  <a:srgbClr val="1C284B"/>
                </a:solidFill>
                <a:latin typeface="ChaletBook"/>
                <a:cs typeface="ChaletBook"/>
              </a:rPr>
              <a:t>Baisse continue en 2024</a:t>
            </a:r>
          </a:p>
          <a:p>
            <a:pPr>
              <a:lnSpc>
                <a:spcPct val="150000"/>
              </a:lnSpc>
              <a:buSzPts val="1600"/>
            </a:pPr>
            <a:endParaRPr lang="fr-FR" i="0" u="none" strike="noStrike" kern="1200" baseline="0">
              <a:solidFill>
                <a:srgbClr val="1C284B"/>
              </a:solidFill>
              <a:latin typeface="ChaletBook"/>
              <a:cs typeface="ChaletBook"/>
            </a:endParaRPr>
          </a:p>
        </p:txBody>
      </p:sp>
      <p:sp>
        <p:nvSpPr>
          <p:cNvPr id="3" name="ZoneTexte 2">
            <a:extLst>
              <a:ext uri="{FF2B5EF4-FFF2-40B4-BE49-F238E27FC236}">
                <a16:creationId xmlns:a16="http://schemas.microsoft.com/office/drawing/2014/main" id="{8AE748CC-23F5-4A9C-8D30-C16947C4F892}"/>
              </a:ext>
            </a:extLst>
          </p:cNvPr>
          <p:cNvSpPr txBox="1"/>
          <p:nvPr/>
        </p:nvSpPr>
        <p:spPr>
          <a:xfrm>
            <a:off x="6767472" y="5692700"/>
            <a:ext cx="1787359" cy="246221"/>
          </a:xfrm>
          <a:prstGeom prst="rect">
            <a:avLst/>
          </a:prstGeom>
          <a:noFill/>
        </p:spPr>
        <p:txBody>
          <a:bodyPr wrap="square" rtlCol="0">
            <a:spAutoFit/>
          </a:bodyPr>
          <a:lstStyle/>
          <a:p>
            <a:r>
              <a:rPr lang="fr-FR" sz="1000" i="1"/>
              <a:t>Source : Banque de France</a:t>
            </a:r>
          </a:p>
        </p:txBody>
      </p:sp>
      <p:graphicFrame>
        <p:nvGraphicFramePr>
          <p:cNvPr id="6" name="Graphique 5">
            <a:extLst>
              <a:ext uri="{FF2B5EF4-FFF2-40B4-BE49-F238E27FC236}">
                <a16:creationId xmlns:a16="http://schemas.microsoft.com/office/drawing/2014/main" id="{23BAF990-9336-BD44-A6CA-548F63B745E1}"/>
              </a:ext>
            </a:extLst>
          </p:cNvPr>
          <p:cNvGraphicFramePr>
            <a:graphicFrameLocks/>
          </p:cNvGraphicFramePr>
          <p:nvPr>
            <p:extLst>
              <p:ext uri="{D42A27DB-BD31-4B8C-83A1-F6EECF244321}">
                <p14:modId xmlns:p14="http://schemas.microsoft.com/office/powerpoint/2010/main" val="887051557"/>
              </p:ext>
            </p:extLst>
          </p:nvPr>
        </p:nvGraphicFramePr>
        <p:xfrm>
          <a:off x="9877812" y="5528138"/>
          <a:ext cx="6063920" cy="2965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ED1F2984-E308-11AD-D9D4-5E6F0CCB48BF}"/>
              </a:ext>
            </a:extLst>
          </p:cNvPr>
          <p:cNvGraphicFramePr>
            <a:graphicFrameLocks/>
          </p:cNvGraphicFramePr>
          <p:nvPr>
            <p:extLst>
              <p:ext uri="{D42A27DB-BD31-4B8C-83A1-F6EECF244321}">
                <p14:modId xmlns:p14="http://schemas.microsoft.com/office/powerpoint/2010/main" val="1162301677"/>
              </p:ext>
            </p:extLst>
          </p:nvPr>
        </p:nvGraphicFramePr>
        <p:xfrm>
          <a:off x="9877812" y="1983583"/>
          <a:ext cx="6063602" cy="2965263"/>
        </p:xfrm>
        <a:graphic>
          <a:graphicData uri="http://schemas.openxmlformats.org/drawingml/2006/chart">
            <c:chart xmlns:c="http://schemas.openxmlformats.org/drawingml/2006/chart" xmlns:r="http://schemas.openxmlformats.org/officeDocument/2006/relationships" r:id="rId4"/>
          </a:graphicData>
        </a:graphic>
      </p:graphicFrame>
      <p:sp>
        <p:nvSpPr>
          <p:cNvPr id="11" name="object 15">
            <a:extLst>
              <a:ext uri="{FF2B5EF4-FFF2-40B4-BE49-F238E27FC236}">
                <a16:creationId xmlns:a16="http://schemas.microsoft.com/office/drawing/2014/main" id="{387AB67D-98DE-AC6F-BC9C-AE052B5252BE}"/>
              </a:ext>
            </a:extLst>
          </p:cNvPr>
          <p:cNvSpPr>
            <a:spLocks noChangeAspect="1"/>
          </p:cNvSpPr>
          <p:nvPr/>
        </p:nvSpPr>
        <p:spPr>
          <a:xfrm>
            <a:off x="15474110" y="168282"/>
            <a:ext cx="1617337" cy="675899"/>
          </a:xfrm>
          <a:prstGeom prst="rect">
            <a:avLst/>
          </a:prstGeom>
          <a:blipFill>
            <a:blip r:embed="rId5" cstate="print"/>
            <a:stretch>
              <a:fillRect/>
            </a:stretch>
          </a:blipFill>
        </p:spPr>
        <p:txBody>
          <a:bodyPr wrap="square" lIns="0" tIns="0" rIns="0" bIns="0" rtlCol="0">
            <a:spAutoFit/>
          </a:bodyPr>
          <a:lstStyle/>
          <a:p>
            <a:endParaRPr/>
          </a:p>
        </p:txBody>
      </p:sp>
      <p:sp>
        <p:nvSpPr>
          <p:cNvPr id="12" name="Text Placeholder 11">
            <a:extLst>
              <a:ext uri="{FF2B5EF4-FFF2-40B4-BE49-F238E27FC236}">
                <a16:creationId xmlns:a16="http://schemas.microsoft.com/office/drawing/2014/main" id="{5A6C13A0-C151-34F8-D173-6623DE178F53}"/>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Tree>
    <p:extLst>
      <p:ext uri="{BB962C8B-B14F-4D97-AF65-F5344CB8AC3E}">
        <p14:creationId xmlns:p14="http://schemas.microsoft.com/office/powerpoint/2010/main" val="169631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1945DE27-584D-5DDB-CB1D-E08FDE25AA56}"/>
              </a:ext>
            </a:extLst>
          </p:cNvPr>
          <p:cNvGraphicFramePr>
            <a:graphicFrameLocks/>
          </p:cNvGraphicFramePr>
          <p:nvPr>
            <p:extLst>
              <p:ext uri="{D42A27DB-BD31-4B8C-83A1-F6EECF244321}">
                <p14:modId xmlns:p14="http://schemas.microsoft.com/office/powerpoint/2010/main" val="42915801"/>
              </p:ext>
            </p:extLst>
          </p:nvPr>
        </p:nvGraphicFramePr>
        <p:xfrm>
          <a:off x="1142152" y="5390577"/>
          <a:ext cx="6496621" cy="35046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itre 16">
            <a:extLst>
              <a:ext uri="{FF2B5EF4-FFF2-40B4-BE49-F238E27FC236}">
                <a16:creationId xmlns:a16="http://schemas.microsoft.com/office/drawing/2014/main" id="{F6296955-77A7-2BF9-E924-06B7B266BF6A}"/>
              </a:ext>
            </a:extLst>
          </p:cNvPr>
          <p:cNvSpPr>
            <a:spLocks noGrp="1"/>
          </p:cNvSpPr>
          <p:nvPr>
            <p:ph type="title"/>
          </p:nvPr>
        </p:nvSpPr>
        <p:spPr>
          <a:xfrm>
            <a:off x="752475" y="873760"/>
            <a:ext cx="15823227" cy="640080"/>
          </a:xfrm>
        </p:spPr>
        <p:txBody>
          <a:bodyPr>
            <a:normAutofit fontScale="90000"/>
          </a:bodyPr>
          <a:lstStyle/>
          <a:p>
            <a:pPr algn="ctr"/>
            <a:r>
              <a:rPr lang="fr-FR" sz="4000" cap="all" dirty="0">
                <a:solidFill>
                  <a:srgbClr val="1C284A"/>
                </a:solidFill>
              </a:rPr>
              <a:t>OPPORTUNITE CONJONCTURELLE Liée AU CYCLE IMMOBILIER</a:t>
            </a:r>
            <a:br>
              <a:rPr lang="fr-FR" sz="4000" cap="all" dirty="0">
                <a:solidFill>
                  <a:srgbClr val="1C284A"/>
                </a:solidFill>
              </a:rPr>
            </a:br>
            <a:endParaRPr lang="fr-FR" dirty="0">
              <a:solidFill>
                <a:srgbClr val="1C284A"/>
              </a:solidFill>
            </a:endParaRPr>
          </a:p>
        </p:txBody>
      </p:sp>
      <p:sp>
        <p:nvSpPr>
          <p:cNvPr id="16" name="Espace réservé du numéro de diapositive 15">
            <a:extLst>
              <a:ext uri="{FF2B5EF4-FFF2-40B4-BE49-F238E27FC236}">
                <a16:creationId xmlns:a16="http://schemas.microsoft.com/office/drawing/2014/main" id="{6B9DDFB8-91B3-B20C-3B33-F15FF8E7E31D}"/>
              </a:ext>
            </a:extLst>
          </p:cNvPr>
          <p:cNvSpPr>
            <a:spLocks noGrp="1"/>
          </p:cNvSpPr>
          <p:nvPr>
            <p:ph type="sldNum" sz="quarter" idx="12"/>
          </p:nvPr>
        </p:nvSpPr>
        <p:spPr/>
        <p:txBody>
          <a:bodyPr/>
          <a:lstStyle/>
          <a:p>
            <a:fld id="{F14C8A0F-9F87-4DA4-9E64-B8A07D3B2374}" type="slidenum">
              <a:rPr lang="en-US" smtClean="0"/>
              <a:pPr/>
              <a:t>6</a:t>
            </a:fld>
            <a:endParaRPr lang="en-US"/>
          </a:p>
        </p:txBody>
      </p:sp>
      <p:sp>
        <p:nvSpPr>
          <p:cNvPr id="21" name="ZoneTexte 20">
            <a:extLst>
              <a:ext uri="{FF2B5EF4-FFF2-40B4-BE49-F238E27FC236}">
                <a16:creationId xmlns:a16="http://schemas.microsoft.com/office/drawing/2014/main" id="{46383434-EBEC-38CC-64A6-8489C1CB51FB}"/>
              </a:ext>
            </a:extLst>
          </p:cNvPr>
          <p:cNvSpPr txBox="1"/>
          <p:nvPr/>
        </p:nvSpPr>
        <p:spPr>
          <a:xfrm>
            <a:off x="5742098" y="8681179"/>
            <a:ext cx="1896676" cy="246221"/>
          </a:xfrm>
          <a:prstGeom prst="rect">
            <a:avLst/>
          </a:prstGeom>
          <a:noFill/>
        </p:spPr>
        <p:txBody>
          <a:bodyPr wrap="square" rtlCol="0">
            <a:spAutoFit/>
          </a:bodyPr>
          <a:lstStyle/>
          <a:p>
            <a:r>
              <a:rPr lang="fr-FR" sz="1000" i="1"/>
              <a:t>Source : Banque de France</a:t>
            </a:r>
          </a:p>
        </p:txBody>
      </p:sp>
      <p:sp>
        <p:nvSpPr>
          <p:cNvPr id="34" name="ZoneTexte 33">
            <a:extLst>
              <a:ext uri="{FF2B5EF4-FFF2-40B4-BE49-F238E27FC236}">
                <a16:creationId xmlns:a16="http://schemas.microsoft.com/office/drawing/2014/main" id="{0047A607-9BFC-5068-FC6A-67FB0E86085A}"/>
              </a:ext>
            </a:extLst>
          </p:cNvPr>
          <p:cNvSpPr txBox="1"/>
          <p:nvPr/>
        </p:nvSpPr>
        <p:spPr>
          <a:xfrm>
            <a:off x="8638035" y="1735675"/>
            <a:ext cx="8014896" cy="7254550"/>
          </a:xfrm>
          <a:prstGeom prst="rect">
            <a:avLst/>
          </a:prstGeom>
          <a:noFill/>
        </p:spPr>
        <p:txBody>
          <a:bodyPr wrap="square" lIns="91440" tIns="45720" rIns="91440" bIns="45720" rtlCol="0" anchor="t">
            <a:spAutoFit/>
          </a:bodyPr>
          <a:lstStyle/>
          <a:p>
            <a:pPr algn="just">
              <a:lnSpc>
                <a:spcPct val="200000"/>
              </a:lnSpc>
              <a:spcBef>
                <a:spcPts val="600"/>
              </a:spcBef>
              <a:buSzPts val="1600"/>
            </a:pPr>
            <a:r>
              <a:rPr lang="fr-FR" b="1" u="sng" dirty="0">
                <a:solidFill>
                  <a:srgbClr val="1C284B"/>
                </a:solidFill>
                <a:cs typeface="ChaletBook"/>
              </a:rPr>
              <a:t>Fin 2023 : </a:t>
            </a:r>
          </a:p>
          <a:p>
            <a:pPr marL="285750" indent="-285750" algn="just">
              <a:lnSpc>
                <a:spcPct val="200000"/>
              </a:lnSpc>
              <a:spcBef>
                <a:spcPts val="600"/>
              </a:spcBef>
              <a:buSzPts val="1600"/>
              <a:buFont typeface="Wingdings" panose="05000000000000000000" pitchFamily="2" charset="2"/>
              <a:buChar char="ü"/>
            </a:pPr>
            <a:r>
              <a:rPr lang="fr-FR" dirty="0">
                <a:solidFill>
                  <a:srgbClr val="1C284B"/>
                </a:solidFill>
                <a:cs typeface="ChaletBook"/>
              </a:rPr>
              <a:t>Prix des Bureaux à Paris : + 69% depuis 2006 vs -7,8% depuis T3 2022</a:t>
            </a:r>
          </a:p>
          <a:p>
            <a:pPr marL="285750" indent="-285750" algn="just">
              <a:lnSpc>
                <a:spcPct val="200000"/>
              </a:lnSpc>
              <a:spcBef>
                <a:spcPts val="600"/>
              </a:spcBef>
              <a:buSzPts val="1600"/>
              <a:buFont typeface="Wingdings" panose="05000000000000000000" pitchFamily="2" charset="2"/>
              <a:buChar char="ü"/>
            </a:pPr>
            <a:r>
              <a:rPr lang="fr-FR" b="0" i="0" u="none" strike="noStrike" kern="1200" baseline="0" dirty="0">
                <a:solidFill>
                  <a:srgbClr val="1C284B"/>
                </a:solidFill>
                <a:cs typeface="ChaletBook"/>
              </a:rPr>
              <a:t>+ </a:t>
            </a:r>
            <a:r>
              <a:rPr lang="fr-FR" dirty="0">
                <a:solidFill>
                  <a:srgbClr val="1C284B"/>
                </a:solidFill>
                <a:cs typeface="ChaletBook"/>
              </a:rPr>
              <a:t>1,70% de taux</a:t>
            </a:r>
            <a:r>
              <a:rPr lang="fr-FR" b="0" i="0" u="none" strike="noStrike" kern="1200" baseline="0" dirty="0">
                <a:solidFill>
                  <a:srgbClr val="1C284B"/>
                </a:solidFill>
                <a:cs typeface="ChaletBook"/>
              </a:rPr>
              <a:t> de </a:t>
            </a:r>
            <a:r>
              <a:rPr lang="fr-FR" dirty="0">
                <a:solidFill>
                  <a:srgbClr val="1C284B"/>
                </a:solidFill>
                <a:cs typeface="ChaletBook"/>
              </a:rPr>
              <a:t>capitalisation </a:t>
            </a:r>
            <a:r>
              <a:rPr lang="fr-FR" b="0" i="0" u="none" strike="noStrike" kern="1200" baseline="0" dirty="0">
                <a:solidFill>
                  <a:srgbClr val="1C284B"/>
                </a:solidFill>
                <a:cs typeface="ChaletBook"/>
              </a:rPr>
              <a:t>en France depuis le T3 20</a:t>
            </a:r>
            <a:r>
              <a:rPr lang="fr-FR" dirty="0">
                <a:solidFill>
                  <a:srgbClr val="1C284B"/>
                </a:solidFill>
                <a:cs typeface="ChaletBook"/>
              </a:rPr>
              <a:t>22</a:t>
            </a:r>
          </a:p>
          <a:p>
            <a:pPr algn="just">
              <a:lnSpc>
                <a:spcPct val="200000"/>
              </a:lnSpc>
              <a:spcBef>
                <a:spcPts val="3000"/>
              </a:spcBef>
              <a:buSzPts val="1600"/>
            </a:pPr>
            <a:r>
              <a:rPr lang="fr-FR" b="1" u="sng" dirty="0">
                <a:solidFill>
                  <a:srgbClr val="1C284B"/>
                </a:solidFill>
                <a:cs typeface="ChaletBook"/>
              </a:rPr>
              <a:t>Prévisions en 2024 : </a:t>
            </a:r>
          </a:p>
          <a:p>
            <a:pPr algn="just">
              <a:lnSpc>
                <a:spcPct val="200000"/>
              </a:lnSpc>
              <a:spcBef>
                <a:spcPts val="600"/>
              </a:spcBef>
              <a:buSzPts val="1600"/>
            </a:pPr>
            <a:r>
              <a:rPr lang="fr-FR" dirty="0">
                <a:solidFill>
                  <a:schemeClr val="bg1"/>
                </a:solidFill>
                <a:highlight>
                  <a:srgbClr val="8C634A"/>
                </a:highlight>
                <a:cs typeface="ChaletBook"/>
              </a:rPr>
              <a:t>Stabilité financière faible → </a:t>
            </a:r>
            <a:r>
              <a:rPr lang="fr-FR" b="1" dirty="0">
                <a:solidFill>
                  <a:schemeClr val="bg1"/>
                </a:solidFill>
                <a:highlight>
                  <a:srgbClr val="8C634A"/>
                </a:highlight>
                <a:cs typeface="ChaletBook"/>
              </a:rPr>
              <a:t>Attentisme sur le Marché Français -&gt; Baisse attendue des Prix et des Transactions sur 12 à 18 mois. </a:t>
            </a:r>
          </a:p>
          <a:p>
            <a:pPr algn="just">
              <a:lnSpc>
                <a:spcPct val="200000"/>
              </a:lnSpc>
              <a:spcBef>
                <a:spcPts val="3000"/>
              </a:spcBef>
              <a:buSzPts val="1600"/>
            </a:pPr>
            <a:r>
              <a:rPr lang="fr-FR" b="1" u="sng" dirty="0">
                <a:solidFill>
                  <a:srgbClr val="1C284B"/>
                </a:solidFill>
              </a:rPr>
              <a:t>Sur le Long Terme : Grande Liquidité du Marché Français</a:t>
            </a:r>
          </a:p>
          <a:p>
            <a:pPr marL="742950" lvl="1" indent="-285750">
              <a:lnSpc>
                <a:spcPct val="200000"/>
              </a:lnSpc>
              <a:spcBef>
                <a:spcPts val="600"/>
              </a:spcBef>
              <a:buSzPts val="1600"/>
              <a:buFont typeface="Wingdings" panose="05000000000000000000" pitchFamily="2" charset="2"/>
              <a:buChar char="§"/>
            </a:pPr>
            <a:r>
              <a:rPr lang="fr-FR" dirty="0">
                <a:solidFill>
                  <a:srgbClr val="1C284B"/>
                </a:solidFill>
              </a:rPr>
              <a:t>Présence forte des capitaux internationaux, sur le sous-jacent immobilier, attirés par sa diversité et sa faible volatilité </a:t>
            </a:r>
          </a:p>
          <a:p>
            <a:pPr marL="742950" lvl="1" indent="-285750">
              <a:lnSpc>
                <a:spcPct val="200000"/>
              </a:lnSpc>
              <a:spcBef>
                <a:spcPts val="600"/>
              </a:spcBef>
              <a:buSzPts val="1600"/>
              <a:buFont typeface="Wingdings" panose="05000000000000000000" pitchFamily="2" charset="2"/>
              <a:buChar char="§"/>
            </a:pPr>
            <a:r>
              <a:rPr lang="fr-FR" dirty="0">
                <a:solidFill>
                  <a:srgbClr val="1C284B"/>
                </a:solidFill>
              </a:rPr>
              <a:t>Paris : deuxième cible européenne après Londres des Investisseurs Internationaux (Source : CBRE)</a:t>
            </a:r>
            <a:endParaRPr lang="fr-FR" b="0" i="0" u="none" strike="noStrike" kern="1200" baseline="0" dirty="0">
              <a:solidFill>
                <a:srgbClr val="1C284B"/>
              </a:solidFill>
              <a:cs typeface="ChaletBook"/>
            </a:endParaRPr>
          </a:p>
        </p:txBody>
      </p:sp>
      <p:sp>
        <p:nvSpPr>
          <p:cNvPr id="11" name="object 15">
            <a:extLst>
              <a:ext uri="{FF2B5EF4-FFF2-40B4-BE49-F238E27FC236}">
                <a16:creationId xmlns:a16="http://schemas.microsoft.com/office/drawing/2014/main" id="{F2653E30-F01B-D5D7-4543-06BCE2B9A2E5}"/>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12" name="Text Placeholder 11">
            <a:extLst>
              <a:ext uri="{FF2B5EF4-FFF2-40B4-BE49-F238E27FC236}">
                <a16:creationId xmlns:a16="http://schemas.microsoft.com/office/drawing/2014/main" id="{60C2BD82-B8C9-A7FD-1931-07E1360C5B27}"/>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3" name="ZoneTexte 2">
            <a:extLst>
              <a:ext uri="{FF2B5EF4-FFF2-40B4-BE49-F238E27FC236}">
                <a16:creationId xmlns:a16="http://schemas.microsoft.com/office/drawing/2014/main" id="{F3373C26-FDF3-F9E8-F7E4-4875C374A1B1}"/>
              </a:ext>
            </a:extLst>
          </p:cNvPr>
          <p:cNvSpPr txBox="1"/>
          <p:nvPr/>
        </p:nvSpPr>
        <p:spPr>
          <a:xfrm>
            <a:off x="6321009" y="4704961"/>
            <a:ext cx="1438282" cy="369332"/>
          </a:xfrm>
          <a:prstGeom prst="rect">
            <a:avLst/>
          </a:prstGeom>
          <a:noFill/>
        </p:spPr>
        <p:txBody>
          <a:bodyPr wrap="square" rtlCol="0">
            <a:spAutoFit/>
          </a:bodyPr>
          <a:lstStyle/>
          <a:p>
            <a:r>
              <a:rPr lang="fr-FR" sz="900" i="1"/>
              <a:t>Sources: INSEE, Base Notariales, </a:t>
            </a:r>
            <a:r>
              <a:rPr lang="fr-FR" sz="900" i="1" err="1"/>
              <a:t>ImmoStat</a:t>
            </a:r>
            <a:endParaRPr lang="fr-FR" sz="900" i="1"/>
          </a:p>
        </p:txBody>
      </p:sp>
      <p:cxnSp>
        <p:nvCxnSpPr>
          <p:cNvPr id="4" name="Connecteur droit avec flèche 3">
            <a:extLst>
              <a:ext uri="{FF2B5EF4-FFF2-40B4-BE49-F238E27FC236}">
                <a16:creationId xmlns:a16="http://schemas.microsoft.com/office/drawing/2014/main" id="{A20B6088-2C63-177B-55CE-35DCF9E06397}"/>
              </a:ext>
            </a:extLst>
          </p:cNvPr>
          <p:cNvCxnSpPr>
            <a:cxnSpLocks/>
          </p:cNvCxnSpPr>
          <p:nvPr/>
        </p:nvCxnSpPr>
        <p:spPr>
          <a:xfrm>
            <a:off x="6210676" y="6848475"/>
            <a:ext cx="0" cy="1216186"/>
          </a:xfrm>
          <a:prstGeom prst="straightConnector1">
            <a:avLst/>
          </a:prstGeom>
          <a:ln w="28575">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95C2E043-9751-3C88-F5C1-A169D5E94CBE}"/>
              </a:ext>
            </a:extLst>
          </p:cNvPr>
          <p:cNvSpPr txBox="1"/>
          <p:nvPr/>
        </p:nvSpPr>
        <p:spPr>
          <a:xfrm>
            <a:off x="4378934" y="7027471"/>
            <a:ext cx="1896676" cy="246221"/>
          </a:xfrm>
          <a:prstGeom prst="rect">
            <a:avLst/>
          </a:prstGeom>
          <a:noFill/>
        </p:spPr>
        <p:txBody>
          <a:bodyPr wrap="square">
            <a:spAutoFit/>
          </a:bodyPr>
          <a:lstStyle/>
          <a:p>
            <a:r>
              <a:rPr lang="fr-FR" sz="1000">
                <a:solidFill>
                  <a:srgbClr val="FF0000"/>
                </a:solidFill>
              </a:rPr>
              <a:t>Moyenne historique : 210 bps</a:t>
            </a:r>
          </a:p>
        </p:txBody>
      </p:sp>
      <p:sp>
        <p:nvSpPr>
          <p:cNvPr id="6" name="ZoneTexte 5">
            <a:extLst>
              <a:ext uri="{FF2B5EF4-FFF2-40B4-BE49-F238E27FC236}">
                <a16:creationId xmlns:a16="http://schemas.microsoft.com/office/drawing/2014/main" id="{D5F7D7C2-DACE-3C4D-1493-6D418F011C6A}"/>
              </a:ext>
            </a:extLst>
          </p:cNvPr>
          <p:cNvSpPr txBox="1"/>
          <p:nvPr/>
        </p:nvSpPr>
        <p:spPr>
          <a:xfrm>
            <a:off x="6092752" y="6397769"/>
            <a:ext cx="947398" cy="400110"/>
          </a:xfrm>
          <a:prstGeom prst="rect">
            <a:avLst/>
          </a:prstGeom>
          <a:noFill/>
        </p:spPr>
        <p:txBody>
          <a:bodyPr wrap="square">
            <a:spAutoFit/>
          </a:bodyPr>
          <a:lstStyle/>
          <a:p>
            <a:pPr algn="ctr"/>
            <a:r>
              <a:rPr lang="fr-FR" sz="1000" err="1">
                <a:solidFill>
                  <a:srgbClr val="1C284B"/>
                </a:solidFill>
              </a:rPr>
              <a:t>Oct</a:t>
            </a:r>
            <a:r>
              <a:rPr lang="fr-FR" sz="1000">
                <a:solidFill>
                  <a:srgbClr val="1C284B"/>
                </a:solidFill>
              </a:rPr>
              <a:t> ‘22 </a:t>
            </a:r>
          </a:p>
          <a:p>
            <a:pPr algn="ctr"/>
            <a:r>
              <a:rPr lang="fr-FR" sz="1000">
                <a:solidFill>
                  <a:srgbClr val="1C284B"/>
                </a:solidFill>
              </a:rPr>
              <a:t>2,80%</a:t>
            </a:r>
          </a:p>
        </p:txBody>
      </p:sp>
      <p:sp>
        <p:nvSpPr>
          <p:cNvPr id="7" name="ZoneTexte 6">
            <a:extLst>
              <a:ext uri="{FF2B5EF4-FFF2-40B4-BE49-F238E27FC236}">
                <a16:creationId xmlns:a16="http://schemas.microsoft.com/office/drawing/2014/main" id="{D0C37D62-D5FA-DD84-693B-645735EA047E}"/>
              </a:ext>
            </a:extLst>
          </p:cNvPr>
          <p:cNvSpPr txBox="1"/>
          <p:nvPr/>
        </p:nvSpPr>
        <p:spPr>
          <a:xfrm>
            <a:off x="7347272" y="6407845"/>
            <a:ext cx="598623" cy="400110"/>
          </a:xfrm>
          <a:prstGeom prst="rect">
            <a:avLst/>
          </a:prstGeom>
          <a:noFill/>
        </p:spPr>
        <p:txBody>
          <a:bodyPr wrap="square">
            <a:spAutoFit/>
          </a:bodyPr>
          <a:lstStyle/>
          <a:p>
            <a:r>
              <a:rPr kumimoji="0" lang="fr-FR" sz="1000" b="0" i="0" u="none" strike="noStrike" kern="1200" cap="none" spc="0" normalizeH="0" baseline="0" noProof="0">
                <a:ln>
                  <a:noFill/>
                </a:ln>
                <a:solidFill>
                  <a:srgbClr val="FF0000"/>
                </a:solidFill>
                <a:effectLst/>
                <a:uLnTx/>
                <a:uFillTx/>
                <a:latin typeface="ChaletBook"/>
              </a:rPr>
              <a:t>190 </a:t>
            </a:r>
            <a:r>
              <a:rPr lang="fr-FR" sz="1000">
                <a:solidFill>
                  <a:srgbClr val="FF0000"/>
                </a:solidFill>
                <a:latin typeface="ChaletBook"/>
              </a:rPr>
              <a:t>bps</a:t>
            </a:r>
            <a:endParaRPr lang="fr-FR" sz="1400"/>
          </a:p>
        </p:txBody>
      </p:sp>
      <p:sp>
        <p:nvSpPr>
          <p:cNvPr id="8" name="Ellipse 7">
            <a:extLst>
              <a:ext uri="{FF2B5EF4-FFF2-40B4-BE49-F238E27FC236}">
                <a16:creationId xmlns:a16="http://schemas.microsoft.com/office/drawing/2014/main" id="{2BE501CC-E7B8-0B5E-917E-498BF2292AF2}"/>
              </a:ext>
            </a:extLst>
          </p:cNvPr>
          <p:cNvSpPr/>
          <p:nvPr/>
        </p:nvSpPr>
        <p:spPr>
          <a:xfrm>
            <a:off x="6766774" y="6789080"/>
            <a:ext cx="63980" cy="636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BB513754-9C45-86F8-496F-991AFE079717}"/>
              </a:ext>
            </a:extLst>
          </p:cNvPr>
          <p:cNvSpPr txBox="1"/>
          <p:nvPr/>
        </p:nvSpPr>
        <p:spPr>
          <a:xfrm>
            <a:off x="1556099" y="5189734"/>
            <a:ext cx="6496619" cy="36877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Evolution du taux « prime » bureaux Paris et de l’OAT 10 ans</a:t>
            </a:r>
          </a:p>
        </p:txBody>
      </p:sp>
      <p:sp>
        <p:nvSpPr>
          <p:cNvPr id="13" name="ZoneTexte 12">
            <a:extLst>
              <a:ext uri="{FF2B5EF4-FFF2-40B4-BE49-F238E27FC236}">
                <a16:creationId xmlns:a16="http://schemas.microsoft.com/office/drawing/2014/main" id="{D75637C2-7491-62FA-76E4-BDF6D86794AE}"/>
              </a:ext>
            </a:extLst>
          </p:cNvPr>
          <p:cNvSpPr txBox="1"/>
          <p:nvPr/>
        </p:nvSpPr>
        <p:spPr>
          <a:xfrm>
            <a:off x="1898539" y="1568065"/>
            <a:ext cx="5307484" cy="253332"/>
          </a:xfrm>
          <a:prstGeom prst="rect">
            <a:avLst/>
          </a:prstGeom>
        </p:spPr>
        <p:txBody>
          <a:bodyPr vert="horz" lIns="91395" tIns="45697" rIns="91395" bIns="45697" rtlCol="0">
            <a:noAutofit/>
          </a:bodyPr>
          <a:lstStyle>
            <a:defPPr>
              <a:defRPr lang="en-US"/>
            </a:defPPr>
            <a:lvl1pPr indent="0" algn="ctr">
              <a:lnSpc>
                <a:spcPct val="90000"/>
              </a:lnSpc>
              <a:spcBef>
                <a:spcPts val="1000"/>
              </a:spcBef>
              <a:buFont typeface="Arial" panose="020B0604020202020204" pitchFamily="34" charset="0"/>
              <a:buNone/>
              <a:defRPr b="1">
                <a:solidFill>
                  <a:srgbClr val="8C634A"/>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Prix au m² par typologie en Ile-de-France (€/m²)</a:t>
            </a:r>
          </a:p>
        </p:txBody>
      </p:sp>
      <p:cxnSp>
        <p:nvCxnSpPr>
          <p:cNvPr id="15" name="Connecteur droit avec flèche 14">
            <a:extLst>
              <a:ext uri="{FF2B5EF4-FFF2-40B4-BE49-F238E27FC236}">
                <a16:creationId xmlns:a16="http://schemas.microsoft.com/office/drawing/2014/main" id="{8D3893A1-6EC3-487C-AA08-CADF4AB5DEFD}"/>
              </a:ext>
            </a:extLst>
          </p:cNvPr>
          <p:cNvCxnSpPr>
            <a:cxnSpLocks/>
          </p:cNvCxnSpPr>
          <p:nvPr/>
        </p:nvCxnSpPr>
        <p:spPr>
          <a:xfrm>
            <a:off x="7405082" y="6176963"/>
            <a:ext cx="0" cy="688181"/>
          </a:xfrm>
          <a:prstGeom prst="straightConnector1">
            <a:avLst/>
          </a:prstGeom>
          <a:ln w="19050">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B9D9F7C7-3DD7-A129-44F8-3B64DC614994}"/>
              </a:ext>
            </a:extLst>
          </p:cNvPr>
          <p:cNvSpPr txBox="1"/>
          <p:nvPr/>
        </p:nvSpPr>
        <p:spPr>
          <a:xfrm>
            <a:off x="7636386" y="2062611"/>
            <a:ext cx="598623" cy="246221"/>
          </a:xfrm>
          <a:prstGeom prst="rect">
            <a:avLst/>
          </a:prstGeom>
          <a:noFill/>
        </p:spPr>
        <p:txBody>
          <a:bodyPr wrap="square">
            <a:spAutoFit/>
          </a:bodyPr>
          <a:lstStyle/>
          <a:p>
            <a:r>
              <a:rPr kumimoji="0" lang="fr-FR" sz="1000" b="0" i="0" u="none" strike="noStrike" kern="1200" cap="none" spc="0" normalizeH="0" baseline="0" noProof="0">
                <a:ln>
                  <a:noFill/>
                </a:ln>
                <a:solidFill>
                  <a:srgbClr val="FF0000"/>
                </a:solidFill>
                <a:effectLst/>
                <a:uLnTx/>
                <a:uFillTx/>
                <a:latin typeface="ChaletBook"/>
              </a:rPr>
              <a:t>-4,8%</a:t>
            </a:r>
            <a:endParaRPr lang="fr-FR" sz="1400">
              <a:solidFill>
                <a:srgbClr val="FF0000"/>
              </a:solidFill>
            </a:endParaRPr>
          </a:p>
        </p:txBody>
      </p:sp>
      <p:sp>
        <p:nvSpPr>
          <p:cNvPr id="23" name="ZoneTexte 22">
            <a:extLst>
              <a:ext uri="{FF2B5EF4-FFF2-40B4-BE49-F238E27FC236}">
                <a16:creationId xmlns:a16="http://schemas.microsoft.com/office/drawing/2014/main" id="{802EE938-D19C-952A-805A-8543FF393353}"/>
              </a:ext>
            </a:extLst>
          </p:cNvPr>
          <p:cNvSpPr txBox="1"/>
          <p:nvPr/>
        </p:nvSpPr>
        <p:spPr>
          <a:xfrm>
            <a:off x="7636386" y="3390987"/>
            <a:ext cx="598623" cy="246221"/>
          </a:xfrm>
          <a:prstGeom prst="rect">
            <a:avLst/>
          </a:prstGeom>
          <a:noFill/>
        </p:spPr>
        <p:txBody>
          <a:bodyPr wrap="square">
            <a:spAutoFit/>
          </a:bodyPr>
          <a:lstStyle/>
          <a:p>
            <a:r>
              <a:rPr kumimoji="0" lang="fr-FR" sz="1000" b="0" i="0" u="none" strike="noStrike" kern="1200" cap="none" spc="0" normalizeH="0" baseline="0" noProof="0">
                <a:ln>
                  <a:noFill/>
                </a:ln>
                <a:solidFill>
                  <a:srgbClr val="FF0000"/>
                </a:solidFill>
                <a:effectLst/>
                <a:uLnTx/>
                <a:uFillTx/>
                <a:latin typeface="ChaletBook"/>
              </a:rPr>
              <a:t>-15,5%</a:t>
            </a:r>
            <a:endParaRPr lang="fr-FR" sz="1400">
              <a:solidFill>
                <a:srgbClr val="FF0000"/>
              </a:solidFill>
            </a:endParaRPr>
          </a:p>
        </p:txBody>
      </p:sp>
      <p:sp>
        <p:nvSpPr>
          <p:cNvPr id="24" name="ZoneTexte 23">
            <a:extLst>
              <a:ext uri="{FF2B5EF4-FFF2-40B4-BE49-F238E27FC236}">
                <a16:creationId xmlns:a16="http://schemas.microsoft.com/office/drawing/2014/main" id="{C47BA560-8376-CE5B-7DD0-F918F61D6594}"/>
              </a:ext>
            </a:extLst>
          </p:cNvPr>
          <p:cNvSpPr txBox="1"/>
          <p:nvPr/>
        </p:nvSpPr>
        <p:spPr>
          <a:xfrm>
            <a:off x="7635615" y="3678498"/>
            <a:ext cx="598623" cy="246221"/>
          </a:xfrm>
          <a:prstGeom prst="rect">
            <a:avLst/>
          </a:prstGeom>
          <a:noFill/>
        </p:spPr>
        <p:txBody>
          <a:bodyPr wrap="square">
            <a:spAutoFit/>
          </a:bodyPr>
          <a:lstStyle/>
          <a:p>
            <a:r>
              <a:rPr kumimoji="0" lang="fr-FR" sz="1000" b="0" i="0" u="none" strike="noStrike" kern="1200" cap="none" spc="0" normalizeH="0" baseline="0" noProof="0">
                <a:ln>
                  <a:noFill/>
                </a:ln>
                <a:solidFill>
                  <a:srgbClr val="FF0000"/>
                </a:solidFill>
                <a:effectLst/>
                <a:uLnTx/>
                <a:uFillTx/>
                <a:latin typeface="ChaletBook"/>
              </a:rPr>
              <a:t>-5,3%</a:t>
            </a:r>
            <a:endParaRPr lang="fr-FR" sz="1400">
              <a:solidFill>
                <a:srgbClr val="FF0000"/>
              </a:solidFill>
            </a:endParaRPr>
          </a:p>
        </p:txBody>
      </p:sp>
      <p:sp>
        <p:nvSpPr>
          <p:cNvPr id="25" name="Accolade fermante 24">
            <a:extLst>
              <a:ext uri="{FF2B5EF4-FFF2-40B4-BE49-F238E27FC236}">
                <a16:creationId xmlns:a16="http://schemas.microsoft.com/office/drawing/2014/main" id="{A9DC9644-EBDE-C234-2BBD-54BC0C00FDC7}"/>
              </a:ext>
            </a:extLst>
          </p:cNvPr>
          <p:cNvSpPr/>
          <p:nvPr/>
        </p:nvSpPr>
        <p:spPr>
          <a:xfrm>
            <a:off x="7555524" y="2067061"/>
            <a:ext cx="105751" cy="251218"/>
          </a:xfrm>
          <a:prstGeom prst="rightBrace">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Accolade fermante 25">
            <a:extLst>
              <a:ext uri="{FF2B5EF4-FFF2-40B4-BE49-F238E27FC236}">
                <a16:creationId xmlns:a16="http://schemas.microsoft.com/office/drawing/2014/main" id="{758783B9-E9D5-CBAA-BA0D-62BCCDA27B39}"/>
              </a:ext>
            </a:extLst>
          </p:cNvPr>
          <p:cNvSpPr/>
          <p:nvPr/>
        </p:nvSpPr>
        <p:spPr>
          <a:xfrm>
            <a:off x="7555524" y="3342271"/>
            <a:ext cx="105751" cy="370918"/>
          </a:xfrm>
          <a:prstGeom prst="rightBrace">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ccolade fermante 26">
            <a:extLst>
              <a:ext uri="{FF2B5EF4-FFF2-40B4-BE49-F238E27FC236}">
                <a16:creationId xmlns:a16="http://schemas.microsoft.com/office/drawing/2014/main" id="{2F4280B5-BFFA-5261-6EC4-6B7C5DF22D05}"/>
              </a:ext>
            </a:extLst>
          </p:cNvPr>
          <p:cNvSpPr/>
          <p:nvPr/>
        </p:nvSpPr>
        <p:spPr>
          <a:xfrm>
            <a:off x="7555524" y="3738695"/>
            <a:ext cx="93397" cy="143265"/>
          </a:xfrm>
          <a:prstGeom prst="rightBrace">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aphicFrame>
        <p:nvGraphicFramePr>
          <p:cNvPr id="14" name="Graphique 13">
            <a:extLst>
              <a:ext uri="{FF2B5EF4-FFF2-40B4-BE49-F238E27FC236}">
                <a16:creationId xmlns:a16="http://schemas.microsoft.com/office/drawing/2014/main" id="{DF67E89F-A980-B1C3-1E3B-60B823BC644A}"/>
              </a:ext>
            </a:extLst>
          </p:cNvPr>
          <p:cNvGraphicFramePr>
            <a:graphicFrameLocks/>
          </p:cNvGraphicFramePr>
          <p:nvPr>
            <p:extLst>
              <p:ext uri="{D42A27DB-BD31-4B8C-83A1-F6EECF244321}">
                <p14:modId xmlns:p14="http://schemas.microsoft.com/office/powerpoint/2010/main" val="2328986213"/>
              </p:ext>
            </p:extLst>
          </p:nvPr>
        </p:nvGraphicFramePr>
        <p:xfrm>
          <a:off x="1142153" y="1508707"/>
          <a:ext cx="6803742" cy="35700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1405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15">
            <a:extLst>
              <a:ext uri="{FF2B5EF4-FFF2-40B4-BE49-F238E27FC236}">
                <a16:creationId xmlns:a16="http://schemas.microsoft.com/office/drawing/2014/main" id="{A508D810-99CE-698E-D3D0-C6BB37DF9339}"/>
              </a:ext>
            </a:extLst>
          </p:cNvPr>
          <p:cNvSpPr>
            <a:spLocks noChangeAspect="1"/>
          </p:cNvSpPr>
          <p:nvPr/>
        </p:nvSpPr>
        <p:spPr>
          <a:xfrm>
            <a:off x="15474110" y="168282"/>
            <a:ext cx="1617337" cy="675899"/>
          </a:xfrm>
          <a:prstGeom prst="rect">
            <a:avLst/>
          </a:prstGeom>
          <a:blipFill>
            <a:blip r:embed="rId2" cstate="print"/>
            <a:stretch>
              <a:fillRect/>
            </a:stretch>
          </a:blipFill>
        </p:spPr>
        <p:txBody>
          <a:bodyPr wrap="square" lIns="0" tIns="0" rIns="0" bIns="0" rtlCol="0">
            <a:spAutoFit/>
          </a:bodyPr>
          <a:lstStyle/>
          <a:p>
            <a:endParaRPr/>
          </a:p>
        </p:txBody>
      </p:sp>
      <p:sp>
        <p:nvSpPr>
          <p:cNvPr id="19" name="Espace réservé du numéro de diapositive 19">
            <a:extLst>
              <a:ext uri="{FF2B5EF4-FFF2-40B4-BE49-F238E27FC236}">
                <a16:creationId xmlns:a16="http://schemas.microsoft.com/office/drawing/2014/main" id="{583B622D-4F64-1DF6-55A8-B593406BDD8C}"/>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7</a:t>
            </a:fld>
            <a:endParaRPr lang="en-US"/>
          </a:p>
        </p:txBody>
      </p:sp>
      <p:sp>
        <p:nvSpPr>
          <p:cNvPr id="26" name="Text Placeholder 11">
            <a:extLst>
              <a:ext uri="{FF2B5EF4-FFF2-40B4-BE49-F238E27FC236}">
                <a16:creationId xmlns:a16="http://schemas.microsoft.com/office/drawing/2014/main" id="{50FE2325-25B7-DA03-C8A3-666A664A0ED9}"/>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76" name="Titre 16">
            <a:extLst>
              <a:ext uri="{FF2B5EF4-FFF2-40B4-BE49-F238E27FC236}">
                <a16:creationId xmlns:a16="http://schemas.microsoft.com/office/drawing/2014/main" id="{04B88D39-0A89-C593-8DB1-77549784EC5E}"/>
              </a:ext>
            </a:extLst>
          </p:cNvPr>
          <p:cNvSpPr txBox="1">
            <a:spLocks/>
          </p:cNvSpPr>
          <p:nvPr/>
        </p:nvSpPr>
        <p:spPr>
          <a:xfrm>
            <a:off x="-476833" y="948962"/>
            <a:ext cx="18301865"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8C634A"/>
                </a:solidFill>
                <a:latin typeface="+mj-lt"/>
                <a:ea typeface="+mj-ea"/>
                <a:cs typeface="+mj-cs"/>
              </a:defRPr>
            </a:lvl1pPr>
          </a:lstStyle>
          <a:p>
            <a:pPr algn="ctr"/>
            <a:r>
              <a:rPr lang="fr-FR" sz="2800" cap="all">
                <a:solidFill>
                  <a:srgbClr val="1C284A"/>
                </a:solidFill>
              </a:rPr>
              <a:t>LÉGISLATION SUR L’ AMÉLIORATION ÉNERGÉTIQUE : Nouveau standard de marché</a:t>
            </a:r>
          </a:p>
        </p:txBody>
      </p:sp>
      <p:grpSp>
        <p:nvGrpSpPr>
          <p:cNvPr id="12" name="Groupe 11">
            <a:extLst>
              <a:ext uri="{FF2B5EF4-FFF2-40B4-BE49-F238E27FC236}">
                <a16:creationId xmlns:a16="http://schemas.microsoft.com/office/drawing/2014/main" id="{E099F164-0A75-4A26-9C0D-CA33FD1355EA}"/>
              </a:ext>
            </a:extLst>
          </p:cNvPr>
          <p:cNvGrpSpPr/>
          <p:nvPr/>
        </p:nvGrpSpPr>
        <p:grpSpPr>
          <a:xfrm>
            <a:off x="643046" y="1676846"/>
            <a:ext cx="5572830" cy="3496777"/>
            <a:chOff x="8674098" y="2206694"/>
            <a:chExt cx="8209188" cy="3788576"/>
          </a:xfrm>
        </p:grpSpPr>
        <p:grpSp>
          <p:nvGrpSpPr>
            <p:cNvPr id="13" name="Groupe 12">
              <a:extLst>
                <a:ext uri="{FF2B5EF4-FFF2-40B4-BE49-F238E27FC236}">
                  <a16:creationId xmlns:a16="http://schemas.microsoft.com/office/drawing/2014/main" id="{5A35E3B0-C3D2-B198-AD57-52D0F11EB6D3}"/>
                </a:ext>
              </a:extLst>
            </p:cNvPr>
            <p:cNvGrpSpPr/>
            <p:nvPr/>
          </p:nvGrpSpPr>
          <p:grpSpPr>
            <a:xfrm>
              <a:off x="8674098" y="2544417"/>
              <a:ext cx="8209188" cy="3450853"/>
              <a:chOff x="8674100" y="2807971"/>
              <a:chExt cx="7888355" cy="3293086"/>
            </a:xfrm>
          </p:grpSpPr>
          <p:sp>
            <p:nvSpPr>
              <p:cNvPr id="15" name="Rectangle 14">
                <a:extLst>
                  <a:ext uri="{FF2B5EF4-FFF2-40B4-BE49-F238E27FC236}">
                    <a16:creationId xmlns:a16="http://schemas.microsoft.com/office/drawing/2014/main" id="{4BB6E0C2-62E8-78AF-B6B4-6E6620F901A2}"/>
                  </a:ext>
                </a:extLst>
              </p:cNvPr>
              <p:cNvSpPr/>
              <p:nvPr/>
            </p:nvSpPr>
            <p:spPr>
              <a:xfrm>
                <a:off x="8674100" y="3186326"/>
                <a:ext cx="3944171" cy="291473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Clr>
                    <a:schemeClr val="tx1"/>
                  </a:buClr>
                  <a:buFont typeface="Wingdings" panose="05000000000000000000" pitchFamily="2" charset="2"/>
                  <a:buChar char="§"/>
                </a:pPr>
                <a:r>
                  <a:rPr lang="fr-FR" sz="1700">
                    <a:solidFill>
                      <a:srgbClr val="C00000"/>
                    </a:solidFill>
                  </a:rPr>
                  <a:t>+ 1,09°C </a:t>
                </a:r>
                <a:r>
                  <a:rPr lang="fr-FR" sz="1700">
                    <a:solidFill>
                      <a:srgbClr val="1C284A"/>
                    </a:solidFill>
                  </a:rPr>
                  <a:t>moyenne  Versus la pré-industrialisation</a:t>
                </a:r>
                <a:endParaRPr lang="fr-FR" sz="1700">
                  <a:solidFill>
                    <a:schemeClr val="tx1"/>
                  </a:solidFill>
                </a:endParaRPr>
              </a:p>
              <a:p>
                <a:pPr marL="342900" indent="-342900">
                  <a:lnSpc>
                    <a:spcPct val="150000"/>
                  </a:lnSpc>
                  <a:buClr>
                    <a:schemeClr val="tx1"/>
                  </a:buClr>
                  <a:buFont typeface="Wingdings" panose="05000000000000000000" pitchFamily="2" charset="2"/>
                  <a:buChar char="§"/>
                </a:pPr>
                <a:r>
                  <a:rPr lang="fr-FR" sz="1700">
                    <a:solidFill>
                      <a:srgbClr val="C00000"/>
                    </a:solidFill>
                  </a:rPr>
                  <a:t>1 Mds. </a:t>
                </a:r>
                <a:r>
                  <a:rPr lang="fr-FR" sz="1700">
                    <a:solidFill>
                      <a:srgbClr val="1C284A"/>
                    </a:solidFill>
                  </a:rPr>
                  <a:t>de personnes forcées à déménager d’ici 2050</a:t>
                </a:r>
              </a:p>
            </p:txBody>
          </p:sp>
          <p:sp>
            <p:nvSpPr>
              <p:cNvPr id="16" name="Rectangle 15">
                <a:extLst>
                  <a:ext uri="{FF2B5EF4-FFF2-40B4-BE49-F238E27FC236}">
                    <a16:creationId xmlns:a16="http://schemas.microsoft.com/office/drawing/2014/main" id="{38FB985D-9003-10F4-D301-E751F569BE30}"/>
                  </a:ext>
                </a:extLst>
              </p:cNvPr>
              <p:cNvSpPr/>
              <p:nvPr/>
            </p:nvSpPr>
            <p:spPr>
              <a:xfrm>
                <a:off x="12618282" y="3186326"/>
                <a:ext cx="3944173" cy="291473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Clr>
                    <a:schemeClr val="tx1"/>
                  </a:buClr>
                  <a:buFont typeface="Wingdings" panose="05000000000000000000" pitchFamily="2" charset="2"/>
                  <a:buChar char="§"/>
                </a:pPr>
                <a:r>
                  <a:rPr lang="fr-FR" sz="1700">
                    <a:solidFill>
                      <a:srgbClr val="00B050"/>
                    </a:solidFill>
                  </a:rPr>
                  <a:t>Cop 21 </a:t>
                </a:r>
                <a:r>
                  <a:rPr lang="fr-FR" sz="1700">
                    <a:solidFill>
                      <a:srgbClr val="1C284B"/>
                    </a:solidFill>
                  </a:rPr>
                  <a:t>et</a:t>
                </a:r>
                <a:r>
                  <a:rPr lang="fr-FR" sz="1700">
                    <a:solidFill>
                      <a:srgbClr val="00B050"/>
                    </a:solidFill>
                  </a:rPr>
                  <a:t> Cop 27 </a:t>
                </a:r>
                <a:r>
                  <a:rPr lang="fr-FR" sz="1700">
                    <a:solidFill>
                      <a:srgbClr val="1C284A"/>
                    </a:solidFill>
                  </a:rPr>
                  <a:t>: Accords pour </a:t>
                </a:r>
                <a:r>
                  <a:rPr lang="fr-FR" sz="1700">
                    <a:solidFill>
                      <a:srgbClr val="00B050"/>
                    </a:solidFill>
                  </a:rPr>
                  <a:t>limiter le réchauffement climatique </a:t>
                </a:r>
                <a:r>
                  <a:rPr lang="fr-FR" sz="1700">
                    <a:solidFill>
                      <a:srgbClr val="1C284A"/>
                    </a:solidFill>
                  </a:rPr>
                  <a:t>et les émissions de GES</a:t>
                </a:r>
                <a:endParaRPr lang="fr-FR" sz="1700">
                  <a:solidFill>
                    <a:schemeClr val="tx1"/>
                  </a:solidFill>
                </a:endParaRPr>
              </a:p>
            </p:txBody>
          </p:sp>
          <p:sp>
            <p:nvSpPr>
              <p:cNvPr id="17" name="Rectangle 16">
                <a:extLst>
                  <a:ext uri="{FF2B5EF4-FFF2-40B4-BE49-F238E27FC236}">
                    <a16:creationId xmlns:a16="http://schemas.microsoft.com/office/drawing/2014/main" id="{B5F164A1-9F33-03D9-1103-DE295984709B}"/>
                  </a:ext>
                </a:extLst>
              </p:cNvPr>
              <p:cNvSpPr/>
              <p:nvPr/>
            </p:nvSpPr>
            <p:spPr>
              <a:xfrm>
                <a:off x="12618270" y="2807971"/>
                <a:ext cx="3944170" cy="498004"/>
              </a:xfrm>
              <a:prstGeom prst="rect">
                <a:avLst/>
              </a:prstGeom>
              <a:solidFill>
                <a:srgbClr val="00B050"/>
              </a:solidFill>
              <a:ln w="12700">
                <a:solidFill>
                  <a:srgbClr val="1C2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cap="all">
                    <a:solidFill>
                      <a:schemeClr val="bg1"/>
                    </a:solidFill>
                  </a:rPr>
                  <a:t>Réponses</a:t>
                </a:r>
              </a:p>
            </p:txBody>
          </p:sp>
          <p:sp>
            <p:nvSpPr>
              <p:cNvPr id="18" name="Rectangle 17">
                <a:extLst>
                  <a:ext uri="{FF2B5EF4-FFF2-40B4-BE49-F238E27FC236}">
                    <a16:creationId xmlns:a16="http://schemas.microsoft.com/office/drawing/2014/main" id="{156FD8E2-F6AC-5237-4915-28B7A53E2CED}"/>
                  </a:ext>
                </a:extLst>
              </p:cNvPr>
              <p:cNvSpPr/>
              <p:nvPr/>
            </p:nvSpPr>
            <p:spPr>
              <a:xfrm>
                <a:off x="8674100" y="2807971"/>
                <a:ext cx="3944169" cy="498004"/>
              </a:xfrm>
              <a:prstGeom prst="rect">
                <a:avLst/>
              </a:prstGeom>
              <a:solidFill>
                <a:srgbClr val="C81F1F"/>
              </a:solidFill>
              <a:ln w="12700">
                <a:solidFill>
                  <a:srgbClr val="1C2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cap="all">
                    <a:solidFill>
                      <a:schemeClr val="bg1"/>
                    </a:solidFill>
                  </a:rPr>
                  <a:t>Impact</a:t>
                </a:r>
              </a:p>
            </p:txBody>
          </p:sp>
        </p:grpSp>
        <p:sp>
          <p:nvSpPr>
            <p:cNvPr id="14" name="Rectangle 13">
              <a:extLst>
                <a:ext uri="{FF2B5EF4-FFF2-40B4-BE49-F238E27FC236}">
                  <a16:creationId xmlns:a16="http://schemas.microsoft.com/office/drawing/2014/main" id="{FC664C26-F64D-F1B9-F082-AD7EE98FFAC8}"/>
                </a:ext>
              </a:extLst>
            </p:cNvPr>
            <p:cNvSpPr/>
            <p:nvPr/>
          </p:nvSpPr>
          <p:spPr>
            <a:xfrm>
              <a:off x="8674100" y="2206694"/>
              <a:ext cx="8209169" cy="399637"/>
            </a:xfrm>
            <a:prstGeom prst="rect">
              <a:avLst/>
            </a:prstGeom>
            <a:solidFill>
              <a:srgbClr val="1C284B"/>
            </a:solidFill>
            <a:ln w="19050">
              <a:solidFill>
                <a:srgbClr val="1C2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cap="all">
                  <a:solidFill>
                    <a:schemeClr val="bg1"/>
                  </a:solidFill>
                </a:rPr>
                <a:t>Changement climatique</a:t>
              </a:r>
            </a:p>
          </p:txBody>
        </p:sp>
      </p:grpSp>
      <p:sp>
        <p:nvSpPr>
          <p:cNvPr id="20" name="Text Placeholder 8">
            <a:extLst>
              <a:ext uri="{FF2B5EF4-FFF2-40B4-BE49-F238E27FC236}">
                <a16:creationId xmlns:a16="http://schemas.microsoft.com/office/drawing/2014/main" id="{F3B8332B-8BFE-7362-72BB-86E180AC89E8}"/>
              </a:ext>
            </a:extLst>
          </p:cNvPr>
          <p:cNvSpPr txBox="1">
            <a:spLocks/>
          </p:cNvSpPr>
          <p:nvPr/>
        </p:nvSpPr>
        <p:spPr>
          <a:xfrm>
            <a:off x="6479935" y="1676846"/>
            <a:ext cx="10216522" cy="368936"/>
          </a:xfrm>
          <a:prstGeom prst="rect">
            <a:avLst/>
          </a:prstGeom>
          <a:solidFill>
            <a:srgbClr val="8C634A"/>
          </a:solidFill>
          <a:ln>
            <a:solidFill>
              <a:srgbClr val="8C634A"/>
            </a:solidFill>
          </a:ln>
        </p:spPr>
        <p:txBody>
          <a:bodyPr vert="horz" lIns="91395" tIns="45697" rIns="91395" bIns="4569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200">
                <a:solidFill>
                  <a:schemeClr val="bg1"/>
                </a:solidFill>
              </a:rPr>
              <a:t>Réponse Gouvernementale</a:t>
            </a:r>
          </a:p>
        </p:txBody>
      </p:sp>
      <p:grpSp>
        <p:nvGrpSpPr>
          <p:cNvPr id="24" name="Groupe 23">
            <a:extLst>
              <a:ext uri="{FF2B5EF4-FFF2-40B4-BE49-F238E27FC236}">
                <a16:creationId xmlns:a16="http://schemas.microsoft.com/office/drawing/2014/main" id="{EBD116CF-1622-0028-7CD1-ED24AF1CE4AA}"/>
              </a:ext>
            </a:extLst>
          </p:cNvPr>
          <p:cNvGrpSpPr/>
          <p:nvPr/>
        </p:nvGrpSpPr>
        <p:grpSpPr>
          <a:xfrm>
            <a:off x="6473371" y="2045783"/>
            <a:ext cx="5156854" cy="6579602"/>
            <a:chOff x="1178841" y="1954943"/>
            <a:chExt cx="14910641" cy="1916501"/>
          </a:xfrm>
        </p:grpSpPr>
        <p:grpSp>
          <p:nvGrpSpPr>
            <p:cNvPr id="25" name="Groupe 24">
              <a:extLst>
                <a:ext uri="{FF2B5EF4-FFF2-40B4-BE49-F238E27FC236}">
                  <a16:creationId xmlns:a16="http://schemas.microsoft.com/office/drawing/2014/main" id="{D9ED6AE2-823E-98D4-E870-C23A34F22E75}"/>
                </a:ext>
              </a:extLst>
            </p:cNvPr>
            <p:cNvGrpSpPr/>
            <p:nvPr/>
          </p:nvGrpSpPr>
          <p:grpSpPr>
            <a:xfrm>
              <a:off x="1197523" y="1954943"/>
              <a:ext cx="14891959" cy="1916501"/>
              <a:chOff x="1331246" y="2010458"/>
              <a:chExt cx="14891959" cy="1916501"/>
            </a:xfrm>
          </p:grpSpPr>
          <p:sp>
            <p:nvSpPr>
              <p:cNvPr id="33" name="Rectangle 32">
                <a:extLst>
                  <a:ext uri="{FF2B5EF4-FFF2-40B4-BE49-F238E27FC236}">
                    <a16:creationId xmlns:a16="http://schemas.microsoft.com/office/drawing/2014/main" id="{F2DEC25C-81FF-0024-3982-7FEFB8607CC7}"/>
                  </a:ext>
                </a:extLst>
              </p:cNvPr>
              <p:cNvSpPr/>
              <p:nvPr/>
            </p:nvSpPr>
            <p:spPr>
              <a:xfrm>
                <a:off x="1331258" y="2010461"/>
                <a:ext cx="14891947" cy="1916498"/>
              </a:xfrm>
              <a:prstGeom prst="rect">
                <a:avLst/>
              </a:prstGeom>
              <a:solidFill>
                <a:schemeClr val="accent6">
                  <a:lumMod val="20000"/>
                  <a:lumOff val="80000"/>
                </a:schemeClr>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38" name="Rectangle 37">
                <a:extLst>
                  <a:ext uri="{FF2B5EF4-FFF2-40B4-BE49-F238E27FC236}">
                    <a16:creationId xmlns:a16="http://schemas.microsoft.com/office/drawing/2014/main" id="{58FE82E1-9F50-468F-C4EF-0743B5E974C9}"/>
                  </a:ext>
                </a:extLst>
              </p:cNvPr>
              <p:cNvSpPr/>
              <p:nvPr/>
            </p:nvSpPr>
            <p:spPr>
              <a:xfrm rot="5400000">
                <a:off x="8723427" y="-5381723"/>
                <a:ext cx="107583" cy="14891945"/>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000" b="1"/>
                  <a:t>DÉCRET TERTIAIRE</a:t>
                </a:r>
              </a:p>
            </p:txBody>
          </p:sp>
        </p:grpSp>
        <p:sp>
          <p:nvSpPr>
            <p:cNvPr id="28" name="Espace réservé du contenu 7">
              <a:extLst>
                <a:ext uri="{FF2B5EF4-FFF2-40B4-BE49-F238E27FC236}">
                  <a16:creationId xmlns:a16="http://schemas.microsoft.com/office/drawing/2014/main" id="{A0E70130-4942-660E-4377-0D802F22D723}"/>
                </a:ext>
              </a:extLst>
            </p:cNvPr>
            <p:cNvSpPr txBox="1">
              <a:spLocks/>
            </p:cNvSpPr>
            <p:nvPr/>
          </p:nvSpPr>
          <p:spPr>
            <a:xfrm>
              <a:off x="1178841" y="2075063"/>
              <a:ext cx="14525792" cy="547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fr-FR" sz="1600" dirty="0">
                  <a:solidFill>
                    <a:srgbClr val="1C284B"/>
                  </a:solidFill>
                </a:rPr>
                <a:t>Entré en vigueur : </a:t>
              </a:r>
              <a:r>
                <a:rPr lang="fr-FR" sz="1600" b="1" dirty="0">
                  <a:solidFill>
                    <a:srgbClr val="1C284B"/>
                  </a:solidFill>
                </a:rPr>
                <a:t>Octobre 2019</a:t>
              </a:r>
            </a:p>
            <a:p>
              <a:pPr>
                <a:lnSpc>
                  <a:spcPct val="100000"/>
                </a:lnSpc>
                <a:spcBef>
                  <a:spcPts val="1800"/>
                </a:spcBef>
                <a:buFont typeface="Wingdings" panose="05000000000000000000" pitchFamily="2" charset="2"/>
                <a:buChar char="ü"/>
              </a:pPr>
              <a:r>
                <a:rPr lang="fr-FR" sz="1600" dirty="0">
                  <a:solidFill>
                    <a:srgbClr val="1C284B"/>
                  </a:solidFill>
                </a:rPr>
                <a:t>Economies d’Energies obligatoires sur </a:t>
              </a:r>
              <a:r>
                <a:rPr lang="fr-FR" sz="1600" b="1" dirty="0">
                  <a:solidFill>
                    <a:srgbClr val="1C284B"/>
                  </a:solidFill>
                </a:rPr>
                <a:t>les bâtiments tertiaires &gt; 1 000 m²  en 2030</a:t>
              </a:r>
            </a:p>
            <a:p>
              <a:pPr>
                <a:lnSpc>
                  <a:spcPct val="100000"/>
                </a:lnSpc>
                <a:spcBef>
                  <a:spcPts val="1800"/>
                </a:spcBef>
                <a:buFont typeface="Wingdings" panose="05000000000000000000" pitchFamily="2" charset="2"/>
                <a:buChar char="ü"/>
              </a:pPr>
              <a:r>
                <a:rPr lang="fr-FR" sz="1600" b="1" dirty="0">
                  <a:solidFill>
                    <a:srgbClr val="1C284B"/>
                  </a:solidFill>
                </a:rPr>
                <a:t>Actions concrètes de réduction des consommations d’énergie sur les bâtiments</a:t>
              </a:r>
            </a:p>
          </p:txBody>
        </p:sp>
      </p:grpSp>
      <p:grpSp>
        <p:nvGrpSpPr>
          <p:cNvPr id="39" name="Groupe 38">
            <a:extLst>
              <a:ext uri="{FF2B5EF4-FFF2-40B4-BE49-F238E27FC236}">
                <a16:creationId xmlns:a16="http://schemas.microsoft.com/office/drawing/2014/main" id="{791A9669-32B6-DC74-A7D5-C0F0E583AB91}"/>
              </a:ext>
            </a:extLst>
          </p:cNvPr>
          <p:cNvGrpSpPr/>
          <p:nvPr/>
        </p:nvGrpSpPr>
        <p:grpSpPr>
          <a:xfrm>
            <a:off x="6618157" y="4645392"/>
            <a:ext cx="4879788" cy="1355973"/>
            <a:chOff x="742617" y="4891614"/>
            <a:chExt cx="4125544" cy="1939578"/>
          </a:xfrm>
        </p:grpSpPr>
        <p:sp>
          <p:nvSpPr>
            <p:cNvPr id="40" name="Rectangle 39">
              <a:extLst>
                <a:ext uri="{FF2B5EF4-FFF2-40B4-BE49-F238E27FC236}">
                  <a16:creationId xmlns:a16="http://schemas.microsoft.com/office/drawing/2014/main" id="{A42B986D-A653-7D3B-DD7F-E732420264C6}"/>
                </a:ext>
              </a:extLst>
            </p:cNvPr>
            <p:cNvSpPr/>
            <p:nvPr/>
          </p:nvSpPr>
          <p:spPr>
            <a:xfrm rot="5400000">
              <a:off x="2616699" y="3017532"/>
              <a:ext cx="377380" cy="4125544"/>
            </a:xfrm>
            <a:prstGeom prst="rect">
              <a:avLst/>
            </a:prstGeom>
            <a:solidFill>
              <a:srgbClr val="8C634A"/>
            </a:solidFill>
            <a:ln>
              <a:solidFill>
                <a:srgbClr val="8C634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600" b="1" dirty="0"/>
                <a:t>3 ÉCHÉANCES</a:t>
              </a:r>
            </a:p>
          </p:txBody>
        </p:sp>
        <p:sp>
          <p:nvSpPr>
            <p:cNvPr id="41" name="Organigramme : Alternative 40">
              <a:extLst>
                <a:ext uri="{FF2B5EF4-FFF2-40B4-BE49-F238E27FC236}">
                  <a16:creationId xmlns:a16="http://schemas.microsoft.com/office/drawing/2014/main" id="{95740B30-658E-29B2-7BE0-74559ECC879A}"/>
                </a:ext>
              </a:extLst>
            </p:cNvPr>
            <p:cNvSpPr/>
            <p:nvPr/>
          </p:nvSpPr>
          <p:spPr>
            <a:xfrm>
              <a:off x="852498" y="5899342"/>
              <a:ext cx="1156216" cy="931830"/>
            </a:xfrm>
            <a:prstGeom prst="flowChartAlternate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-40%</a:t>
              </a:r>
            </a:p>
            <a:p>
              <a:pPr algn="ctr"/>
              <a:r>
                <a:rPr lang="fr-FR" sz="2000"/>
                <a:t>2030</a:t>
              </a:r>
            </a:p>
          </p:txBody>
        </p:sp>
        <p:sp>
          <p:nvSpPr>
            <p:cNvPr id="42" name="Organigramme : Alternative 41">
              <a:extLst>
                <a:ext uri="{FF2B5EF4-FFF2-40B4-BE49-F238E27FC236}">
                  <a16:creationId xmlns:a16="http://schemas.microsoft.com/office/drawing/2014/main" id="{3915FA17-2F95-3FC3-01B8-D8F5FFE87EC8}"/>
                </a:ext>
              </a:extLst>
            </p:cNvPr>
            <p:cNvSpPr/>
            <p:nvPr/>
          </p:nvSpPr>
          <p:spPr>
            <a:xfrm>
              <a:off x="2209778" y="5899348"/>
              <a:ext cx="1156216" cy="931837"/>
            </a:xfrm>
            <a:prstGeom prst="flowChartAlternateProcess">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-50%</a:t>
              </a:r>
            </a:p>
            <a:p>
              <a:pPr algn="ctr"/>
              <a:r>
                <a:rPr lang="fr-FR" sz="2000"/>
                <a:t>2040</a:t>
              </a:r>
            </a:p>
          </p:txBody>
        </p:sp>
        <p:sp>
          <p:nvSpPr>
            <p:cNvPr id="47" name="Organigramme : Alternative 46">
              <a:extLst>
                <a:ext uri="{FF2B5EF4-FFF2-40B4-BE49-F238E27FC236}">
                  <a16:creationId xmlns:a16="http://schemas.microsoft.com/office/drawing/2014/main" id="{454A845B-EF72-D19A-F888-9E34E2F10087}"/>
                </a:ext>
              </a:extLst>
            </p:cNvPr>
            <p:cNvSpPr/>
            <p:nvPr/>
          </p:nvSpPr>
          <p:spPr>
            <a:xfrm>
              <a:off x="3567059" y="5899362"/>
              <a:ext cx="1156216" cy="931830"/>
            </a:xfrm>
            <a:prstGeom prst="flowChartAlternateProcess">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-60%</a:t>
              </a:r>
            </a:p>
            <a:p>
              <a:pPr algn="ctr"/>
              <a:r>
                <a:rPr lang="fr-FR" sz="2000"/>
                <a:t>2050</a:t>
              </a:r>
            </a:p>
          </p:txBody>
        </p:sp>
      </p:grpSp>
      <p:grpSp>
        <p:nvGrpSpPr>
          <p:cNvPr id="48" name="Groupe 47">
            <a:extLst>
              <a:ext uri="{FF2B5EF4-FFF2-40B4-BE49-F238E27FC236}">
                <a16:creationId xmlns:a16="http://schemas.microsoft.com/office/drawing/2014/main" id="{FAE61BB8-FB6C-8423-F417-4BDE01E627A5}"/>
              </a:ext>
            </a:extLst>
          </p:cNvPr>
          <p:cNvGrpSpPr/>
          <p:nvPr/>
        </p:nvGrpSpPr>
        <p:grpSpPr>
          <a:xfrm>
            <a:off x="6613835" y="6416929"/>
            <a:ext cx="4847818" cy="1900638"/>
            <a:chOff x="3931285" y="5794584"/>
            <a:chExt cx="3455970" cy="2739276"/>
          </a:xfrm>
        </p:grpSpPr>
        <p:sp>
          <p:nvSpPr>
            <p:cNvPr id="49" name="Espace réservé du contenu 7">
              <a:extLst>
                <a:ext uri="{FF2B5EF4-FFF2-40B4-BE49-F238E27FC236}">
                  <a16:creationId xmlns:a16="http://schemas.microsoft.com/office/drawing/2014/main" id="{6CEB89F6-99BE-40D5-3476-3458EE99810C}"/>
                </a:ext>
              </a:extLst>
            </p:cNvPr>
            <p:cNvSpPr txBox="1">
              <a:spLocks/>
            </p:cNvSpPr>
            <p:nvPr/>
          </p:nvSpPr>
          <p:spPr>
            <a:xfrm>
              <a:off x="3931285" y="6474140"/>
              <a:ext cx="3455970" cy="2059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fr-FR" sz="1700">
                  <a:solidFill>
                    <a:srgbClr val="1C284B"/>
                  </a:solidFill>
                </a:rPr>
                <a:t>Jusqu’à 1 500 € pour les personnes physiques</a:t>
              </a:r>
            </a:p>
            <a:p>
              <a:pPr>
                <a:lnSpc>
                  <a:spcPct val="100000"/>
                </a:lnSpc>
                <a:buFont typeface="Wingdings" panose="05000000000000000000" pitchFamily="2" charset="2"/>
                <a:buChar char="ü"/>
              </a:pPr>
              <a:r>
                <a:rPr lang="fr-FR" sz="1700">
                  <a:solidFill>
                    <a:srgbClr val="1C284B"/>
                  </a:solidFill>
                </a:rPr>
                <a:t>Jusqu’à 7 500 € pour les personnes morales</a:t>
              </a:r>
            </a:p>
            <a:p>
              <a:pPr>
                <a:lnSpc>
                  <a:spcPct val="100000"/>
                </a:lnSpc>
                <a:buFont typeface="Wingdings" panose="05000000000000000000" pitchFamily="2" charset="2"/>
                <a:buChar char="ü"/>
              </a:pPr>
              <a:r>
                <a:rPr lang="fr-FR" sz="1700" b="1">
                  <a:solidFill>
                    <a:srgbClr val="1C284B"/>
                  </a:solidFill>
                </a:rPr>
                <a:t>Perte totale de valeur de l’actif</a:t>
              </a:r>
            </a:p>
          </p:txBody>
        </p:sp>
        <p:sp>
          <p:nvSpPr>
            <p:cNvPr id="55" name="Rectangle 54">
              <a:extLst>
                <a:ext uri="{FF2B5EF4-FFF2-40B4-BE49-F238E27FC236}">
                  <a16:creationId xmlns:a16="http://schemas.microsoft.com/office/drawing/2014/main" id="{6311BEDB-53FD-693D-CD18-CCA5CD8B25CC}"/>
                </a:ext>
              </a:extLst>
            </p:cNvPr>
            <p:cNvSpPr/>
            <p:nvPr/>
          </p:nvSpPr>
          <p:spPr>
            <a:xfrm rot="5400000">
              <a:off x="5469149" y="4256720"/>
              <a:ext cx="380242" cy="3455970"/>
            </a:xfrm>
            <a:prstGeom prst="rect">
              <a:avLst/>
            </a:prstGeom>
            <a:solidFill>
              <a:srgbClr val="8C634A"/>
            </a:solidFill>
            <a:ln>
              <a:solidFill>
                <a:srgbClr val="8C634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600" b="1"/>
                <a:t>SANCTIONS EN CAS DE NON-RESPECT</a:t>
              </a:r>
            </a:p>
          </p:txBody>
        </p:sp>
      </p:grpSp>
      <p:grpSp>
        <p:nvGrpSpPr>
          <p:cNvPr id="59" name="Groupe 58">
            <a:extLst>
              <a:ext uri="{FF2B5EF4-FFF2-40B4-BE49-F238E27FC236}">
                <a16:creationId xmlns:a16="http://schemas.microsoft.com/office/drawing/2014/main" id="{AABF4C81-35CA-B4EE-9CCE-74C13ADB0C4D}"/>
              </a:ext>
            </a:extLst>
          </p:cNvPr>
          <p:cNvGrpSpPr/>
          <p:nvPr/>
        </p:nvGrpSpPr>
        <p:grpSpPr>
          <a:xfrm>
            <a:off x="11630222" y="2045778"/>
            <a:ext cx="5066239" cy="6579607"/>
            <a:chOff x="960849" y="1954944"/>
            <a:chExt cx="14880891" cy="1858370"/>
          </a:xfrm>
        </p:grpSpPr>
        <p:grpSp>
          <p:nvGrpSpPr>
            <p:cNvPr id="60" name="Groupe 59">
              <a:extLst>
                <a:ext uri="{FF2B5EF4-FFF2-40B4-BE49-F238E27FC236}">
                  <a16:creationId xmlns:a16="http://schemas.microsoft.com/office/drawing/2014/main" id="{DFDEAC84-50F3-CCFB-924B-74B000B75A04}"/>
                </a:ext>
              </a:extLst>
            </p:cNvPr>
            <p:cNvGrpSpPr/>
            <p:nvPr/>
          </p:nvGrpSpPr>
          <p:grpSpPr>
            <a:xfrm>
              <a:off x="960850" y="1954944"/>
              <a:ext cx="14880890" cy="1858370"/>
              <a:chOff x="1094573" y="2010459"/>
              <a:chExt cx="14880890" cy="1858370"/>
            </a:xfrm>
          </p:grpSpPr>
          <p:sp>
            <p:nvSpPr>
              <p:cNvPr id="62" name="Rectangle 61">
                <a:extLst>
                  <a:ext uri="{FF2B5EF4-FFF2-40B4-BE49-F238E27FC236}">
                    <a16:creationId xmlns:a16="http://schemas.microsoft.com/office/drawing/2014/main" id="{E91550CF-72C2-5F1C-D6B5-927653B15E19}"/>
                  </a:ext>
                </a:extLst>
              </p:cNvPr>
              <p:cNvSpPr/>
              <p:nvPr/>
            </p:nvSpPr>
            <p:spPr>
              <a:xfrm>
                <a:off x="1094588" y="2010461"/>
                <a:ext cx="14880875" cy="1858368"/>
              </a:xfrm>
              <a:prstGeom prst="rect">
                <a:avLst/>
              </a:prstGeom>
              <a:solidFill>
                <a:schemeClr val="accent1">
                  <a:lumMod val="20000"/>
                  <a:lumOff val="80000"/>
                </a:schemeClr>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63" name="Rectangle 62">
                <a:extLst>
                  <a:ext uri="{FF2B5EF4-FFF2-40B4-BE49-F238E27FC236}">
                    <a16:creationId xmlns:a16="http://schemas.microsoft.com/office/drawing/2014/main" id="{E67D916A-67DD-4DEA-FAEA-30C0A1E3EFEC}"/>
                  </a:ext>
                </a:extLst>
              </p:cNvPr>
              <p:cNvSpPr/>
              <p:nvPr/>
            </p:nvSpPr>
            <p:spPr>
              <a:xfrm rot="5400000">
                <a:off x="8482850" y="-5377818"/>
                <a:ext cx="104321" cy="14880876"/>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fr-FR" sz="2000" b="1"/>
                  <a:t>DÉCRET DPE (Habitation)</a:t>
                </a:r>
              </a:p>
            </p:txBody>
          </p:sp>
        </p:grpSp>
        <p:sp>
          <p:nvSpPr>
            <p:cNvPr id="61" name="Espace réservé du contenu 7">
              <a:extLst>
                <a:ext uri="{FF2B5EF4-FFF2-40B4-BE49-F238E27FC236}">
                  <a16:creationId xmlns:a16="http://schemas.microsoft.com/office/drawing/2014/main" id="{64EFE0A5-D044-D1C7-1792-CF95743D134B}"/>
                </a:ext>
              </a:extLst>
            </p:cNvPr>
            <p:cNvSpPr txBox="1">
              <a:spLocks/>
            </p:cNvSpPr>
            <p:nvPr/>
          </p:nvSpPr>
          <p:spPr>
            <a:xfrm>
              <a:off x="960849" y="2074873"/>
              <a:ext cx="14880873" cy="5456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fr-FR" sz="1600" dirty="0">
                  <a:solidFill>
                    <a:srgbClr val="1C284B"/>
                  </a:solidFill>
                </a:rPr>
                <a:t>Nouveau </a:t>
              </a:r>
              <a:r>
                <a:rPr lang="fr-FR" sz="1600" b="1" dirty="0">
                  <a:solidFill>
                    <a:srgbClr val="1C284B"/>
                  </a:solidFill>
                </a:rPr>
                <a:t>DPE </a:t>
              </a:r>
              <a:r>
                <a:rPr lang="fr-FR" sz="1600" dirty="0">
                  <a:solidFill>
                    <a:srgbClr val="1C284B"/>
                  </a:solidFill>
                </a:rPr>
                <a:t>(Diagnostic de performance énergétique) opposable depuis </a:t>
              </a:r>
              <a:r>
                <a:rPr lang="fr-FR" sz="1600" b="1" dirty="0">
                  <a:solidFill>
                    <a:srgbClr val="1C284B"/>
                  </a:solidFill>
                </a:rPr>
                <a:t>Juillet 2021</a:t>
              </a:r>
            </a:p>
            <a:p>
              <a:pPr>
                <a:lnSpc>
                  <a:spcPct val="100000"/>
                </a:lnSpc>
                <a:spcBef>
                  <a:spcPts val="1800"/>
                </a:spcBef>
                <a:buFont typeface="Wingdings" panose="05000000000000000000" pitchFamily="2" charset="2"/>
                <a:buChar char="ü"/>
              </a:pPr>
              <a:r>
                <a:rPr lang="fr-FR" sz="1600" b="1" dirty="0">
                  <a:solidFill>
                    <a:srgbClr val="1C284B"/>
                  </a:solidFill>
                </a:rPr>
                <a:t>Mesure la consommation d’énergie </a:t>
              </a:r>
              <a:r>
                <a:rPr lang="fr-FR" sz="1600" dirty="0">
                  <a:solidFill>
                    <a:srgbClr val="1C284B"/>
                  </a:solidFill>
                </a:rPr>
                <a:t>d’un bâtiment</a:t>
              </a:r>
            </a:p>
            <a:p>
              <a:pPr>
                <a:lnSpc>
                  <a:spcPct val="100000"/>
                </a:lnSpc>
                <a:spcBef>
                  <a:spcPts val="1800"/>
                </a:spcBef>
                <a:buFont typeface="Wingdings" panose="05000000000000000000" pitchFamily="2" charset="2"/>
                <a:buChar char="ü"/>
              </a:pPr>
              <a:r>
                <a:rPr lang="fr-FR" sz="1600" b="1" dirty="0">
                  <a:solidFill>
                    <a:srgbClr val="1C284B"/>
                  </a:solidFill>
                </a:rPr>
                <a:t>Evalue son impact écologique</a:t>
              </a:r>
            </a:p>
            <a:p>
              <a:pPr>
                <a:lnSpc>
                  <a:spcPct val="100000"/>
                </a:lnSpc>
                <a:spcBef>
                  <a:spcPts val="1800"/>
                </a:spcBef>
                <a:buFont typeface="Wingdings" panose="05000000000000000000" pitchFamily="2" charset="2"/>
                <a:buChar char="ü"/>
              </a:pPr>
              <a:r>
                <a:rPr lang="fr-FR" sz="1600" dirty="0">
                  <a:solidFill>
                    <a:srgbClr val="1C284B"/>
                  </a:solidFill>
                </a:rPr>
                <a:t>Identifie les biens </a:t>
              </a:r>
              <a:r>
                <a:rPr lang="fr-FR" sz="1600" b="1" dirty="0">
                  <a:solidFill>
                    <a:srgbClr val="1C284B"/>
                  </a:solidFill>
                </a:rPr>
                <a:t>énergivores, </a:t>
              </a:r>
              <a:r>
                <a:rPr lang="fr-FR" sz="1600" dirty="0">
                  <a:solidFill>
                    <a:srgbClr val="1C284B"/>
                  </a:solidFill>
                </a:rPr>
                <a:t>pour les </a:t>
              </a:r>
              <a:r>
                <a:rPr lang="fr-FR" sz="1600" b="1" dirty="0">
                  <a:solidFill>
                    <a:srgbClr val="1C284B"/>
                  </a:solidFill>
                </a:rPr>
                <a:t>retirer</a:t>
              </a:r>
            </a:p>
          </p:txBody>
        </p:sp>
      </p:grpSp>
      <p:grpSp>
        <p:nvGrpSpPr>
          <p:cNvPr id="64" name="Groupe 63">
            <a:extLst>
              <a:ext uri="{FF2B5EF4-FFF2-40B4-BE49-F238E27FC236}">
                <a16:creationId xmlns:a16="http://schemas.microsoft.com/office/drawing/2014/main" id="{94CD5EB9-645E-9ED3-F98D-DB730657C544}"/>
              </a:ext>
            </a:extLst>
          </p:cNvPr>
          <p:cNvGrpSpPr/>
          <p:nvPr/>
        </p:nvGrpSpPr>
        <p:grpSpPr>
          <a:xfrm>
            <a:off x="11761006" y="6416929"/>
            <a:ext cx="4808791" cy="1779400"/>
            <a:chOff x="3882842" y="5794584"/>
            <a:chExt cx="3631413" cy="2557664"/>
          </a:xfrm>
        </p:grpSpPr>
        <p:sp>
          <p:nvSpPr>
            <p:cNvPr id="65" name="Espace réservé du contenu 7">
              <a:extLst>
                <a:ext uri="{FF2B5EF4-FFF2-40B4-BE49-F238E27FC236}">
                  <a16:creationId xmlns:a16="http://schemas.microsoft.com/office/drawing/2014/main" id="{79C861F9-385A-27BC-9613-5DBC370DDBE1}"/>
                </a:ext>
              </a:extLst>
            </p:cNvPr>
            <p:cNvSpPr txBox="1">
              <a:spLocks/>
            </p:cNvSpPr>
            <p:nvPr/>
          </p:nvSpPr>
          <p:spPr>
            <a:xfrm>
              <a:off x="3882842" y="6426773"/>
              <a:ext cx="3629328" cy="1925475"/>
            </a:xfrm>
            <a:prstGeom prst="rect">
              <a:avLst/>
            </a:prstGeom>
          </p:spPr>
          <p:txBody>
            <a:bodyPr vert="horz" lIns="91440" tIns="45720" rIns="91440" bIns="45720" rtlCol="0">
              <a:noAutofit/>
            </a:bodyPr>
            <a:lstStyle>
              <a:defPPr>
                <a:defRPr lang="en-US"/>
              </a:defPPr>
              <a:lvl1pPr marL="228600" indent="-228600">
                <a:lnSpc>
                  <a:spcPct val="150000"/>
                </a:lnSpc>
                <a:spcBef>
                  <a:spcPts val="1000"/>
                </a:spcBef>
                <a:buFont typeface="Wingdings" panose="05000000000000000000" pitchFamily="2" charset="2"/>
                <a:buChar char="ü"/>
                <a:defRPr sz="1700">
                  <a:solidFill>
                    <a:srgbClr val="1C284B"/>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00000"/>
                </a:lnSpc>
              </a:pPr>
              <a:r>
                <a:rPr lang="fr-FR"/>
                <a:t>Contraindre le propriétaire à faire les travaux</a:t>
              </a:r>
            </a:p>
            <a:p>
              <a:pPr algn="just">
                <a:lnSpc>
                  <a:spcPct val="100000"/>
                </a:lnSpc>
              </a:pPr>
              <a:r>
                <a:rPr lang="fr-FR"/>
                <a:t>Imposer une réduction de loyer</a:t>
              </a:r>
            </a:p>
            <a:p>
              <a:pPr>
                <a:lnSpc>
                  <a:spcPct val="100000"/>
                </a:lnSpc>
              </a:pPr>
              <a:r>
                <a:rPr lang="fr-FR"/>
                <a:t>Imposer des dommages et intérêts à payer au locataire</a:t>
              </a:r>
            </a:p>
          </p:txBody>
        </p:sp>
        <p:sp>
          <p:nvSpPr>
            <p:cNvPr id="66" name="Rectangle 65">
              <a:extLst>
                <a:ext uri="{FF2B5EF4-FFF2-40B4-BE49-F238E27FC236}">
                  <a16:creationId xmlns:a16="http://schemas.microsoft.com/office/drawing/2014/main" id="{62B1967A-6EBB-4BC8-BF47-7A3BBF98B7CA}"/>
                </a:ext>
              </a:extLst>
            </p:cNvPr>
            <p:cNvSpPr/>
            <p:nvPr/>
          </p:nvSpPr>
          <p:spPr>
            <a:xfrm rot="5400000">
              <a:off x="5512590" y="4166264"/>
              <a:ext cx="373346" cy="3629985"/>
            </a:xfrm>
            <a:prstGeom prst="rect">
              <a:avLst/>
            </a:prstGeom>
            <a:solidFill>
              <a:srgbClr val="8C634A"/>
            </a:solidFill>
            <a:ln>
              <a:solidFill>
                <a:srgbClr val="8C634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600" b="1"/>
                <a:t>SANCTIONS EN CAS DE NON-RESPECT</a:t>
              </a:r>
            </a:p>
          </p:txBody>
        </p:sp>
      </p:grpSp>
      <p:grpSp>
        <p:nvGrpSpPr>
          <p:cNvPr id="67" name="Groupe 66">
            <a:extLst>
              <a:ext uri="{FF2B5EF4-FFF2-40B4-BE49-F238E27FC236}">
                <a16:creationId xmlns:a16="http://schemas.microsoft.com/office/drawing/2014/main" id="{A9FC0AE7-16A2-B6E1-D4D1-A4AB30D35F51}"/>
              </a:ext>
            </a:extLst>
          </p:cNvPr>
          <p:cNvGrpSpPr/>
          <p:nvPr/>
        </p:nvGrpSpPr>
        <p:grpSpPr>
          <a:xfrm>
            <a:off x="11745135" y="4645391"/>
            <a:ext cx="4960009" cy="1445930"/>
            <a:chOff x="8846926" y="6103133"/>
            <a:chExt cx="4269192" cy="2605562"/>
          </a:xfrm>
        </p:grpSpPr>
        <p:sp>
          <p:nvSpPr>
            <p:cNvPr id="68" name="Rectangle 67">
              <a:extLst>
                <a:ext uri="{FF2B5EF4-FFF2-40B4-BE49-F238E27FC236}">
                  <a16:creationId xmlns:a16="http://schemas.microsoft.com/office/drawing/2014/main" id="{88B189AB-CF31-FA36-EA49-2D2ADB5167A6}"/>
                </a:ext>
              </a:extLst>
            </p:cNvPr>
            <p:cNvSpPr/>
            <p:nvPr/>
          </p:nvSpPr>
          <p:spPr>
            <a:xfrm rot="5400000">
              <a:off x="10690092" y="4277144"/>
              <a:ext cx="473565" cy="4125544"/>
            </a:xfrm>
            <a:prstGeom prst="rect">
              <a:avLst/>
            </a:prstGeom>
            <a:solidFill>
              <a:srgbClr val="8C634A"/>
            </a:solidFill>
            <a:ln>
              <a:solidFill>
                <a:srgbClr val="8C634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600" b="1" dirty="0"/>
                <a:t>3 ÉCHÉANCES</a:t>
              </a:r>
            </a:p>
          </p:txBody>
        </p:sp>
        <p:sp>
          <p:nvSpPr>
            <p:cNvPr id="69" name="ZoneTexte 68">
              <a:extLst>
                <a:ext uri="{FF2B5EF4-FFF2-40B4-BE49-F238E27FC236}">
                  <a16:creationId xmlns:a16="http://schemas.microsoft.com/office/drawing/2014/main" id="{858C0B85-E382-733B-421F-A10354348FDA}"/>
                </a:ext>
              </a:extLst>
            </p:cNvPr>
            <p:cNvSpPr txBox="1"/>
            <p:nvPr/>
          </p:nvSpPr>
          <p:spPr>
            <a:xfrm>
              <a:off x="8846926" y="6544266"/>
              <a:ext cx="4269192" cy="610073"/>
            </a:xfrm>
            <a:prstGeom prst="rect">
              <a:avLst/>
            </a:prstGeom>
            <a:noFill/>
          </p:spPr>
          <p:txBody>
            <a:bodyPr wrap="square">
              <a:spAutoFit/>
            </a:bodyPr>
            <a:lstStyle/>
            <a:p>
              <a:pPr algn="ctr"/>
              <a:r>
                <a:rPr lang="fr-FR" sz="1600">
                  <a:solidFill>
                    <a:srgbClr val="1C284B"/>
                  </a:solidFill>
                </a:rPr>
                <a:t>Interdiction de location selon la note:</a:t>
              </a:r>
              <a:endParaRPr lang="fr-FR" sz="1600"/>
            </a:p>
          </p:txBody>
        </p:sp>
        <p:sp>
          <p:nvSpPr>
            <p:cNvPr id="70" name="Rectangle : coins arrondis 69">
              <a:extLst>
                <a:ext uri="{FF2B5EF4-FFF2-40B4-BE49-F238E27FC236}">
                  <a16:creationId xmlns:a16="http://schemas.microsoft.com/office/drawing/2014/main" id="{162E913F-2629-AAAE-E78C-4919B638BC85}"/>
                </a:ext>
              </a:extLst>
            </p:cNvPr>
            <p:cNvSpPr/>
            <p:nvPr/>
          </p:nvSpPr>
          <p:spPr>
            <a:xfrm>
              <a:off x="9002948" y="8220817"/>
              <a:ext cx="1156216" cy="468052"/>
            </a:xfrm>
            <a:prstGeom prst="roundRect">
              <a:avLst/>
            </a:prstGeom>
            <a:solidFill>
              <a:srgbClr val="D72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2025</a:t>
              </a:r>
            </a:p>
          </p:txBody>
        </p:sp>
        <p:sp>
          <p:nvSpPr>
            <p:cNvPr id="72" name="Rectangle : coins arrondis 71">
              <a:extLst>
                <a:ext uri="{FF2B5EF4-FFF2-40B4-BE49-F238E27FC236}">
                  <a16:creationId xmlns:a16="http://schemas.microsoft.com/office/drawing/2014/main" id="{D250B358-47EE-655D-EAB2-3404E1875399}"/>
                </a:ext>
              </a:extLst>
            </p:cNvPr>
            <p:cNvSpPr/>
            <p:nvPr/>
          </p:nvSpPr>
          <p:spPr>
            <a:xfrm>
              <a:off x="10360229" y="8238785"/>
              <a:ext cx="1156215" cy="468052"/>
            </a:xfrm>
            <a:prstGeom prst="roundRect">
              <a:avLst/>
            </a:prstGeom>
            <a:solidFill>
              <a:srgbClr val="EB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2028</a:t>
              </a:r>
            </a:p>
          </p:txBody>
        </p:sp>
        <p:sp>
          <p:nvSpPr>
            <p:cNvPr id="73" name="Rectangle : coins arrondis 72">
              <a:extLst>
                <a:ext uri="{FF2B5EF4-FFF2-40B4-BE49-F238E27FC236}">
                  <a16:creationId xmlns:a16="http://schemas.microsoft.com/office/drawing/2014/main" id="{C9CB2595-34BA-FA9F-5328-84F0245E60B7}"/>
                </a:ext>
              </a:extLst>
            </p:cNvPr>
            <p:cNvSpPr/>
            <p:nvPr/>
          </p:nvSpPr>
          <p:spPr>
            <a:xfrm>
              <a:off x="11717507" y="8238500"/>
              <a:ext cx="1155599" cy="470195"/>
            </a:xfrm>
            <a:prstGeom prst="roundRect">
              <a:avLst/>
            </a:prstGeom>
            <a:solidFill>
              <a:srgbClr val="F0B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2034</a:t>
              </a:r>
            </a:p>
          </p:txBody>
        </p:sp>
        <p:sp>
          <p:nvSpPr>
            <p:cNvPr id="77" name="Rectangle 76">
              <a:extLst>
                <a:ext uri="{FF2B5EF4-FFF2-40B4-BE49-F238E27FC236}">
                  <a16:creationId xmlns:a16="http://schemas.microsoft.com/office/drawing/2014/main" id="{388145EB-01D3-A2A2-50B5-7CD7093C3779}"/>
                </a:ext>
              </a:extLst>
            </p:cNvPr>
            <p:cNvSpPr/>
            <p:nvPr/>
          </p:nvSpPr>
          <p:spPr>
            <a:xfrm>
              <a:off x="9002948" y="7423348"/>
              <a:ext cx="1156216" cy="674462"/>
            </a:xfrm>
            <a:prstGeom prst="rect">
              <a:avLst/>
            </a:prstGeom>
            <a:solidFill>
              <a:srgbClr val="D72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G</a:t>
              </a:r>
            </a:p>
          </p:txBody>
        </p:sp>
        <p:sp>
          <p:nvSpPr>
            <p:cNvPr id="78" name="Rectangle 77">
              <a:extLst>
                <a:ext uri="{FF2B5EF4-FFF2-40B4-BE49-F238E27FC236}">
                  <a16:creationId xmlns:a16="http://schemas.microsoft.com/office/drawing/2014/main" id="{26045168-FB1A-A76D-1AFF-FCE9B18A5287}"/>
                </a:ext>
              </a:extLst>
            </p:cNvPr>
            <p:cNvSpPr/>
            <p:nvPr/>
          </p:nvSpPr>
          <p:spPr>
            <a:xfrm>
              <a:off x="10360227" y="7438101"/>
              <a:ext cx="1156216" cy="674462"/>
            </a:xfrm>
            <a:prstGeom prst="rect">
              <a:avLst/>
            </a:prstGeom>
            <a:solidFill>
              <a:srgbClr val="EB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F</a:t>
              </a:r>
            </a:p>
          </p:txBody>
        </p:sp>
        <p:sp>
          <p:nvSpPr>
            <p:cNvPr id="79" name="Rectangle 78">
              <a:extLst>
                <a:ext uri="{FF2B5EF4-FFF2-40B4-BE49-F238E27FC236}">
                  <a16:creationId xmlns:a16="http://schemas.microsoft.com/office/drawing/2014/main" id="{30937C46-AF25-1FE7-86C9-573DB9F3902A}"/>
                </a:ext>
              </a:extLst>
            </p:cNvPr>
            <p:cNvSpPr/>
            <p:nvPr/>
          </p:nvSpPr>
          <p:spPr>
            <a:xfrm>
              <a:off x="11717507" y="7449459"/>
              <a:ext cx="1156216" cy="674462"/>
            </a:xfrm>
            <a:prstGeom prst="rect">
              <a:avLst/>
            </a:prstGeom>
            <a:solidFill>
              <a:srgbClr val="F0B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t>E</a:t>
              </a:r>
            </a:p>
          </p:txBody>
        </p:sp>
      </p:grpSp>
      <p:grpSp>
        <p:nvGrpSpPr>
          <p:cNvPr id="80" name="Groupe 79">
            <a:extLst>
              <a:ext uri="{FF2B5EF4-FFF2-40B4-BE49-F238E27FC236}">
                <a16:creationId xmlns:a16="http://schemas.microsoft.com/office/drawing/2014/main" id="{FC4D8B80-2607-F3C9-4CB5-F95A002750E5}"/>
              </a:ext>
            </a:extLst>
          </p:cNvPr>
          <p:cNvGrpSpPr/>
          <p:nvPr/>
        </p:nvGrpSpPr>
        <p:grpSpPr>
          <a:xfrm>
            <a:off x="643055" y="5485163"/>
            <a:ext cx="5572820" cy="1661237"/>
            <a:chOff x="643055" y="5726256"/>
            <a:chExt cx="5572820" cy="1661237"/>
          </a:xfrm>
        </p:grpSpPr>
        <p:grpSp>
          <p:nvGrpSpPr>
            <p:cNvPr id="81" name="Groupe 80">
              <a:extLst>
                <a:ext uri="{FF2B5EF4-FFF2-40B4-BE49-F238E27FC236}">
                  <a16:creationId xmlns:a16="http://schemas.microsoft.com/office/drawing/2014/main" id="{B2B786C3-B480-A96E-0998-31A7B417C36C}"/>
                </a:ext>
              </a:extLst>
            </p:cNvPr>
            <p:cNvGrpSpPr/>
            <p:nvPr/>
          </p:nvGrpSpPr>
          <p:grpSpPr>
            <a:xfrm>
              <a:off x="643055" y="5726256"/>
              <a:ext cx="5572820" cy="1661237"/>
              <a:chOff x="6826086" y="1957338"/>
              <a:chExt cx="7836992" cy="3659908"/>
            </a:xfrm>
          </p:grpSpPr>
          <p:sp>
            <p:nvSpPr>
              <p:cNvPr id="84" name="Rectangle 83">
                <a:extLst>
                  <a:ext uri="{FF2B5EF4-FFF2-40B4-BE49-F238E27FC236}">
                    <a16:creationId xmlns:a16="http://schemas.microsoft.com/office/drawing/2014/main" id="{9F2EE6B6-1875-6038-218C-001B26D2F100}"/>
                  </a:ext>
                </a:extLst>
              </p:cNvPr>
              <p:cNvSpPr/>
              <p:nvPr/>
            </p:nvSpPr>
            <p:spPr>
              <a:xfrm>
                <a:off x="6826086" y="1960898"/>
                <a:ext cx="7836992" cy="816918"/>
              </a:xfrm>
              <a:prstGeom prst="rect">
                <a:avLst/>
              </a:prstGeom>
              <a:solidFill>
                <a:srgbClr val="8C63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cap="all">
                    <a:cs typeface="ChaletBook"/>
                  </a:rPr>
                  <a:t>IMPACT ENVIRONNEMENTAL DE L’IMMOBILIER</a:t>
                </a:r>
                <a:endParaRPr lang="fr-FR" sz="1600"/>
              </a:p>
            </p:txBody>
          </p:sp>
          <p:sp>
            <p:nvSpPr>
              <p:cNvPr id="85" name="Rectangle 84">
                <a:extLst>
                  <a:ext uri="{FF2B5EF4-FFF2-40B4-BE49-F238E27FC236}">
                    <a16:creationId xmlns:a16="http://schemas.microsoft.com/office/drawing/2014/main" id="{5A5190E9-3B4D-A695-87DC-CD5639AB0B23}"/>
                  </a:ext>
                </a:extLst>
              </p:cNvPr>
              <p:cNvSpPr/>
              <p:nvPr/>
            </p:nvSpPr>
            <p:spPr>
              <a:xfrm>
                <a:off x="6826087" y="1957338"/>
                <a:ext cx="7836991" cy="365990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82" name="ZoneTexte 81">
              <a:extLst>
                <a:ext uri="{FF2B5EF4-FFF2-40B4-BE49-F238E27FC236}">
                  <a16:creationId xmlns:a16="http://schemas.microsoft.com/office/drawing/2014/main" id="{451FDB94-55CD-D26E-EC38-6E11C859DABA}"/>
                </a:ext>
              </a:extLst>
            </p:cNvPr>
            <p:cNvSpPr txBox="1"/>
            <p:nvPr/>
          </p:nvSpPr>
          <p:spPr>
            <a:xfrm>
              <a:off x="651740" y="6285838"/>
              <a:ext cx="5564132" cy="646331"/>
            </a:xfrm>
            <a:prstGeom prst="rect">
              <a:avLst/>
            </a:prstGeom>
            <a:noFill/>
          </p:spPr>
          <p:txBody>
            <a:bodyPr wrap="square">
              <a:spAutoFit/>
            </a:bodyPr>
            <a:lstStyle/>
            <a:p>
              <a:r>
                <a:rPr lang="fr-FR" b="1">
                  <a:solidFill>
                    <a:srgbClr val="1C284B"/>
                  </a:solidFill>
                </a:rPr>
                <a:t>43 % des consommations énergétiques annuelles françaises émises par le Secteur du Bâtiment</a:t>
              </a:r>
            </a:p>
          </p:txBody>
        </p:sp>
        <p:sp>
          <p:nvSpPr>
            <p:cNvPr id="83" name="ZoneTexte 82">
              <a:extLst>
                <a:ext uri="{FF2B5EF4-FFF2-40B4-BE49-F238E27FC236}">
                  <a16:creationId xmlns:a16="http://schemas.microsoft.com/office/drawing/2014/main" id="{A0F675F0-2E49-004C-54DF-7874D9F351A5}"/>
                </a:ext>
              </a:extLst>
            </p:cNvPr>
            <p:cNvSpPr txBox="1"/>
            <p:nvPr/>
          </p:nvSpPr>
          <p:spPr>
            <a:xfrm>
              <a:off x="3138267" y="7085802"/>
              <a:ext cx="3077461" cy="253916"/>
            </a:xfrm>
            <a:prstGeom prst="rect">
              <a:avLst/>
            </a:prstGeom>
            <a:noFill/>
          </p:spPr>
          <p:txBody>
            <a:bodyPr wrap="square">
              <a:spAutoFit/>
            </a:bodyPr>
            <a:lstStyle/>
            <a:p>
              <a:pPr algn="r"/>
              <a:r>
                <a:rPr lang="fr-FR" sz="1050">
                  <a:solidFill>
                    <a:srgbClr val="1C284B"/>
                  </a:solidFill>
                </a:rPr>
                <a:t>Source : Ministère de la Transition énergétique</a:t>
              </a:r>
            </a:p>
          </p:txBody>
        </p:sp>
      </p:grpSp>
      <p:grpSp>
        <p:nvGrpSpPr>
          <p:cNvPr id="86" name="Groupe 85">
            <a:extLst>
              <a:ext uri="{FF2B5EF4-FFF2-40B4-BE49-F238E27FC236}">
                <a16:creationId xmlns:a16="http://schemas.microsoft.com/office/drawing/2014/main" id="{E0159351-152D-971A-98E3-A72E0C2F8711}"/>
              </a:ext>
            </a:extLst>
          </p:cNvPr>
          <p:cNvGrpSpPr/>
          <p:nvPr/>
        </p:nvGrpSpPr>
        <p:grpSpPr>
          <a:xfrm>
            <a:off x="643052" y="7446335"/>
            <a:ext cx="5572823" cy="1179050"/>
            <a:chOff x="6826086" y="1957338"/>
            <a:chExt cx="7836992" cy="3659908"/>
          </a:xfrm>
        </p:grpSpPr>
        <p:sp>
          <p:nvSpPr>
            <p:cNvPr id="87" name="Rectangle 86">
              <a:extLst>
                <a:ext uri="{FF2B5EF4-FFF2-40B4-BE49-F238E27FC236}">
                  <a16:creationId xmlns:a16="http://schemas.microsoft.com/office/drawing/2014/main" id="{34315EAD-6033-B6BF-01B9-A20CFD6819CE}"/>
                </a:ext>
              </a:extLst>
            </p:cNvPr>
            <p:cNvSpPr/>
            <p:nvPr/>
          </p:nvSpPr>
          <p:spPr>
            <a:xfrm>
              <a:off x="6826086" y="1960902"/>
              <a:ext cx="7836992" cy="1146449"/>
            </a:xfrm>
            <a:prstGeom prst="rect">
              <a:avLst/>
            </a:prstGeom>
            <a:solidFill>
              <a:srgbClr val="8C63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cap="all">
                  <a:cs typeface="ChaletBook"/>
                </a:rPr>
                <a:t>Valorisation des </a:t>
              </a:r>
              <a:r>
                <a:rPr lang="fr-FR" cap="all" err="1">
                  <a:cs typeface="ChaletBook"/>
                </a:rPr>
                <a:t>cee</a:t>
              </a:r>
              <a:endParaRPr lang="fr-FR" sz="1600"/>
            </a:p>
          </p:txBody>
        </p:sp>
        <p:sp>
          <p:nvSpPr>
            <p:cNvPr id="88" name="Rectangle 87">
              <a:extLst>
                <a:ext uri="{FF2B5EF4-FFF2-40B4-BE49-F238E27FC236}">
                  <a16:creationId xmlns:a16="http://schemas.microsoft.com/office/drawing/2014/main" id="{BAD34C65-A909-7558-7762-D24F8D6AFB6F}"/>
                </a:ext>
              </a:extLst>
            </p:cNvPr>
            <p:cNvSpPr/>
            <p:nvPr/>
          </p:nvSpPr>
          <p:spPr>
            <a:xfrm>
              <a:off x="6826087" y="1957338"/>
              <a:ext cx="7836991" cy="365990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89" name="ZoneTexte 88">
            <a:extLst>
              <a:ext uri="{FF2B5EF4-FFF2-40B4-BE49-F238E27FC236}">
                <a16:creationId xmlns:a16="http://schemas.microsoft.com/office/drawing/2014/main" id="{53E3834B-984E-1C83-5B19-4D33F1944227}"/>
              </a:ext>
            </a:extLst>
          </p:cNvPr>
          <p:cNvSpPr txBox="1"/>
          <p:nvPr/>
        </p:nvSpPr>
        <p:spPr>
          <a:xfrm>
            <a:off x="651740" y="8011663"/>
            <a:ext cx="5572819" cy="369332"/>
          </a:xfrm>
          <a:prstGeom prst="rect">
            <a:avLst/>
          </a:prstGeom>
          <a:noFill/>
        </p:spPr>
        <p:txBody>
          <a:bodyPr wrap="square">
            <a:spAutoFit/>
          </a:bodyPr>
          <a:lstStyle/>
          <a:p>
            <a:r>
              <a:rPr lang="fr-FR" b="1">
                <a:solidFill>
                  <a:srgbClr val="1C284B"/>
                </a:solidFill>
              </a:rPr>
              <a:t>Nouvel impact financier sur la rénovation immobilière</a:t>
            </a:r>
          </a:p>
        </p:txBody>
      </p:sp>
    </p:spTree>
    <p:extLst>
      <p:ext uri="{BB962C8B-B14F-4D97-AF65-F5344CB8AC3E}">
        <p14:creationId xmlns:p14="http://schemas.microsoft.com/office/powerpoint/2010/main" val="159677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5">
            <a:extLst>
              <a:ext uri="{FF2B5EF4-FFF2-40B4-BE49-F238E27FC236}">
                <a16:creationId xmlns:a16="http://schemas.microsoft.com/office/drawing/2014/main" id="{53C64268-60EB-7FD1-62AE-7F90B161EE87}"/>
              </a:ext>
            </a:extLst>
          </p:cNvPr>
          <p:cNvSpPr>
            <a:spLocks noChangeAspect="1"/>
          </p:cNvSpPr>
          <p:nvPr/>
        </p:nvSpPr>
        <p:spPr>
          <a:xfrm>
            <a:off x="15474110" y="168282"/>
            <a:ext cx="1617337" cy="675899"/>
          </a:xfrm>
          <a:prstGeom prst="rect">
            <a:avLst/>
          </a:prstGeom>
          <a:blipFill>
            <a:blip r:embed="rId3" cstate="print"/>
            <a:stretch>
              <a:fillRect/>
            </a:stretch>
          </a:blipFill>
        </p:spPr>
        <p:txBody>
          <a:bodyPr wrap="square" lIns="0" tIns="0" rIns="0" bIns="0" rtlCol="0">
            <a:spAutoFit/>
          </a:bodyPr>
          <a:lstStyle/>
          <a:p>
            <a:endParaRPr/>
          </a:p>
        </p:txBody>
      </p:sp>
      <p:sp>
        <p:nvSpPr>
          <p:cNvPr id="3" name="Espace réservé du numéro de diapositive 19">
            <a:extLst>
              <a:ext uri="{FF2B5EF4-FFF2-40B4-BE49-F238E27FC236}">
                <a16:creationId xmlns:a16="http://schemas.microsoft.com/office/drawing/2014/main" id="{A88487B6-04A3-ADCC-D6B4-DB3B3015CC8C}"/>
              </a:ext>
            </a:extLst>
          </p:cNvPr>
          <p:cNvSpPr>
            <a:spLocks noGrp="1"/>
          </p:cNvSpPr>
          <p:nvPr>
            <p:ph type="sldNum" sz="quarter" idx="12"/>
          </p:nvPr>
        </p:nvSpPr>
        <p:spPr>
          <a:xfrm>
            <a:off x="16685940" y="9113370"/>
            <a:ext cx="366329" cy="519112"/>
          </a:xfrm>
        </p:spPr>
        <p:txBody>
          <a:bodyPr/>
          <a:lstStyle/>
          <a:p>
            <a:fld id="{F14C8A0F-9F87-4DA4-9E64-B8A07D3B2374}" type="slidenum">
              <a:rPr lang="en-US" smtClean="0"/>
              <a:pPr/>
              <a:t>8</a:t>
            </a:fld>
            <a:endParaRPr lang="en-US"/>
          </a:p>
        </p:txBody>
      </p:sp>
      <p:sp>
        <p:nvSpPr>
          <p:cNvPr id="5" name="Text Placeholder 11">
            <a:extLst>
              <a:ext uri="{FF2B5EF4-FFF2-40B4-BE49-F238E27FC236}">
                <a16:creationId xmlns:a16="http://schemas.microsoft.com/office/drawing/2014/main" id="{E7651C7E-7433-822C-B200-C501E00CA009}"/>
              </a:ext>
            </a:extLst>
          </p:cNvPr>
          <p:cNvSpPr txBox="1">
            <a:spLocks/>
          </p:cNvSpPr>
          <p:nvPr/>
        </p:nvSpPr>
        <p:spPr>
          <a:xfrm>
            <a:off x="5626100" y="9183755"/>
            <a:ext cx="10969021" cy="39704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000" kern="1200">
                <a:solidFill>
                  <a:srgbClr val="1C28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fr-FR" sz="900"/>
              <a:t>Ce document est confidentiel et non contractuel. L’investissement dans des Sociétés de Libre Partenariat comporte des risques, notamment de perte en capital et d’illiquidité. </a:t>
            </a:r>
            <a:br>
              <a:rPr lang="fr-FR" sz="900"/>
            </a:br>
            <a:r>
              <a:rPr lang="fr-FR" sz="900"/>
              <a:t>Tout diffusion et reproduction (totale ou partielle) de ce document sont strictement interdite sans l’accord express d’Acer Finance. Les performances passées ne constituent pas un indicateur fiable des performances futures.</a:t>
            </a:r>
          </a:p>
        </p:txBody>
      </p:sp>
      <p:sp>
        <p:nvSpPr>
          <p:cNvPr id="14" name="ZoneTexte 13">
            <a:extLst>
              <a:ext uri="{FF2B5EF4-FFF2-40B4-BE49-F238E27FC236}">
                <a16:creationId xmlns:a16="http://schemas.microsoft.com/office/drawing/2014/main" id="{A0E118EA-BF12-86F2-5502-E6C037245747}"/>
              </a:ext>
            </a:extLst>
          </p:cNvPr>
          <p:cNvSpPr txBox="1"/>
          <p:nvPr/>
        </p:nvSpPr>
        <p:spPr>
          <a:xfrm>
            <a:off x="655833" y="5745373"/>
            <a:ext cx="7823640" cy="2185214"/>
          </a:xfrm>
          <a:prstGeom prst="rect">
            <a:avLst/>
          </a:prstGeom>
          <a:noFill/>
          <a:ln>
            <a:solidFill>
              <a:schemeClr val="tx1"/>
            </a:solidFill>
          </a:ln>
        </p:spPr>
        <p:txBody>
          <a:bodyPr wrap="square">
            <a:spAutoFit/>
          </a:bodyPr>
          <a:lstStyle/>
          <a:p>
            <a:endParaRPr lang="fr-FR" sz="1700" b="1">
              <a:solidFill>
                <a:srgbClr val="1C284B"/>
              </a:solidFill>
            </a:endParaRPr>
          </a:p>
          <a:p>
            <a:pPr marL="285750" indent="-285750">
              <a:buFont typeface="Wingdings" panose="05000000000000000000" pitchFamily="2" charset="2"/>
              <a:buChar char="ü"/>
            </a:pPr>
            <a:r>
              <a:rPr lang="fr-FR" sz="1700" b="1">
                <a:solidFill>
                  <a:srgbClr val="1C284B"/>
                </a:solidFill>
              </a:rPr>
              <a:t>Difficulté sur l’obtention des permis liés aux contraintes environnementales, administratives et au « pastillage parisien »</a:t>
            </a:r>
          </a:p>
          <a:p>
            <a:pPr marL="285750" indent="-285750">
              <a:buFont typeface="Wingdings" panose="05000000000000000000" pitchFamily="2" charset="2"/>
              <a:buChar char="ü"/>
            </a:pPr>
            <a:endParaRPr lang="fr-FR" sz="1700" b="1">
              <a:solidFill>
                <a:srgbClr val="1C284B"/>
              </a:solidFill>
            </a:endParaRPr>
          </a:p>
          <a:p>
            <a:pPr marL="285750" indent="-285750">
              <a:buFont typeface="Wingdings" panose="05000000000000000000" pitchFamily="2" charset="2"/>
              <a:buChar char="ü"/>
            </a:pPr>
            <a:r>
              <a:rPr lang="fr-FR" sz="1700" b="1">
                <a:solidFill>
                  <a:srgbClr val="1C284B"/>
                </a:solidFill>
              </a:rPr>
              <a:t>Retard des livraisons du fait de : </a:t>
            </a:r>
          </a:p>
          <a:p>
            <a:pPr marL="742950" lvl="1" indent="-285750">
              <a:buFont typeface="Wingdings" panose="05000000000000000000" pitchFamily="2" charset="2"/>
              <a:buChar char="§"/>
            </a:pPr>
            <a:r>
              <a:rPr lang="fr-FR" sz="1700">
                <a:solidFill>
                  <a:srgbClr val="1C284B"/>
                </a:solidFill>
              </a:rPr>
              <a:t>Main d’œuvre en raréfaction</a:t>
            </a:r>
          </a:p>
          <a:p>
            <a:pPr marL="742950" lvl="1" indent="-285750">
              <a:buFont typeface="Wingdings" panose="05000000000000000000" pitchFamily="2" charset="2"/>
              <a:buChar char="§"/>
            </a:pPr>
            <a:r>
              <a:rPr lang="fr-FR" sz="1700">
                <a:solidFill>
                  <a:srgbClr val="1C284B"/>
                </a:solidFill>
              </a:rPr>
              <a:t>Coût des matières premières en hausse </a:t>
            </a:r>
          </a:p>
          <a:p>
            <a:pPr marL="742950" lvl="1" indent="-285750">
              <a:buFont typeface="Wingdings" panose="05000000000000000000" pitchFamily="2" charset="2"/>
              <a:buChar char="§"/>
            </a:pPr>
            <a:r>
              <a:rPr lang="fr-FR" sz="1700">
                <a:solidFill>
                  <a:srgbClr val="1C284B"/>
                </a:solidFill>
              </a:rPr>
              <a:t>Contraintes liées aux Jeux Olympiques 2024</a:t>
            </a:r>
          </a:p>
        </p:txBody>
      </p:sp>
      <p:grpSp>
        <p:nvGrpSpPr>
          <p:cNvPr id="16" name="Groupe 15">
            <a:extLst>
              <a:ext uri="{FF2B5EF4-FFF2-40B4-BE49-F238E27FC236}">
                <a16:creationId xmlns:a16="http://schemas.microsoft.com/office/drawing/2014/main" id="{C44D930A-5900-B859-90BE-34F1BF201C11}"/>
              </a:ext>
            </a:extLst>
          </p:cNvPr>
          <p:cNvGrpSpPr/>
          <p:nvPr/>
        </p:nvGrpSpPr>
        <p:grpSpPr>
          <a:xfrm>
            <a:off x="9818261" y="1927529"/>
            <a:ext cx="6883925" cy="6003058"/>
            <a:chOff x="1331249" y="2010460"/>
            <a:chExt cx="14644214" cy="997697"/>
          </a:xfrm>
        </p:grpSpPr>
        <p:sp>
          <p:nvSpPr>
            <p:cNvPr id="18" name="Rectangle 17">
              <a:extLst>
                <a:ext uri="{FF2B5EF4-FFF2-40B4-BE49-F238E27FC236}">
                  <a16:creationId xmlns:a16="http://schemas.microsoft.com/office/drawing/2014/main" id="{E74E6997-686F-3841-8E0A-A2E65BAE7CAA}"/>
                </a:ext>
              </a:extLst>
            </p:cNvPr>
            <p:cNvSpPr/>
            <p:nvPr/>
          </p:nvSpPr>
          <p:spPr>
            <a:xfrm>
              <a:off x="1331258" y="2010461"/>
              <a:ext cx="14644205" cy="997696"/>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19" name="Rectangle 18">
              <a:extLst>
                <a:ext uri="{FF2B5EF4-FFF2-40B4-BE49-F238E27FC236}">
                  <a16:creationId xmlns:a16="http://schemas.microsoft.com/office/drawing/2014/main" id="{165CE1A3-0A54-AC05-DE49-233DF3EEA5F1}"/>
                </a:ext>
              </a:extLst>
            </p:cNvPr>
            <p:cNvSpPr/>
            <p:nvPr/>
          </p:nvSpPr>
          <p:spPr>
            <a:xfrm rot="5400000">
              <a:off x="8542396" y="-5200687"/>
              <a:ext cx="221910" cy="14644203"/>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200" b="1"/>
                <a:t>SOLUTION PRINCIPALE : </a:t>
              </a:r>
            </a:p>
            <a:p>
              <a:pPr algn="ctr"/>
              <a:r>
                <a:rPr lang="fr-FR" sz="2200" b="1"/>
                <a:t>LA REHABILITATION</a:t>
              </a:r>
            </a:p>
          </p:txBody>
        </p:sp>
      </p:grpSp>
      <p:sp>
        <p:nvSpPr>
          <p:cNvPr id="21" name="Espace réservé du contenu 7">
            <a:extLst>
              <a:ext uri="{FF2B5EF4-FFF2-40B4-BE49-F238E27FC236}">
                <a16:creationId xmlns:a16="http://schemas.microsoft.com/office/drawing/2014/main" id="{168432F7-AC14-42AA-5B70-DC7A2F21BCDC}"/>
              </a:ext>
            </a:extLst>
          </p:cNvPr>
          <p:cNvSpPr txBox="1">
            <a:spLocks/>
          </p:cNvSpPr>
          <p:nvPr/>
        </p:nvSpPr>
        <p:spPr>
          <a:xfrm>
            <a:off x="9869005" y="3400670"/>
            <a:ext cx="6883919" cy="4629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4200"/>
              </a:spcBef>
              <a:buFont typeface="Wingdings" panose="05000000000000000000" pitchFamily="2" charset="2"/>
              <a:buChar char="ü"/>
            </a:pPr>
            <a:r>
              <a:rPr lang="fr-FR" sz="2000" b="1" dirty="0">
                <a:solidFill>
                  <a:srgbClr val="1C284B"/>
                </a:solidFill>
              </a:rPr>
              <a:t>Repositionne les actifs existants sur le marché en répondant aux demandes des utilisateurs</a:t>
            </a:r>
          </a:p>
          <a:p>
            <a:pPr>
              <a:lnSpc>
                <a:spcPct val="150000"/>
              </a:lnSpc>
              <a:spcBef>
                <a:spcPts val="4200"/>
              </a:spcBef>
              <a:buFont typeface="Wingdings" panose="05000000000000000000" pitchFamily="2" charset="2"/>
              <a:buChar char="ü"/>
            </a:pPr>
            <a:r>
              <a:rPr lang="fr-FR" sz="2000" b="1" dirty="0">
                <a:solidFill>
                  <a:srgbClr val="1C284B"/>
                </a:solidFill>
              </a:rPr>
              <a:t>Utilise moins de carbone qu’une démolition puis reconstruction</a:t>
            </a:r>
          </a:p>
          <a:p>
            <a:pPr>
              <a:lnSpc>
                <a:spcPct val="150000"/>
              </a:lnSpc>
              <a:spcBef>
                <a:spcPts val="4200"/>
              </a:spcBef>
              <a:buFont typeface="Wingdings" panose="05000000000000000000" pitchFamily="2" charset="2"/>
              <a:buChar char="ü"/>
            </a:pPr>
            <a:r>
              <a:rPr lang="fr-FR" sz="2000" b="1" dirty="0">
                <a:solidFill>
                  <a:srgbClr val="1C284B"/>
                </a:solidFill>
              </a:rPr>
              <a:t>Compense la décélération de la mise en chantier</a:t>
            </a:r>
          </a:p>
        </p:txBody>
      </p:sp>
      <p:grpSp>
        <p:nvGrpSpPr>
          <p:cNvPr id="23" name="Groupe 22">
            <a:extLst>
              <a:ext uri="{FF2B5EF4-FFF2-40B4-BE49-F238E27FC236}">
                <a16:creationId xmlns:a16="http://schemas.microsoft.com/office/drawing/2014/main" id="{E16E9F96-24E0-F5B3-A4E9-D91779882207}"/>
              </a:ext>
            </a:extLst>
          </p:cNvPr>
          <p:cNvGrpSpPr/>
          <p:nvPr/>
        </p:nvGrpSpPr>
        <p:grpSpPr>
          <a:xfrm>
            <a:off x="655833" y="1921919"/>
            <a:ext cx="7823645" cy="3130522"/>
            <a:chOff x="1331250" y="2010460"/>
            <a:chExt cx="14644213" cy="1148874"/>
          </a:xfrm>
        </p:grpSpPr>
        <p:sp>
          <p:nvSpPr>
            <p:cNvPr id="24" name="Rectangle 23">
              <a:extLst>
                <a:ext uri="{FF2B5EF4-FFF2-40B4-BE49-F238E27FC236}">
                  <a16:creationId xmlns:a16="http://schemas.microsoft.com/office/drawing/2014/main" id="{A902AA43-5BA1-1405-CC32-C2A9F87B5E9F}"/>
                </a:ext>
              </a:extLst>
            </p:cNvPr>
            <p:cNvSpPr/>
            <p:nvPr/>
          </p:nvSpPr>
          <p:spPr>
            <a:xfrm>
              <a:off x="1331259" y="2010461"/>
              <a:ext cx="14644204" cy="1148873"/>
            </a:xfrm>
            <a:prstGeom prst="rect">
              <a:avLst/>
            </a:prstGeom>
            <a:solidFill>
              <a:schemeClr val="bg1"/>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C284B"/>
                </a:solidFill>
              </a:endParaRPr>
            </a:p>
          </p:txBody>
        </p:sp>
        <p:sp>
          <p:nvSpPr>
            <p:cNvPr id="25" name="Rectangle 24">
              <a:extLst>
                <a:ext uri="{FF2B5EF4-FFF2-40B4-BE49-F238E27FC236}">
                  <a16:creationId xmlns:a16="http://schemas.microsoft.com/office/drawing/2014/main" id="{B1F1BE2E-C1D5-A0C4-A53B-13E876CF95FB}"/>
                </a:ext>
              </a:extLst>
            </p:cNvPr>
            <p:cNvSpPr/>
            <p:nvPr/>
          </p:nvSpPr>
          <p:spPr>
            <a:xfrm rot="5400000">
              <a:off x="8542397" y="-5200687"/>
              <a:ext cx="221910" cy="14644203"/>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200" b="1"/>
                <a:t>DES RÉGLEMENTATIONS RESTRICTIVES</a:t>
              </a:r>
            </a:p>
          </p:txBody>
        </p:sp>
      </p:grpSp>
      <p:sp>
        <p:nvSpPr>
          <p:cNvPr id="26" name="Espace réservé du contenu 7">
            <a:extLst>
              <a:ext uri="{FF2B5EF4-FFF2-40B4-BE49-F238E27FC236}">
                <a16:creationId xmlns:a16="http://schemas.microsoft.com/office/drawing/2014/main" id="{29B5FA79-BF1D-B67C-057E-B6ED650ED753}"/>
              </a:ext>
            </a:extLst>
          </p:cNvPr>
          <p:cNvSpPr txBox="1">
            <a:spLocks/>
          </p:cNvSpPr>
          <p:nvPr/>
        </p:nvSpPr>
        <p:spPr>
          <a:xfrm>
            <a:off x="658390" y="2693829"/>
            <a:ext cx="7736169" cy="2191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fr-FR" sz="1700" b="1">
                <a:solidFill>
                  <a:srgbClr val="1C284B"/>
                </a:solidFill>
              </a:rPr>
              <a:t>La Loi ELAN et la mise en place du décret tertiaire visent à : </a:t>
            </a:r>
          </a:p>
          <a:p>
            <a:pPr lvl="1">
              <a:lnSpc>
                <a:spcPct val="100000"/>
              </a:lnSpc>
              <a:buFont typeface="Wingdings" panose="05000000000000000000" pitchFamily="2" charset="2"/>
              <a:buChar char="§"/>
            </a:pPr>
            <a:r>
              <a:rPr lang="fr-FR" sz="1700">
                <a:solidFill>
                  <a:srgbClr val="1C284B"/>
                </a:solidFill>
              </a:rPr>
              <a:t>obtenir une baisse de la consommation énergétique des immeubles tertiaires</a:t>
            </a:r>
          </a:p>
          <a:p>
            <a:pPr lvl="1">
              <a:lnSpc>
                <a:spcPct val="100000"/>
              </a:lnSpc>
              <a:buFont typeface="Wingdings" panose="05000000000000000000" pitchFamily="2" charset="2"/>
              <a:buChar char="§"/>
            </a:pPr>
            <a:r>
              <a:rPr lang="fr-FR" sz="1700">
                <a:solidFill>
                  <a:srgbClr val="1C284B"/>
                </a:solidFill>
              </a:rPr>
              <a:t>développer de nouveaux bâtiments répondant aux nouvelles normes</a:t>
            </a:r>
          </a:p>
          <a:p>
            <a:pPr>
              <a:lnSpc>
                <a:spcPct val="100000"/>
              </a:lnSpc>
              <a:buFont typeface="Wingdings" panose="05000000000000000000" pitchFamily="2" charset="2"/>
              <a:buChar char="ü"/>
            </a:pPr>
            <a:r>
              <a:rPr lang="fr-FR" sz="1700" b="1">
                <a:solidFill>
                  <a:srgbClr val="1C284B"/>
                </a:solidFill>
              </a:rPr>
              <a:t>La Loi « Climat et résilience » a pour objectifs : </a:t>
            </a:r>
          </a:p>
          <a:p>
            <a:pPr lvl="1">
              <a:lnSpc>
                <a:spcPct val="100000"/>
              </a:lnSpc>
              <a:buFont typeface="Wingdings" panose="05000000000000000000" pitchFamily="2" charset="2"/>
              <a:buChar char="§"/>
            </a:pPr>
            <a:r>
              <a:rPr lang="fr-FR" sz="1700">
                <a:solidFill>
                  <a:srgbClr val="1C284B"/>
                </a:solidFill>
              </a:rPr>
              <a:t>zéro artificialisation des sols d’ici 2050 </a:t>
            </a:r>
          </a:p>
          <a:p>
            <a:pPr lvl="1">
              <a:lnSpc>
                <a:spcPct val="100000"/>
              </a:lnSpc>
              <a:buFont typeface="Wingdings" panose="05000000000000000000" pitchFamily="2" charset="2"/>
              <a:buChar char="§"/>
            </a:pPr>
            <a:r>
              <a:rPr lang="fr-FR" sz="1700">
                <a:solidFill>
                  <a:srgbClr val="1C284B"/>
                </a:solidFill>
              </a:rPr>
              <a:t>utilisation de moins de foncier dans le développement urbain</a:t>
            </a:r>
            <a:endParaRPr lang="fr-FR" sz="1700" b="1">
              <a:solidFill>
                <a:srgbClr val="1C284B"/>
              </a:solidFill>
            </a:endParaRPr>
          </a:p>
        </p:txBody>
      </p:sp>
      <p:sp>
        <p:nvSpPr>
          <p:cNvPr id="27" name="Rectangle 26">
            <a:extLst>
              <a:ext uri="{FF2B5EF4-FFF2-40B4-BE49-F238E27FC236}">
                <a16:creationId xmlns:a16="http://schemas.microsoft.com/office/drawing/2014/main" id="{8B9E1B76-4B2C-62CA-6417-2C8DF35849D4}"/>
              </a:ext>
            </a:extLst>
          </p:cNvPr>
          <p:cNvSpPr/>
          <p:nvPr/>
        </p:nvSpPr>
        <p:spPr>
          <a:xfrm rot="5400000">
            <a:off x="4228790" y="1576661"/>
            <a:ext cx="677728" cy="7823641"/>
          </a:xfrm>
          <a:prstGeom prst="rect">
            <a:avLst/>
          </a:prstGeom>
          <a:solidFill>
            <a:srgbClr val="1C284B"/>
          </a:solidFill>
          <a:ln>
            <a:solidFill>
              <a:srgbClr val="1C284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200" b="1"/>
              <a:t>REDUCTION ET RETARD DES MISES EN CHANTIER</a:t>
            </a:r>
          </a:p>
        </p:txBody>
      </p:sp>
      <p:sp>
        <p:nvSpPr>
          <p:cNvPr id="28" name="Flèche : droite 27">
            <a:extLst>
              <a:ext uri="{FF2B5EF4-FFF2-40B4-BE49-F238E27FC236}">
                <a16:creationId xmlns:a16="http://schemas.microsoft.com/office/drawing/2014/main" id="{36DE4F37-B57E-B336-0B89-993C17AD1EB5}"/>
              </a:ext>
            </a:extLst>
          </p:cNvPr>
          <p:cNvSpPr/>
          <p:nvPr/>
        </p:nvSpPr>
        <p:spPr>
          <a:xfrm>
            <a:off x="8719675" y="4492928"/>
            <a:ext cx="920815" cy="809013"/>
          </a:xfrm>
          <a:prstGeom prst="rightArrow">
            <a:avLst/>
          </a:prstGeom>
          <a:solidFill>
            <a:srgbClr val="1C284B"/>
          </a:solidFill>
          <a:ln>
            <a:solidFill>
              <a:srgbClr val="1C2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itre 4">
            <a:extLst>
              <a:ext uri="{FF2B5EF4-FFF2-40B4-BE49-F238E27FC236}">
                <a16:creationId xmlns:a16="http://schemas.microsoft.com/office/drawing/2014/main" id="{35FE3EAE-D3A0-B15A-43C5-3F67ABF4D524}"/>
              </a:ext>
            </a:extLst>
          </p:cNvPr>
          <p:cNvSpPr txBox="1">
            <a:spLocks/>
          </p:cNvSpPr>
          <p:nvPr/>
        </p:nvSpPr>
        <p:spPr>
          <a:xfrm>
            <a:off x="643050" y="8196963"/>
            <a:ext cx="16070040" cy="536690"/>
          </a:xfrm>
          <a:prstGeom prst="rect">
            <a:avLst/>
          </a:prstGeom>
          <a:solidFill>
            <a:srgbClr val="8C634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84B"/>
                </a:solidFill>
                <a:latin typeface="+mj-lt"/>
                <a:ea typeface="+mj-ea"/>
                <a:cs typeface="+mj-cs"/>
              </a:defRPr>
            </a:lvl1pPr>
          </a:lstStyle>
          <a:p>
            <a:pPr algn="ctr">
              <a:lnSpc>
                <a:spcPct val="120000"/>
              </a:lnSpc>
            </a:pPr>
            <a:r>
              <a:rPr lang="fr-FR" sz="2200" b="1">
                <a:solidFill>
                  <a:schemeClr val="bg1"/>
                </a:solidFill>
                <a:latin typeface="+mn-lt"/>
                <a:ea typeface="+mn-ea"/>
                <a:cs typeface="+mn-cs"/>
              </a:rPr>
              <a:t>Un instrument de développement urbain en alignement avec les objectifs de développement durable</a:t>
            </a:r>
          </a:p>
        </p:txBody>
      </p:sp>
      <p:sp>
        <p:nvSpPr>
          <p:cNvPr id="34" name="Titre 16">
            <a:extLst>
              <a:ext uri="{FF2B5EF4-FFF2-40B4-BE49-F238E27FC236}">
                <a16:creationId xmlns:a16="http://schemas.microsoft.com/office/drawing/2014/main" id="{99A4B3BB-CC50-0C25-4288-D5F5F1336C5E}"/>
              </a:ext>
            </a:extLst>
          </p:cNvPr>
          <p:cNvSpPr txBox="1">
            <a:spLocks/>
          </p:cNvSpPr>
          <p:nvPr/>
        </p:nvSpPr>
        <p:spPr>
          <a:xfrm>
            <a:off x="594591" y="873760"/>
            <a:ext cx="15981111"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8C634A"/>
                </a:solidFill>
                <a:latin typeface="+mj-lt"/>
                <a:ea typeface="+mj-ea"/>
                <a:cs typeface="+mj-cs"/>
              </a:defRPr>
            </a:lvl1pPr>
          </a:lstStyle>
          <a:p>
            <a:pPr algn="ctr"/>
            <a:r>
              <a:rPr lang="fr-FR" sz="3500">
                <a:solidFill>
                  <a:srgbClr val="1C284A"/>
                </a:solidFill>
                <a:ea typeface="+mn-ea"/>
                <a:cs typeface="+mn-cs"/>
              </a:rPr>
              <a:t>DES OPPORTUNITÉS LIÉES A LA REVOLUTION ENVIRONNEMENTALE</a:t>
            </a:r>
            <a:endParaRPr lang="fr-FR" sz="3500">
              <a:solidFill>
                <a:srgbClr val="1C284A"/>
              </a:solidFill>
            </a:endParaRPr>
          </a:p>
        </p:txBody>
      </p:sp>
    </p:spTree>
    <p:extLst>
      <p:ext uri="{BB962C8B-B14F-4D97-AF65-F5344CB8AC3E}">
        <p14:creationId xmlns:p14="http://schemas.microsoft.com/office/powerpoint/2010/main" val="154511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AC019-61F5-1003-A49C-E90DB2941C1D}"/>
              </a:ext>
            </a:extLst>
          </p:cNvPr>
          <p:cNvSpPr>
            <a:spLocks noGrp="1"/>
          </p:cNvSpPr>
          <p:nvPr>
            <p:ph type="title"/>
          </p:nvPr>
        </p:nvSpPr>
        <p:spPr>
          <a:xfrm>
            <a:off x="1980041" y="4191000"/>
            <a:ext cx="13388119" cy="914400"/>
          </a:xfrm>
        </p:spPr>
        <p:txBody>
          <a:bodyPr>
            <a:normAutofit/>
          </a:bodyPr>
          <a:lstStyle/>
          <a:p>
            <a:r>
              <a:rPr lang="fr-FR" cap="all"/>
              <a:t>colombus reim</a:t>
            </a:r>
          </a:p>
        </p:txBody>
      </p:sp>
    </p:spTree>
    <p:extLst>
      <p:ext uri="{BB962C8B-B14F-4D97-AF65-F5344CB8AC3E}">
        <p14:creationId xmlns:p14="http://schemas.microsoft.com/office/powerpoint/2010/main" val="2206901155"/>
      </p:ext>
    </p:extLst>
  </p:cSld>
  <p:clrMapOvr>
    <a:masterClrMapping/>
  </p:clrMapOvr>
</p:sld>
</file>

<file path=ppt/theme/theme1.xml><?xml version="1.0" encoding="utf-8"?>
<a:theme xmlns:a="http://schemas.openxmlformats.org/drawingml/2006/main" name="Template Colomb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lombus">
      <a:majorFont>
        <a:latin typeface="Fivo Sans Modern Med"/>
        <a:ea typeface=""/>
        <a:cs typeface=""/>
      </a:majorFont>
      <a:minorFont>
        <a:latin typeface="Chalet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ctr"/>
      <a:lstStyle>
        <a:defPPr algn="ctr">
          <a:defRPr sz="2400" dirty="0" smtClean="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 Colombus" id="{7E6C61C0-4720-41FA-945A-B86A7E444C5E}" vid="{47A5FD9D-0239-4735-9BA0-4FAB9E0519E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lombus">
      <a:majorFont>
        <a:latin typeface="Fivo Sans Modern Med"/>
        <a:ea typeface=""/>
        <a:cs typeface=""/>
      </a:majorFont>
      <a:minorFont>
        <a:latin typeface="Chalet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83A3D584EBA4A8C3F858C6494FC3D" ma:contentTypeVersion="14" ma:contentTypeDescription="Create a new document." ma:contentTypeScope="" ma:versionID="31ea26606001ed1fe97811e9b5546f7b">
  <xsd:schema xmlns:xsd="http://www.w3.org/2001/XMLSchema" xmlns:xs="http://www.w3.org/2001/XMLSchema" xmlns:p="http://schemas.microsoft.com/office/2006/metadata/properties" xmlns:ns3="d124b933-87d3-41aa-b3b5-e1b24f0ee39d" xmlns:ns4="bbc0b13c-3aef-491b-8c5f-7da4585cd3b5" targetNamespace="http://schemas.microsoft.com/office/2006/metadata/properties" ma:root="true" ma:fieldsID="00fb9e7adbdc306a6662bfc9e780a2bb" ns3:_="" ns4:_="">
    <xsd:import namespace="d124b933-87d3-41aa-b3b5-e1b24f0ee39d"/>
    <xsd:import namespace="bbc0b13c-3aef-491b-8c5f-7da4585cd3b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LengthInSecond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24b933-87d3-41aa-b3b5-e1b24f0ee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0b13c-3aef-491b-8c5f-7da4585cd3b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124b933-87d3-41aa-b3b5-e1b24f0ee39d" xsi:nil="true"/>
  </documentManagement>
</p:properties>
</file>

<file path=customXml/itemProps1.xml><?xml version="1.0" encoding="utf-8"?>
<ds:datastoreItem xmlns:ds="http://schemas.openxmlformats.org/officeDocument/2006/customXml" ds:itemID="{41EA0F38-B083-4F7C-9E29-08F8EE25B583}">
  <ds:schemaRefs>
    <ds:schemaRef ds:uri="http://schemas.microsoft.com/sharepoint/v3/contenttype/forms"/>
  </ds:schemaRefs>
</ds:datastoreItem>
</file>

<file path=customXml/itemProps2.xml><?xml version="1.0" encoding="utf-8"?>
<ds:datastoreItem xmlns:ds="http://schemas.openxmlformats.org/officeDocument/2006/customXml" ds:itemID="{E106526D-A01E-4994-93D1-DA89FCA06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24b933-87d3-41aa-b3b5-e1b24f0ee39d"/>
    <ds:schemaRef ds:uri="bbc0b13c-3aef-491b-8c5f-7da4585cd3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78B7D7-603C-44E7-B649-5832C796C48C}">
  <ds:schemaRefs>
    <ds:schemaRef ds:uri="d124b933-87d3-41aa-b3b5-e1b24f0ee39d"/>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bc0b13c-3aef-491b-8c5f-7da4585cd3b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200</TotalTime>
  <Words>7951</Words>
  <Application>Microsoft Office PowerPoint</Application>
  <PresentationFormat>Personnalisé</PresentationFormat>
  <Paragraphs>810</Paragraphs>
  <Slides>45</Slides>
  <Notes>21</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45</vt:i4>
      </vt:variant>
    </vt:vector>
  </HeadingPairs>
  <TitlesOfParts>
    <vt:vector size="55" baseType="lpstr">
      <vt:lpstr>Calibri</vt:lpstr>
      <vt:lpstr>Trebuchet MS</vt:lpstr>
      <vt:lpstr>Wingdings</vt:lpstr>
      <vt:lpstr>Arial</vt:lpstr>
      <vt:lpstr>ChaletBook</vt:lpstr>
      <vt:lpstr>Verdana</vt:lpstr>
      <vt:lpstr>Fivo Sans Modern Med</vt:lpstr>
      <vt:lpstr>Times New Roman</vt:lpstr>
      <vt:lpstr>Template Colombus</vt:lpstr>
      <vt:lpstr>Custom Design</vt:lpstr>
      <vt:lpstr>Colombus Reim </vt:lpstr>
      <vt:lpstr>Présentation PowerPoint</vt:lpstr>
      <vt:lpstr>Présentation PowerPoint</vt:lpstr>
      <vt:lpstr>OPPORTUNITES D’INVESTISSEMENT ET TRANSITION ENERGETIQUE</vt:lpstr>
      <vt:lpstr>OPPORTUNITE CONJONCTURELLE Liée AU CYCLE ECONOMIQUE</vt:lpstr>
      <vt:lpstr>OPPORTUNITE CONJONCTURELLE Liée AU CYCLE IMMOBILIER </vt:lpstr>
      <vt:lpstr>Présentation PowerPoint</vt:lpstr>
      <vt:lpstr>Présentation PowerPoint</vt:lpstr>
      <vt:lpstr>colombus reim</vt:lpstr>
      <vt:lpstr>Présentation PowerPoint</vt:lpstr>
      <vt:lpstr>Présentation PowerPoint</vt:lpstr>
      <vt:lpstr>Présentation PowerPoint</vt:lpstr>
      <vt:lpstr>Présentation PowerPoint</vt:lpstr>
      <vt:lpstr>Présentation PowerPoint</vt:lpstr>
      <vt:lpstr>CARACTERISTIQUES DES FONDS</vt:lpstr>
      <vt:lpstr>COLOMBUS REIM</vt:lpstr>
      <vt:lpstr>Présentation PowerPoint</vt:lpstr>
      <vt:lpstr>Présentation PowerPoint</vt:lpstr>
      <vt:lpstr>Présentation PowerPoint</vt:lpstr>
      <vt:lpstr>Présentation PowerPoint</vt:lpstr>
      <vt:lpstr>Présentation PowerPoint</vt:lpstr>
      <vt:lpstr>Cas pratique : 107 QUAI DU DOCTEUR DERVAUX,  ASNIÈRES-SUR-SEINE</vt:lpstr>
      <vt:lpstr>LE 107 QUAI DU DR DERVAUX, ASNIÈRES-SUR-SEINE : UNE RÉALISATION DE COLOMBUS REIM</vt:lpstr>
      <vt:lpstr>Présentation PowerPoint</vt:lpstr>
      <vt:lpstr>Présentation PowerPoint</vt:lpstr>
      <vt:lpstr>Présentation PowerPoint</vt:lpstr>
      <vt:lpstr>Présentation PowerPoint</vt:lpstr>
      <vt:lpstr>TRACK RECORD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ANNEXE: TENDANCES DU MARCHE IMMOBILIER EN 2024 </vt:lpstr>
      <vt:lpstr>LE MARCHÉ DU BUREAUX EN ILE DE FRANCE</vt:lpstr>
      <vt:lpstr>LE MARCHÉ DE L’ INVESTISSEMENT IMMOBILIER FRANÇAIS</vt:lpstr>
      <vt:lpstr>LE MARCHÉ LOCATIF DE BUREAUX EN ILE DE FRANCE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ESG COLOMBUS</dc:title>
  <dc:creator>Raphaël Pichon</dc:creator>
  <cp:lastModifiedBy>Arnaud MONNET</cp:lastModifiedBy>
  <cp:revision>6</cp:revision>
  <cp:lastPrinted>2024-01-15T10:50:30Z</cp:lastPrinted>
  <dcterms:created xsi:type="dcterms:W3CDTF">2023-07-25T16:00:33Z</dcterms:created>
  <dcterms:modified xsi:type="dcterms:W3CDTF">2024-02-07T09:54:14Z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0x01010020B83A3D584EBA4A8C3F858C6494FC3D</vt:lpwstr>
  </property>
  <property fmtid="{D5CDD505-2E9C-101B-9397-08002B2CF9AE}" pid="3" name="MediaServiceImageTags">
    <vt:lpwstr/>
  </property>
</Properties>
</file>